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08" y="-4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398EC88-29E7-4690-BE6B-0A880B8EFBE7}" type="datetimeFigureOut">
              <a:rPr lang="en-CA" smtClean="0"/>
              <a:t>25/11/2012</a:t>
            </a:fld>
            <a:endParaRPr lang="en-CA"/>
          </a:p>
        </p:txBody>
      </p:sp>
      <p:sp>
        <p:nvSpPr>
          <p:cNvPr id="17" name="Footer Placeholder 16"/>
          <p:cNvSpPr>
            <a:spLocks noGrp="1"/>
          </p:cNvSpPr>
          <p:nvPr>
            <p:ph type="ftr" sz="quarter" idx="11"/>
          </p:nvPr>
        </p:nvSpPr>
        <p:spPr/>
        <p:txBody>
          <a:bodyPr/>
          <a:lstStyle/>
          <a:p>
            <a:endParaRPr lang="en-CA"/>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2CA6C1D-3317-4F78-AB1E-020FAB6346F3}" type="slidenum">
              <a:rPr lang="en-CA" smtClean="0"/>
              <a:t>‹#›</a:t>
            </a:fld>
            <a:endParaRPr lang="en-CA"/>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98EC88-29E7-4690-BE6B-0A880B8EFBE7}" type="datetimeFigureOut">
              <a:rPr lang="en-CA" smtClean="0"/>
              <a:t>25/11/2012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CA6C1D-3317-4F78-AB1E-020FAB6346F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98EC88-29E7-4690-BE6B-0A880B8EFBE7}" type="datetimeFigureOut">
              <a:rPr lang="en-CA" smtClean="0"/>
              <a:t>25/11/2012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CA6C1D-3317-4F78-AB1E-020FAB6346F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398EC88-29E7-4690-BE6B-0A880B8EFBE7}" type="datetimeFigureOut">
              <a:rPr lang="en-CA" smtClean="0"/>
              <a:t>25/11/2012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CA6C1D-3317-4F78-AB1E-020FAB6346F3}" type="slidenum">
              <a:rPr lang="en-CA" smtClean="0"/>
              <a:t>‹#›</a:t>
            </a:fld>
            <a:endParaRPr lang="en-CA"/>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98EC88-29E7-4690-BE6B-0A880B8EFBE7}" type="datetimeFigureOut">
              <a:rPr lang="en-CA" smtClean="0"/>
              <a:t>25/11/2012</a:t>
            </a:fld>
            <a:endParaRPr lang="en-CA"/>
          </a:p>
        </p:txBody>
      </p:sp>
      <p:sp>
        <p:nvSpPr>
          <p:cNvPr id="5" name="Footer Placeholder 4"/>
          <p:cNvSpPr>
            <a:spLocks noGrp="1"/>
          </p:cNvSpPr>
          <p:nvPr>
            <p:ph type="ftr" sz="quarter" idx="11"/>
          </p:nvPr>
        </p:nvSpPr>
        <p:spPr>
          <a:xfrm>
            <a:off x="800100" y="6172200"/>
            <a:ext cx="4000500" cy="457200"/>
          </a:xfrm>
        </p:spPr>
        <p:txBody>
          <a:bodyPr/>
          <a:lstStyle/>
          <a:p>
            <a:endParaRPr lang="en-CA"/>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2CA6C1D-3317-4F78-AB1E-020FAB6346F3}"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98EC88-29E7-4690-BE6B-0A880B8EFBE7}" type="datetimeFigureOut">
              <a:rPr lang="en-CA" smtClean="0"/>
              <a:t>25/11/2012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2CA6C1D-3317-4F78-AB1E-020FAB6346F3}" type="slidenum">
              <a:rPr lang="en-CA" smtClean="0"/>
              <a:t>‹#›</a:t>
            </a:fld>
            <a:endParaRPr lang="en-CA"/>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398EC88-29E7-4690-BE6B-0A880B8EFBE7}" type="datetimeFigureOut">
              <a:rPr lang="en-CA" smtClean="0"/>
              <a:t>25/11/2012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2CA6C1D-3317-4F78-AB1E-020FAB6346F3}" type="slidenum">
              <a:rPr lang="en-CA" smtClean="0"/>
              <a:t>‹#›</a:t>
            </a:fld>
            <a:endParaRPr lang="en-CA"/>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98EC88-29E7-4690-BE6B-0A880B8EFBE7}" type="datetimeFigureOut">
              <a:rPr lang="en-CA" smtClean="0"/>
              <a:t>25/11/2012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2CA6C1D-3317-4F78-AB1E-020FAB6346F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8EC88-29E7-4690-BE6B-0A880B8EFBE7}" type="datetimeFigureOut">
              <a:rPr lang="en-CA" smtClean="0"/>
              <a:t>25/11/2012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2CA6C1D-3317-4F78-AB1E-020FAB6346F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98EC88-29E7-4690-BE6B-0A880B8EFBE7}" type="datetimeFigureOut">
              <a:rPr lang="en-CA" smtClean="0"/>
              <a:t>25/11/2012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2CA6C1D-3317-4F78-AB1E-020FAB6346F3}" type="slidenum">
              <a:rPr lang="en-CA" smtClean="0"/>
              <a:t>‹#›</a:t>
            </a:fld>
            <a:endParaRPr lang="en-CA"/>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98EC88-29E7-4690-BE6B-0A880B8EFBE7}" type="datetimeFigureOut">
              <a:rPr lang="en-CA" smtClean="0"/>
              <a:t>25/11/2012</a:t>
            </a:fld>
            <a:endParaRPr lang="en-CA"/>
          </a:p>
        </p:txBody>
      </p:sp>
      <p:sp>
        <p:nvSpPr>
          <p:cNvPr id="6" name="Footer Placeholder 5"/>
          <p:cNvSpPr>
            <a:spLocks noGrp="1"/>
          </p:cNvSpPr>
          <p:nvPr>
            <p:ph type="ftr" sz="quarter" idx="11"/>
          </p:nvPr>
        </p:nvSpPr>
        <p:spPr>
          <a:xfrm>
            <a:off x="914400" y="6172200"/>
            <a:ext cx="3886200" cy="457200"/>
          </a:xfrm>
        </p:spPr>
        <p:txBody>
          <a:bodyPr/>
          <a:lstStyle/>
          <a:p>
            <a:endParaRPr lang="en-CA"/>
          </a:p>
        </p:txBody>
      </p:sp>
      <p:sp>
        <p:nvSpPr>
          <p:cNvPr id="7" name="Slide Number Placeholder 6"/>
          <p:cNvSpPr>
            <a:spLocks noGrp="1"/>
          </p:cNvSpPr>
          <p:nvPr>
            <p:ph type="sldNum" sz="quarter" idx="12"/>
          </p:nvPr>
        </p:nvSpPr>
        <p:spPr>
          <a:xfrm>
            <a:off x="146304" y="6208776"/>
            <a:ext cx="457200" cy="457200"/>
          </a:xfrm>
        </p:spPr>
        <p:txBody>
          <a:bodyPr/>
          <a:lstStyle/>
          <a:p>
            <a:fld id="{92CA6C1D-3317-4F78-AB1E-020FAB6346F3}" type="slidenum">
              <a:rPr lang="en-CA" smtClean="0"/>
              <a:t>‹#›</a:t>
            </a:fld>
            <a:endParaRPr lang="en-CA"/>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398EC88-29E7-4690-BE6B-0A880B8EFBE7}" type="datetimeFigureOut">
              <a:rPr lang="en-CA" smtClean="0"/>
              <a:t>25/11/2012</a:t>
            </a:fld>
            <a:endParaRPr lang="en-CA"/>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CA"/>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2CA6C1D-3317-4F78-AB1E-020FAB6346F3}"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CA" dirty="0"/>
          </a:p>
        </p:txBody>
      </p:sp>
      <p:sp>
        <p:nvSpPr>
          <p:cNvPr id="2" name="Title 1"/>
          <p:cNvSpPr>
            <a:spLocks noGrp="1"/>
          </p:cNvSpPr>
          <p:nvPr>
            <p:ph type="ctrTitle"/>
          </p:nvPr>
        </p:nvSpPr>
        <p:spPr/>
        <p:txBody>
          <a:bodyPr/>
          <a:lstStyle/>
          <a:p>
            <a:r>
              <a:rPr lang="en-CA" dirty="0" smtClean="0"/>
              <a:t>WHITE SAUCE</a:t>
            </a:r>
            <a:endParaRPr lang="en-CA" dirty="0"/>
          </a:p>
        </p:txBody>
      </p:sp>
      <p:sp>
        <p:nvSpPr>
          <p:cNvPr id="19458" name="AutoShape 2" descr="data:image/jpeg;base64,/9j/4AAQSkZJRgABAQAAAQABAAD/2wCEAAkGBhQSERUUEhQUFBUUFRcVFRUUFBgWFBcVFBQVFBQVFRcXHCYeGBkjHBQWHy8gIycpLCwsFR4xNTAqNSYrLCkBCQoKDgwOGg8PGiwlHyQsLCwqLC0sLCwsLCosLCwsLCwsLCwsKSwsLCwsKSktLCwsLCwsKiwsLCwsLCwsKSwsLP/AABEIALcBEwMBIgACEQEDEQH/xAAbAAACAwEBAQAAAAAAAAAAAAAEBQIDBgABB//EAEEQAAEDAgQDBQUGBQMCBwAAAAEAAhEDIQQFEjFBUWEGInGBkRMyobHBFEJSYtHwI3KCkuEVM/FT0gc0Q4Ojs+L/xAAaAQADAQEBAQAAAAAAAAAAAAABAgMEAAUG/8QALxEAAgIBAwIFAgYCAwAAAAAAAAECEQMSITEEQRMiUWFxwfAygZGhseEUQiNS8f/aAAwDAQACEQMRAD8A0rGK2FFpXpKdIWziF4KakApEBMA80rhSXoK6VxxwpqbWhehi9dTStjJFbnKIcuLVzWoUE90KYpr3Sp0qaNC2SpUVIsVjV6WwjRxAU1MBcLr1CgkgxTcQAotEqL2oVZxW568Ct+zleFqJ1EQ1W02KLVOEoSTmhQ9kpQvJRSARNNQIV4Cg5i4JW0L0qXs15oRFOhR1QrQ1RNNcGiAkqRcr6VNU1qN1zXc4HeVSaaKeFSQggso0LlM016moUHayF6QpLrLvg4ocCpimrg0L0lA46nSUnNhVtqXREiEQpEWlReVNgUKjwOK5sJFcAqnY9gQ/+sCbCUmpI6rGDGq5jUqOYPOzSuFSsdgV2tHaGOZheESlX2WueC9/06vzXan6B0jVnip6RzCUsymvzUv9Jr80tyDpQ4ZUBsraVBIP9MrjYqXs8QE2p+gNI8xRhChJ6mJxHFvzXDNajd2lDUHSx42mrWpLR7QD7wI8kdSzqmRuu1IDTC3FRaFU3GNdsQiqTJ2TJ2KRhRcxFNw6sNFE6wEMXkBEVRCFIK44k54UdS90Ll1HWWtMBDvkq3UoOcizkQ0KDgvXVFEulckBsr0LkY2hZciKJmldKtaAvbIBItC9hU1ca1u6EfmDnWaEjmh1Gw5xA3KofmDRtdeYfJalXeQE8wHZhrd7oeZjUlyIBWqPs0FEUchqv3stfSwDW8AES2kAj4fqLrXYzGH7KjimFDs5Tb90JsagC8diAEXpjydqk+AdmVtHAK5uDaOCmK1pheirPRBZIAqREYcL32YQ1ag83D48kvdgapdepbhCHixbpAaY69mF3sws/Sq1xMEEDmjsvzjVZwIPhZOpruLYxNIKiphoujBdV167WiXGE5xQ2g0jZQqZa08AvMI/VLm7KdXFEGIQpBTYDWyFh4BL8R2Vadk/FYngrwEulMbW0Ymv2cqN9wqunXxFHe4W4cwKitQbxhK8foNrvkzlDtVwe2E0w+c03ixCrxOUU38vJJcX2dc27D6IeZBqLHj60my5gkrLsx1Wie9JATbA9oWVLGxXKS7nOLQ0qBV+zXpvcGVIhUJg5YvQLKcXXjqcogKHrylup1KSto0EWzqLmleqBauUrY1CF7w25S+rmJcYZsoMwz6zvFaXJ+zLaYGq5S7yHpR5E2ByN9Qyduq0uCyJrBMSU1pYcBXAKsYJCObBqUDcQimheEA7oWpiWsNj5LpTjBXJipORTmjKhc3T7s3RGJxOlm1zZBYjOEurZmXW5LBl66FNRZohgfLGFWqVOhS5lJX4yJJKry/GuqPPeMNBPnyXk5OrSmo1bZqWF1fY04pg2BM+K8aDtqvzS/KXENLnEy7hyH6phQiXSNm35nlfpJW3DLXGMpKmyElTaJGvpsf8L0gFeYjCNNKGCLFIqefNDtBG1vAoZeojhklN1fAYY3NeUb02BggDfidlINdwhCnFgG23JVV8XpILT3Tt+izdR1ehapN0vQeOOw77a4bgqqpSp1SC/wCdkUMR3WzxCpq4Zr/ynmFfx5Q2jK/ZiaU+UHUdIECwVmkFKaeCePvAjmpMqPkgXI3AWmHWzrzwZN4V2Y00heSlrscR7wVdLMBMcFV9fijyKsEho5kpbism1fecPNH0dpF+isebLTjyqZOUaEGHyLS6z3HneU3bhgBC7Ci08yriqiC7F5Y14giVm8x7MRdi0ONruLwGHu/eIRVNgISygmUjNowVHMKtEwZI6rQYHNWVRYweSNzHJmvG1+ayOPyp9F0ifEKW8SlKRrQxeFyRZV2gmGVLHmnIMqkXqJNU6ZNrJRDGrqLl1R8InHhC9VH2oLkdIthOX5Y2mIA80xa2F6BC4lOlQrdnqV5jmmmWgwQr8SKh2hKMZhbnUQHfEoMKQwwFQlhIJJI480JiKLgJPFeYN5YAIuV7iMw7xHEC/TkvG6xwletvY14k1wKcQ5/4Hf2ldhGu1DU2ASiv9agwTE2kqvMcwLRdsXs5vS9wvHwLHXiKTpextbl+Gi2vTF+k2+qjk+DDdXKZJ+QUsUZAd+IA+PVEMbDY4m58T+i3aY+Jqrj6knJ6aCcJUd7VuxbBm3SxV+Aq6hUO/ej4t/VB4mqadJzme9EeDSYLkX2baG0Gk31OJ5cS0fJWg34qxv0bf8L6kpLy6vyDqZmA0gjSbggiQTItxlI8dgIcHMaDq947Qdrpnh8rYyrUfTY1rql6sD3z3utjfdVZhVDGybNb3udgJKfqccZx37AxyaewMzDMb75JPEcFZ9mYYcO6zYNG0jiAs7h8W+q0vJgEm/nsEecx0MsC6BsNz0E2Xkx6iOtqUUorj1e/JpeN+u4bnlWG0yLAT9EHSzva90Zh8Syq0NqNDhvB4eihU7NUHXaXs8DI9HfqkzQ8dvLhkt67+n7HRaitM0W4fNUzpVNcRvz4pVSyKmyJe93oAUdhoFmkNG3NaulWeDrK1Xp97E8mh/hKaONBhtS5JN4jbgVfiMA0+6YJ2PPol2ZUC12oEQTw8OKtwmYizXEX2BNzG8eCWOZOTwZ18M5x21wL8FiSwweHBMW1ZHMIOuxrom3Jw38CoUg9psQ4eh9FoxPJ0/kXmXb1X5CSUZ7hNFpp9Wk78le5wcN1Fr7TEcwpGk08F7OHNr2fJklGgfDURTBvupUGXJ2lU5hgjoJp2eBZKcnzetr9nXbBOxAstNiGhc1B4vBhwgiQjlEhdVnJ0fPs8yAsJLdivckzzQQyobTY8vFbXFYYEEHYrC5/k5pukbKMotbovFqSpm0DwRZUYl1lnOzWc/8ApPP8pPyT57r3Twd7kpKtiv2S8Uy9cqCmgdUA3Qr8yYNyvK2EkzqNvRUVcACZcZ8LIiqi/wC3s5oLG1WlzHWMGPVWkBogCypdEzA/5U5ypDxRXjKoDtU8F7gcW1wc1wBnfr4pbjqJLn0+PvMPMcFnsJ2hFN/enqOi+by9XKOVWtnd/wAOz0oYdUdjQ5x2ap1fcqOpkXg95vzBHxQ4yyo2noc9jwNiCZjkdQUqWc06pim8OP4Qe96boDF5gQSOKTJ4cbajz6fdDR1cNj2liIpsafugdeEABC1KrtQIdDWmXCAZaQRAPC5meiWUc11NfoDnupjvNAgud7NrwGl0AyCBO0zyVOPxjzTp0401HgPqNBnTAHdB496b9FolOo6vt+gqjbof0cW6SSO661+IiCndMCnRY0X0kC/QTyvx+CzmAd7TSLSIDgOlz8kwzDGu0d1mp2oWBAOmWhzpP4W6nf09U0Z6FKT/AC+oko20hr9rBNgTJuRcAhsy47iYgei7E4fVTLHDcEXPPxQ+WH+H/MT4Wt48FPOKZfh6oBAJaGA34kSbeqqpa4W+6J1UqQlzTLKgDG02Esa2ABAMieE8UJ9jrQB7J3w/VMsBUc0BoqucRxdf4XPxTRlRwA1EHn+x+7LzH0mPqJOdvfZ7ppexp8WUNthdgMrc0anz/KPqf0V1XGx3Wi/KL/qiG4wE2meU+VlYzF2vbmJvF7gwLR9ReFddLHHHTien35Jubk7kgE0KrtxHiQPgborCYIgglzT0gldWsJBkc/oVUzGAcY248eYQjix45XO792BybWwZmmE1sGjccNpiZ+aWUsCbO0yeBi4B3g8E2bjWuHX4IGpifZ9zrq8osPOypnx4pS8T+AQcktITSFodtyP0QOMpupOmSWnY/Q9UWzHhwhynUALdLxqY7y8NtiunCOWFRfHD9Pn2Cm4vcH+3EUtR+8QGo7AY3U0xuOCUZ5R0MpgGQLA8THHxXZM12qYI+AWOGbPj6yOPlJJP+b/UdwjLHqHgxbV6WNcQbSLqmo1rCCRZ3HrxC8xLw0gi08F9AsmSK1SaMemL2QYQoqirjg1hcfuhKcJ2pa4w8aeu4WuOWLS35ISVOh29qW5hgw9pafJMWVA4SDIUazLKjOTo+W5nQNCpyvbxlbLLsWK9BtQbjuvHJ3A+ao7TZaHN1AJN2UxopVvZn3KvcPR33D6/NQ/DIu/NGzS6Vyi+rBIO4sfJeLRRnsfuehqlYLG9o+0BeSGuIYCfdFzHGeSvyLNNNNrXubBMMM3k3DXdd1JZYuWlASbHtaqhXVJ8ipVXof2sEN+PU/uFm6iW1M041uEvZqAI95u3UcQsX20y8sArUmiHnvdHeH5vn4rXnGinf5IahiQ+Q8CHbjzn53XmZFCflfP39s145OPmRmMmpezIJbDi0Embyd29IEeZSjtRVqU6pIJ0vu0zvzB6gn4haLNKLqTzI7pJLHcC36ETslWYBtVml3MEHi0jYj97SoKCS0v1LqW+o1eX09FEF33WhviQBPxS2pUjvH36ht+VvABGV391jBwaHHxP/JWcfmwdiHCfdOkeLd/r6J8k9Nffy/oThG9zYZVh9AMcW78TP/HxV9Uw2ZBkTx2F/D5/JQwhPs2nmJ9Yj4fNA5ziBSYxgHeqGAAIhsiY6XA80M22NtdkLHeQ6pVwymydUw2zbnvEf91/XgpZtWJw807y4SQR7sEz4SQPMIPE1eCvy7GtEMMQQbRaNojki3F3ibpVV/sLTXmFWVVu86ZloFjIN5n5fFH4irNLVc928cNpPhY+qHxmXOovLmS6kdiLlnQ9OR9b71VMSRcAjny8v8rz/DeLG8b7X+/f3NFqT1IX1s9IIDYF/wAIJ+Kd5XmXtAA/e8fvn04rO4rKqb3B7XGmQbiJYY4QdvEW6L3DVC20mQeUfVQjlyYGmt13X33KShGaNk0Qdg5pBEcIdEj4fBJsbhCx4gksddp8N2nqJ85CNyzMg4Q64/d0fXwjXMLT7puDyPAjqPqQd16s+mxdXjUo9uPb2+DIpyxSpivB1Y4poM0kQXAjr+hWNx4fRqFlTfgROlwmJb0+I2KlRxU8V53+ZPB5Iw/c0PCpeZs2ANIyY/tn6InCaYs4kHmAR9FmKOMIiCmOHzmNwOtlsx9ZjtOVJ/H1T+hCWKXYbV8NaNwDqbPAj6ITD5oSIFiJ6H9VdTzFjuYPT5XQ1TLZfqY4dQbHyVczk2p4N+zV9vb4EjW6mGYfFRvccUNmJcDqJlp2P0PVRqMc0wQQraFcbOgjkVVT1LRK0LVO0KMXmZgaSIB7wPHo0JbmNBoh9wXG7SLBbCvllKq3vNB2PW210mzLKKrqgA7zfu8AP5uq9TwqgtO5mnK07Ley2IPebuLEfVaAoPK8rFFvNxuSiMTWDGkn/k8AteNNRSZEExjA5jhvH/K+eZlS0vMWINvHcfIL6DhcOWtOrd8ud4ngsNnQ/iH149OSnNGiBsaGEOIY2s3ao1rvMtGr4yuQPZfONGFptn3S8elR4C5TXVxiqZPwb3sx+aYdzS7UCIJBgHTIP72XuLxHt6J06WlouN3HTt1Gx5rcZ5kTK4uSHDYg9DaNoWOqdlKrKrHQ14a9pJBi03sfNK8Uoy24Fxy0s9yfD4gBr7sZF2ucSSItDT7qcV37HjZGHZLbuBHEEg+AEz6KHUxZpxMroP8A4j5MkxEn4KXtYSnOSWhr27g3+Y+quwWcNeO8YPHxXnKrcHt/Zqadahpiawq0jTd4jxGxHI9eqxOZ03Uj3ttp+h5FaTEPINktxrg8GQNoIOxHIoZUpfi5Q2PY0WKf3iRwgeV4WEfl1R1dzaQJe5xIHX3pJ4DjK1eV4n2tLkQPZno5gET4iPVMqGGFFpJAFSoBrjkJhvxk9fBdkp+Z8bs6MtO3cNa+AGj7oDf7RH0QGKpMq4lhLjqaWhoBt3SX8t/0VzaveS5jCccByBefAU9I+JCWbbpesgRVW/YcV6oNwRtz3/cFKnY4e1gHYC3GDxV+YG+8R+/JY7H48GrIMESQZiATZZcr1Squ5XHE+i4TOC2xuEwD6dQWhruf0WCynNC7u1HMDo7sGC+LkAGNRAE29Ezo4ot2Kss84r1X3wTliV+48xGWi5cy34ht5x9Ugx+Wvp95vebz5ePJN8JnJHFMcPiKbzvpdxjYzzbt8kzhizKuH9/qKpTgZbA4yDyWhwWafdMfym4I2suxnZpj+8zuO/L7p8W8D6eKWvy+oBG5bsWm48RuPikxYc/Suluvb7/oaUoZR3m9CjXpgOnoZGph4uBI6CeBi/NZiv2erUjLf4rPxM94D8zNx5SOqOw2NcbPsRxFpjg4cD4W8Eyo4gjZUy+H1O7X6cgg5YtkJauHe3DmqIOkjVOwBtLjNhJEngrg0xsVoaWYtMhwaQRDgRuDYgjiPFAUMjNL/wAu8GneKb5lvHS13EeMealLpYSilB36+vzuFZX/ALAmHeZTBlY817TxBYf4tFzfzaS5n9zU1YGPEwHDch1jHMORwdKnxLf0pr+xJ5PVALq5IbNwh21mlxDXAxuOI8QmOKwTY7p0kDxAJ2nmOoSmhg9BuBI4/oeIKvlxT1JPf6CRcWhrha5CZMdIlK8M0buIaOtlY6HWawu6vJDPQ3PkF6vRxnFebgzZafBbjc2p0wSTMcG3P+PNRwtN1SKj7cWM5TxPVK+0ODe2jLGh7pANoa1u50t2EwBJndWZN2gDtNOp3X2AOwceAI3a7obHgSvQszjWqIPkvnOes1PsASBYmTExNgRzX0HGVYa88hA8Y/yvneZVP4hPAHkD7t+cizFKZfGg7J8MXUgRN3VP/sevU/7OYqjRwtJlUgP0Bzv/AHP4g+DguWP/AAsk/MlzuJ48Fs2OqrEFXopjVsCYnoN/JIct7QMrOexxax4PdaTuwtEEE7mdQI6bL1CN0eVKCS5iwtk+q1j6KExeXhwUMuLUisMlGIOKDgWSJ4TtPBKTl5e0gH2dUXLN2nnpPEJn2h7OPElhLTuCNlnG5jUHdqg62/eG/jb5heVkw1tJG6M+6GWX5g9n8OsO7wd+E9fy/JEYigZNrWvaDPLj/wAoahm7KkNqEA7a/wDuH1RdAkNj7p2vMeBFoUPD2p/qPq3CezVCa5nbTLhwcWkaJ6gk+RKln9c1Q6nrdTn3XtPDa/McwvcoxIpVZOzhE8BJF0BneW1WVIpyWOeC2L6dREg+qhlTcF8/+Dx/EaQC/wAPoq8raTjHfyEH/wCP6q4G/n9UPl2I0YsE7OcWn+qw+ICRyUZxv/sDs/g9zphcC0bkR67oDCZNAuJ6FXf+IGHIAIkDXMgxwMehSnstmNeCXu1URN3zqn8hN7cZslljWt6uw8W9Fo2XZ/LqZL5aJ0jy32/woZnltNjHVNmta53hAMz0B+SIyiBTLwf9wAt6t4HzlKu1OL00CPxQD/LPe/TzK2RSWNKUd9/52IW3PZmUrdrWME6XvHEsbcdTMWR+VdpqVUj2VQE/hPdf6HfylZDDu0wUZ/pdKpd1Js8xLJ/tIlZtEJ7SX5ml7H0jB9oHNsbpn9rp1oLhB/E0w6PHYjxBXyutnDqDQJ1ARpa8l5kXFz3rRz4JngO07Hi80z4y314eaMZTiubXoycsae5va2XtcLVTPDU0EjpLSD6JdWoOZs9h5zPw2+aUtxp4Fc7GO4yuk1Ldxp/LAk13HDavIq/D45zUiZjiFazFkiWnbgsU93tsymk1NDMjzUamNdrJngPkkVHGm23orsSarqb37QQ0abyzgehvHqtkc8nDl2tyXhpMeUMZccRt/hXYjAF8d5zQPwkAkGCJO4i6U4OrG5EmEfmOOdTpmODC7nxgTyH6Fej0nnfsZ8uwfgcC1uwvzMk+pRxahsBSGkFpLtQB1Ekz16eARcL1kjI2QCBxmU03Fr9IBY4OsN4uB6wfJHgKjEVQJJ2bcpmKuRP2gxeinE33P0+N/wClYmjhDWqsp/8AUcBNrM957pHAMA9Sje0Wca6mmHGTctju8BM+n9ynlGFim6pF6odTpwIinM16gHDVOkePRQl5npRd+WIZXy2nWcajjGr3ROzBamP7A1eImByXLUZjYuastmvYvW8vov0EkmCLAm5LSLgE7tII6BahlUHY7bjiue4ASTA5mwQas4Q5bhMRSEVNFRto0Ehw8A8AR0kbdURi8cGNLnU6gAEnut+eqEbUxzAJBnlHHwJt8VHEYb2tItd3dTdt4Nj5wUQoS4hjnt1VHNpNOwMF19pLrT0AWVzfJWv2qMcfuktLHDwcLfBbxlYtAFVpBH3mguYeoIuPAgILMcPSqjZzj+RpJ8DI0/3fBTnBMpGTR8qzHLnMa72lPYHS9neaYFpAuPl4ILJMpr0oe2sSw39mZc0z+LVx8IK+l4fs65jDJJJcSATJa07NniY36kpBmOA+zu1hsNJGtvC8DU0cDJHisksdF1OwSlWGxEdDz6FE0ce9ggd9o+67ceB3A9QinYBrlU7KSPdPksk8D7FlNdxmx/e33QWJZ3iea8pPcANW7bSOI4IunFRpjh+ysOXDap/JRSrcJZmVOpT0YoagPv8AH+r9VNmEw1o1PA2B93pYC/yS11HgfMLM5vrpO0NcZBkwSO7u0GOcylU3/sk/cOm+GbnE5qC6AdoJAPDgDba/whYPtPnvtiabT3QbkEiSDsCLx+io+21C3TZoO+kXd4mZRFBp2ifFOpOYyioivC4kSQG7QJiZsePlfxCKa55JsNMWMmZm8iIiOMppQ0zdjD/QJm4JmOX1Rwqs/C3+0fomr3BqMFjaZfU8PrcwjcLhy1t9ls2uH4W3/KP0QOZ4IPZMCNiOczePghptUNrM9TzDTdrvQoil2mc3cE9WnSf0KHpZRIvDTyEx0F7gwraeUxuEiTjwNa7hzO0zXbOdYwQWgweIkStUcpqEB9EtdIkAkC3WbELJUclJ2EeV/RbbKXFtNoM2EelkJYtW8k6Fcq4CaOVPIE6WWuJ1Eem/qnAw7RR9k24m5O5PNLKVXyG/qZKZYGoAe/IHBxaQ0/1RC0dNii5eVc7b+hnyTdbsHbhG0KbqhBdoEwNyvcqxP2tzhVYWta2QGu27xaQ94h0nTsIHdPK+gpOZHvNP9QVdFtGkXFpaC6JDSCbWAAF46dV7MMShtHgxym5ckKWVCk3+CSyL6SS5h8Q428QUXhcRrY122oTCpc59SwBYw7uNnEcmjh4n0RAAaABwEAcgFbgnydUdy3WX7SZyGjQ0+fXn++PgjM7zoU2kAyeJ/RY5tF+IqaWXc7+3SRcu5AKc5UWhGt2VYLLfb1O9ZrAXVHkAljDAdpP5oAAWjdUGlzo020sb+Cm33W+O5PUlVNoBrPZ0j3GmXv41H/i/lHAefJdjHO0QCCev75J8cdO75JTlqYL9rJ2NuEhcoew5LxW2J7mopVaeJAMgPGx/fyVlTCG2trzHGm9x89Dj8pWDweZuYd4PGT9AP30WvyvtOHQH+v7/AH4qEMheUO6GuFZSmzpP5zDvQ3R8KppZUFwHDwQ1fJWO91z2H8jvmCq2SoMc1Rc1ZXNqtTDvAearwdnNqQD0LTx80RluPpVTGuHfhqtM/Fy7YHA0xNdotMnk3vH0CWYjKTXP8UQwGRT59Xn6BOm4R42cwDpT/wD0vDgnneof6WtHzlK1YydcCLE5GNxb5JNintZYuBPJoLj6NlbGplDT72p/8ziR6bKQwAAgAAdBHyU5Y0+B1krk+d18dwax3i4Fg+In4KrL3inU9o55JNnABwZp4gN+Mm9l9Aq5YDwS/GZdoEgEkmA0bknheyzywMqsq4F+Io3lKO0WVFwZVbYjuOnaN2E9dx6JrjqlWm3+JQfBjS5hD4PJ20fGfJF5fhBiKRa4CHC7XQTAIIMeQPiskemlrrsynipI+Y4rGupuI0tcRyPDqeB6CVLC5qTb2Tifyu/UD1ML6HjOy4ogOYGu7wGhzQ6ZMd1xuD5kWTVvZ0D8PotK6UDzI+dU60706nkQiqVQf9Op8P1W/bkAHL0V7MnA/wCF3+GL46MNRY7hSqHyA+qIZl9V2zA3+Z30aFs6uHpUxLyAPzH9yhTjS5v8BjTv/uFzCP6dM/JMuljHlg8ZvhGOzLIqk0wXhut4aSGgCIJN3cU8wvZJoHDx3PqgnUKz6xc9jaxMtBlwpM0nvNMiwE8JkzuQicA17az2an4YEBzWtDXMMyHQXAtBkDYDe6dQxoDlMa0ezzBwR1PKG8pVAxrgQ32gaPx1WWd0GnSPl5qDu0Lw4tApvA+8NQBPHiqN44q2SlKS5Y1w+Vsbs0eiOa2EFlGMdVYXOaBeBE3A43TABPGq2Ft9yl2Had2tPi0H6KbWAbADwEL1zoQWOzFtMHUfL9UbR1WE1KgH68Fnc37QhstYZPHmlua9oXPkNsBFtt+SW0sACfaViGMGxiHuHIc/FTcr2RVRUeTqVF+If3eFy82a0RfUpYvNKdEexoyQ7/cqRd8cOjOnFU4nOQ9vs6Pcpg7Ddx5uPFJXg6uPrdUhjrd8k55L2H+ExhfPAke7whW1nzAKXZc4kXG3qi6VVomQTyHNVJhP2OobgbrkMczf+YdBsuXUC2YrJO1jK0Mqt0v6X8wVomy0amnUOu4XLlnkk4a+5ZNptDTLM8c3YmBz/wALU5d2ma+NQM81y5JCTKVqVjao1lVsOAc08CEpxnZCm+7CWEbcY8DuuXK3JHsH5RRqMBZUIdpiD0M2+CZaVy5MKeaF57NcuXBBsTWDNwSb28EsdWfW/wBunBaZDnOAAPhEmy5cuOSGDS77zP7SCPiQvQ0/dpgeJAHwlcuS2cBY/AvtULpLCHaRZukGSOZNt+ilh89ovIAJuYktMTyXLl0pUd2GXs1DEYQPbBnyJHyXLkwDM4/IHUyCO8Ae66e+DwJnc73+CH+0Pc5jqo1Bp2B0k3kElu9uH+V4uWLL/wAb8oXsrRa/M2lzQxtRmlzTUAcCCDMgT4n4K/FYxjgNNIh1iHF/eadjB9PFeLlHx5CuTKhWq1gGuJII90QBaBfn/lNct7OaTL4H5AAfUx+5XLloxx1eZj1Q7aA0QBAGwGyHxWYNZufID6r1crtjJGdx/ack6WCJBPos7WxjqhveRcHYeC5co220Vl5VsCYjNGUhManC0kWHgFmczzqpWcdRtyXLlpa07Igt7s9pFzWtMwBtCOZU1X+K5cnQjG+XukBo4/RTzCrogNsRE+C5ciAuoAuaDJuOa5cuXWdSP//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9460" name="AutoShape 4" descr="data:image/jpeg;base64,/9j/4AAQSkZJRgABAQAAAQABAAD/2wCEAAkGBhQSERUUEhQUFBUUFRcVFRUUFBgWFBcVFBQVFBQVFRcXHCYeGBkjHBQWHy8gIycpLCwsFR4xNTAqNSYrLCkBCQoKDgwOGg8PGiwlHyQsLCwqLC0sLCwsLCosLCwsLCwsLCwsKSwsLCwsKSktLCwsLCwsKiwsLCwsLCwsKSwsLP/AABEIALcBEwMBIgACEQEDEQH/xAAbAAACAwEBAQAAAAAAAAAAAAAEBQIDBgABB//EAEEQAAEDAgQDBQUGBQMCBwAAAAEAAhEDIQQFEjFBUWEGInGBkRMyobHBFEJSYtHwI3KCkuEVM/FT0gc0Q4Ojs+L/xAAaAQADAQEBAQAAAAAAAAAAAAABAgMEAAUG/8QALxEAAgIBAwIFAgYCAwAAAAAAAAECEQMSITEEQRMiUWFxwfAygZGhseEUQiNS8f/aAAwDAQACEQMRAD8A0rGK2FFpXpKdIWziF4KakApEBMA80rhSXoK6VxxwpqbWhehi9dTStjJFbnKIcuLVzWoUE90KYpr3Sp0qaNC2SpUVIsVjV6WwjRxAU1MBcLr1CgkgxTcQAotEqL2oVZxW568Ct+zleFqJ1EQ1W02KLVOEoSTmhQ9kpQvJRSARNNQIV4Cg5i4JW0L0qXs15oRFOhR1QrQ1RNNcGiAkqRcr6VNU1qN1zXc4HeVSaaKeFSQggso0LlM016moUHayF6QpLrLvg4ocCpimrg0L0lA46nSUnNhVtqXREiEQpEWlReVNgUKjwOK5sJFcAqnY9gQ/+sCbCUmpI6rGDGq5jUqOYPOzSuFSsdgV2tHaGOZheESlX2WueC9/06vzXan6B0jVnip6RzCUsymvzUv9Jr80tyDpQ4ZUBsraVBIP9MrjYqXs8QE2p+gNI8xRhChJ6mJxHFvzXDNajd2lDUHSx42mrWpLR7QD7wI8kdSzqmRuu1IDTC3FRaFU3GNdsQiqTJ2TJ2KRhRcxFNw6sNFE6wEMXkBEVRCFIK44k54UdS90Ll1HWWtMBDvkq3UoOcizkQ0KDgvXVFEulckBsr0LkY2hZciKJmldKtaAvbIBItC9hU1ca1u6EfmDnWaEjmh1Gw5xA3KofmDRtdeYfJalXeQE8wHZhrd7oeZjUlyIBWqPs0FEUchqv3stfSwDW8AES2kAj4fqLrXYzGH7KjimFDs5Tb90JsagC8diAEXpjydqk+AdmVtHAK5uDaOCmK1pheirPRBZIAqREYcL32YQ1ag83D48kvdgapdepbhCHixbpAaY69mF3sws/Sq1xMEEDmjsvzjVZwIPhZOpruLYxNIKiphoujBdV167WiXGE5xQ2g0jZQqZa08AvMI/VLm7KdXFEGIQpBTYDWyFh4BL8R2Vadk/FYngrwEulMbW0Ymv2cqN9wqunXxFHe4W4cwKitQbxhK8foNrvkzlDtVwe2E0w+c03ixCrxOUU38vJJcX2dc27D6IeZBqLHj60my5gkrLsx1Wie9JATbA9oWVLGxXKS7nOLQ0qBV+zXpvcGVIhUJg5YvQLKcXXjqcogKHrylup1KSto0EWzqLmleqBauUrY1CF7w25S+rmJcYZsoMwz6zvFaXJ+zLaYGq5S7yHpR5E2ByN9Qyduq0uCyJrBMSU1pYcBXAKsYJCObBqUDcQimheEA7oWpiWsNj5LpTjBXJipORTmjKhc3T7s3RGJxOlm1zZBYjOEurZmXW5LBl66FNRZohgfLGFWqVOhS5lJX4yJJKry/GuqPPeMNBPnyXk5OrSmo1bZqWF1fY04pg2BM+K8aDtqvzS/KXENLnEy7hyH6phQiXSNm35nlfpJW3DLXGMpKmyElTaJGvpsf8L0gFeYjCNNKGCLFIqefNDtBG1vAoZeojhklN1fAYY3NeUb02BggDfidlINdwhCnFgG23JVV8XpILT3Tt+izdR1ehapN0vQeOOw77a4bgqqpSp1SC/wCdkUMR3WzxCpq4Zr/ynmFfx5Q2jK/ZiaU+UHUdIECwVmkFKaeCePvAjmpMqPkgXI3AWmHWzrzwZN4V2Y00heSlrscR7wVdLMBMcFV9fijyKsEho5kpbism1fecPNH0dpF+isebLTjyqZOUaEGHyLS6z3HneU3bhgBC7Ci08yriqiC7F5Y14giVm8x7MRdi0ONruLwGHu/eIRVNgISygmUjNowVHMKtEwZI6rQYHNWVRYweSNzHJmvG1+ayOPyp9F0ifEKW8SlKRrQxeFyRZV2gmGVLHmnIMqkXqJNU6ZNrJRDGrqLl1R8InHhC9VH2oLkdIthOX5Y2mIA80xa2F6BC4lOlQrdnqV5jmmmWgwQr8SKh2hKMZhbnUQHfEoMKQwwFQlhIJJI480JiKLgJPFeYN5YAIuV7iMw7xHEC/TkvG6xwletvY14k1wKcQ5/4Hf2ldhGu1DU2ASiv9agwTE2kqvMcwLRdsXs5vS9wvHwLHXiKTpextbl+Gi2vTF+k2+qjk+DDdXKZJ+QUsUZAd+IA+PVEMbDY4m58T+i3aY+Jqrj6knJ6aCcJUd7VuxbBm3SxV+Aq6hUO/ej4t/VB4mqadJzme9EeDSYLkX2baG0Gk31OJ5cS0fJWg34qxv0bf8L6kpLy6vyDqZmA0gjSbggiQTItxlI8dgIcHMaDq947Qdrpnh8rYyrUfTY1rql6sD3z3utjfdVZhVDGybNb3udgJKfqccZx37AxyaewMzDMb75JPEcFZ9mYYcO6zYNG0jiAs7h8W+q0vJgEm/nsEecx0MsC6BsNz0E2Xkx6iOtqUUorj1e/JpeN+u4bnlWG0yLAT9EHSzva90Zh8Syq0NqNDhvB4eihU7NUHXaXs8DI9HfqkzQ8dvLhkt67+n7HRaitM0W4fNUzpVNcRvz4pVSyKmyJe93oAUdhoFmkNG3NaulWeDrK1Xp97E8mh/hKaONBhtS5JN4jbgVfiMA0+6YJ2PPol2ZUC12oEQTw8OKtwmYizXEX2BNzG8eCWOZOTwZ18M5x21wL8FiSwweHBMW1ZHMIOuxrom3Jw38CoUg9psQ4eh9FoxPJ0/kXmXb1X5CSUZ7hNFpp9Wk78le5wcN1Fr7TEcwpGk08F7OHNr2fJklGgfDURTBvupUGXJ2lU5hgjoJp2eBZKcnzetr9nXbBOxAstNiGhc1B4vBhwgiQjlEhdVnJ0fPs8yAsJLdivckzzQQyobTY8vFbXFYYEEHYrC5/k5pukbKMotbovFqSpm0DwRZUYl1lnOzWc/8ApPP8pPyT57r3Twd7kpKtiv2S8Uy9cqCmgdUA3Qr8yYNyvK2EkzqNvRUVcACZcZ8LIiqi/wC3s5oLG1WlzHWMGPVWkBogCypdEzA/5U5ypDxRXjKoDtU8F7gcW1wc1wBnfr4pbjqJLn0+PvMPMcFnsJ2hFN/enqOi+by9XKOVWtnd/wAOz0oYdUdjQ5x2ap1fcqOpkXg95vzBHxQ4yyo2noc9jwNiCZjkdQUqWc06pim8OP4Qe96boDF5gQSOKTJ4cbajz6fdDR1cNj2liIpsafugdeEABC1KrtQIdDWmXCAZaQRAPC5meiWUc11NfoDnupjvNAgud7NrwGl0AyCBO0zyVOPxjzTp0401HgPqNBnTAHdB496b9FolOo6vt+gqjbof0cW6SSO661+IiCndMCnRY0X0kC/QTyvx+CzmAd7TSLSIDgOlz8kwzDGu0d1mp2oWBAOmWhzpP4W6nf09U0Z6FKT/AC+oko20hr9rBNgTJuRcAhsy47iYgei7E4fVTLHDcEXPPxQ+WH+H/MT4Wt48FPOKZfh6oBAJaGA34kSbeqqpa4W+6J1UqQlzTLKgDG02Esa2ABAMieE8UJ9jrQB7J3w/VMsBUc0BoqucRxdf4XPxTRlRwA1EHn+x+7LzH0mPqJOdvfZ7ppexp8WUNthdgMrc0anz/KPqf0V1XGx3Wi/KL/qiG4wE2meU+VlYzF2vbmJvF7gwLR9ReFddLHHHTien35Jubk7kgE0KrtxHiQPgborCYIgglzT0gldWsJBkc/oVUzGAcY248eYQjix45XO792BybWwZmmE1sGjccNpiZ+aWUsCbO0yeBi4B3g8E2bjWuHX4IGpifZ9zrq8osPOypnx4pS8T+AQcktITSFodtyP0QOMpupOmSWnY/Q9UWzHhwhynUALdLxqY7y8NtiunCOWFRfHD9Pn2Cm4vcH+3EUtR+8QGo7AY3U0xuOCUZ5R0MpgGQLA8THHxXZM12qYI+AWOGbPj6yOPlJJP+b/UdwjLHqHgxbV6WNcQbSLqmo1rCCRZ3HrxC8xLw0gi08F9AsmSK1SaMemL2QYQoqirjg1hcfuhKcJ2pa4w8aeu4WuOWLS35ISVOh29qW5hgw9pafJMWVA4SDIUazLKjOTo+W5nQNCpyvbxlbLLsWK9BtQbjuvHJ3A+ao7TZaHN1AJN2UxopVvZn3KvcPR33D6/NQ/DIu/NGzS6Vyi+rBIO4sfJeLRRnsfuehqlYLG9o+0BeSGuIYCfdFzHGeSvyLNNNNrXubBMMM3k3DXdd1JZYuWlASbHtaqhXVJ8ipVXof2sEN+PU/uFm6iW1M041uEvZqAI95u3UcQsX20y8sArUmiHnvdHeH5vn4rXnGinf5IahiQ+Q8CHbjzn53XmZFCflfP39s145OPmRmMmpezIJbDi0Embyd29IEeZSjtRVqU6pIJ0vu0zvzB6gn4haLNKLqTzI7pJLHcC36ETslWYBtVml3MEHi0jYj97SoKCS0v1LqW+o1eX09FEF33WhviQBPxS2pUjvH36ht+VvABGV391jBwaHHxP/JWcfmwdiHCfdOkeLd/r6J8k9Nffy/oThG9zYZVh9AMcW78TP/HxV9Uw2ZBkTx2F/D5/JQwhPs2nmJ9Yj4fNA5ziBSYxgHeqGAAIhsiY6XA80M22NtdkLHeQ6pVwymydUw2zbnvEf91/XgpZtWJw807y4SQR7sEz4SQPMIPE1eCvy7GtEMMQQbRaNojki3F3ibpVV/sLTXmFWVVu86ZloFjIN5n5fFH4irNLVc928cNpPhY+qHxmXOovLmS6kdiLlnQ9OR9b71VMSRcAjny8v8rz/DeLG8b7X+/f3NFqT1IX1s9IIDYF/wAIJ+Kd5XmXtAA/e8fvn04rO4rKqb3B7XGmQbiJYY4QdvEW6L3DVC20mQeUfVQjlyYGmt13X33KShGaNk0Qdg5pBEcIdEj4fBJsbhCx4gksddp8N2nqJ85CNyzMg4Q64/d0fXwjXMLT7puDyPAjqPqQd16s+mxdXjUo9uPb2+DIpyxSpivB1Y4poM0kQXAjr+hWNx4fRqFlTfgROlwmJb0+I2KlRxU8V53+ZPB5Iw/c0PCpeZs2ANIyY/tn6InCaYs4kHmAR9FmKOMIiCmOHzmNwOtlsx9ZjtOVJ/H1T+hCWKXYbV8NaNwDqbPAj6ITD5oSIFiJ6H9VdTzFjuYPT5XQ1TLZfqY4dQbHyVczk2p4N+zV9vb4EjW6mGYfFRvccUNmJcDqJlp2P0PVRqMc0wQQraFcbOgjkVVT1LRK0LVO0KMXmZgaSIB7wPHo0JbmNBoh9wXG7SLBbCvllKq3vNB2PW210mzLKKrqgA7zfu8AP5uq9TwqgtO5mnK07Ley2IPebuLEfVaAoPK8rFFvNxuSiMTWDGkn/k8AteNNRSZEExjA5jhvH/K+eZlS0vMWINvHcfIL6DhcOWtOrd8ud4ngsNnQ/iH149OSnNGiBsaGEOIY2s3ao1rvMtGr4yuQPZfONGFptn3S8elR4C5TXVxiqZPwb3sx+aYdzS7UCIJBgHTIP72XuLxHt6J06WlouN3HTt1Gx5rcZ5kTK4uSHDYg9DaNoWOqdlKrKrHQ14a9pJBi03sfNK8Uoy24Fxy0s9yfD4gBr7sZF2ucSSItDT7qcV37HjZGHZLbuBHEEg+AEz6KHUxZpxMroP8A4j5MkxEn4KXtYSnOSWhr27g3+Y+quwWcNeO8YPHxXnKrcHt/Zqadahpiawq0jTd4jxGxHI9eqxOZ03Uj3ttp+h5FaTEPINktxrg8GQNoIOxHIoZUpfi5Q2PY0WKf3iRwgeV4WEfl1R1dzaQJe5xIHX3pJ4DjK1eV4n2tLkQPZno5gET4iPVMqGGFFpJAFSoBrjkJhvxk9fBdkp+Z8bs6MtO3cNa+AGj7oDf7RH0QGKpMq4lhLjqaWhoBt3SX8t/0VzaveS5jCccByBefAU9I+JCWbbpesgRVW/YcV6oNwRtz3/cFKnY4e1gHYC3GDxV+YG+8R+/JY7H48GrIMESQZiATZZcr1Squ5XHE+i4TOC2xuEwD6dQWhruf0WCynNC7u1HMDo7sGC+LkAGNRAE29Ezo4ot2Kss84r1X3wTliV+48xGWi5cy34ht5x9Ugx+Wvp95vebz5ePJN8JnJHFMcPiKbzvpdxjYzzbt8kzhizKuH9/qKpTgZbA4yDyWhwWafdMfym4I2suxnZpj+8zuO/L7p8W8D6eKWvy+oBG5bsWm48RuPikxYc/Suluvb7/oaUoZR3m9CjXpgOnoZGph4uBI6CeBi/NZiv2erUjLf4rPxM94D8zNx5SOqOw2NcbPsRxFpjg4cD4W8Eyo4gjZUy+H1O7X6cgg5YtkJauHe3DmqIOkjVOwBtLjNhJEngrg0xsVoaWYtMhwaQRDgRuDYgjiPFAUMjNL/wAu8GneKb5lvHS13EeMealLpYSilB36+vzuFZX/ALAmHeZTBlY817TxBYf4tFzfzaS5n9zU1YGPEwHDch1jHMORwdKnxLf0pr+xJ5PVALq5IbNwh21mlxDXAxuOI8QmOKwTY7p0kDxAJ2nmOoSmhg9BuBI4/oeIKvlxT1JPf6CRcWhrha5CZMdIlK8M0buIaOtlY6HWawu6vJDPQ3PkF6vRxnFebgzZafBbjc2p0wSTMcG3P+PNRwtN1SKj7cWM5TxPVK+0ODe2jLGh7pANoa1u50t2EwBJndWZN2gDtNOp3X2AOwceAI3a7obHgSvQszjWqIPkvnOes1PsASBYmTExNgRzX0HGVYa88hA8Y/yvneZVP4hPAHkD7t+cizFKZfGg7J8MXUgRN3VP/sevU/7OYqjRwtJlUgP0Bzv/AHP4g+DguWP/AAsk/MlzuJ48Fs2OqrEFXopjVsCYnoN/JIct7QMrOexxax4PdaTuwtEEE7mdQI6bL1CN0eVKCS5iwtk+q1j6KExeXhwUMuLUisMlGIOKDgWSJ4TtPBKTl5e0gH2dUXLN2nnpPEJn2h7OPElhLTuCNlnG5jUHdqg62/eG/jb5heVkw1tJG6M+6GWX5g9n8OsO7wd+E9fy/JEYigZNrWvaDPLj/wAoahm7KkNqEA7a/wDuH1RdAkNj7p2vMeBFoUPD2p/qPq3CezVCa5nbTLhwcWkaJ6gk+RKln9c1Q6nrdTn3XtPDa/McwvcoxIpVZOzhE8BJF0BneW1WVIpyWOeC2L6dREg+qhlTcF8/+Dx/EaQC/wAPoq8raTjHfyEH/wCP6q4G/n9UPl2I0YsE7OcWn+qw+ICRyUZxv/sDs/g9zphcC0bkR67oDCZNAuJ6FXf+IGHIAIkDXMgxwMehSnstmNeCXu1URN3zqn8hN7cZslljWt6uw8W9Fo2XZ/LqZL5aJ0jy32/woZnltNjHVNmta53hAMz0B+SIyiBTLwf9wAt6t4HzlKu1OL00CPxQD/LPe/TzK2RSWNKUd9/52IW3PZmUrdrWME6XvHEsbcdTMWR+VdpqVUj2VQE/hPdf6HfylZDDu0wUZ/pdKpd1Js8xLJ/tIlZtEJ7SX5ml7H0jB9oHNsbpn9rp1oLhB/E0w6PHYjxBXyutnDqDQJ1ARpa8l5kXFz3rRz4JngO07Hi80z4y314eaMZTiubXoycsae5va2XtcLVTPDU0EjpLSD6JdWoOZs9h5zPw2+aUtxp4Fc7GO4yuk1Ldxp/LAk13HDavIq/D45zUiZjiFazFkiWnbgsU93tsymk1NDMjzUamNdrJngPkkVHGm23orsSarqb37QQ0abyzgehvHqtkc8nDl2tyXhpMeUMZccRt/hXYjAF8d5zQPwkAkGCJO4i6U4OrG5EmEfmOOdTpmODC7nxgTyH6Fej0nnfsZ8uwfgcC1uwvzMk+pRxahsBSGkFpLtQB1Ekz16eARcL1kjI2QCBxmU03Fr9IBY4OsN4uB6wfJHgKjEVQJJ2bcpmKuRP2gxeinE33P0+N/wClYmjhDWqsp/8AUcBNrM957pHAMA9Sje0Wca6mmHGTctju8BM+n9ynlGFim6pF6odTpwIinM16gHDVOkePRQl5npRd+WIZXy2nWcajjGr3ROzBamP7A1eImByXLUZjYuastmvYvW8vov0EkmCLAm5LSLgE7tII6BahlUHY7bjiue4ASTA5mwQas4Q5bhMRSEVNFRto0Ehw8A8AR0kbdURi8cGNLnU6gAEnut+eqEbUxzAJBnlHHwJt8VHEYb2tItd3dTdt4Nj5wUQoS4hjnt1VHNpNOwMF19pLrT0AWVzfJWv2qMcfuktLHDwcLfBbxlYtAFVpBH3mguYeoIuPAgILMcPSqjZzj+RpJ8DI0/3fBTnBMpGTR8qzHLnMa72lPYHS9neaYFpAuPl4ILJMpr0oe2sSw39mZc0z+LVx8IK+l4fs65jDJJJcSATJa07NniY36kpBmOA+zu1hsNJGtvC8DU0cDJHisksdF1OwSlWGxEdDz6FE0ce9ggd9o+67ceB3A9QinYBrlU7KSPdPksk8D7FlNdxmx/e33QWJZ3iea8pPcANW7bSOI4IunFRpjh+ysOXDap/JRSrcJZmVOpT0YoagPv8AH+r9VNmEw1o1PA2B93pYC/yS11HgfMLM5vrpO0NcZBkwSO7u0GOcylU3/sk/cOm+GbnE5qC6AdoJAPDgDba/whYPtPnvtiabT3QbkEiSDsCLx+io+21C3TZoO+kXd4mZRFBp2ifFOpOYyioivC4kSQG7QJiZsePlfxCKa55JsNMWMmZm8iIiOMppQ0zdjD/QJm4JmOX1Rwqs/C3+0fomr3BqMFjaZfU8PrcwjcLhy1t9ls2uH4W3/KP0QOZ4IPZMCNiOczePghptUNrM9TzDTdrvQoil2mc3cE9WnSf0KHpZRIvDTyEx0F7gwraeUxuEiTjwNa7hzO0zXbOdYwQWgweIkStUcpqEB9EtdIkAkC3WbELJUclJ2EeV/RbbKXFtNoM2EelkJYtW8k6Fcq4CaOVPIE6WWuJ1Eem/qnAw7RR9k24m5O5PNLKVXyG/qZKZYGoAe/IHBxaQ0/1RC0dNii5eVc7b+hnyTdbsHbhG0KbqhBdoEwNyvcqxP2tzhVYWta2QGu27xaQ94h0nTsIHdPK+gpOZHvNP9QVdFtGkXFpaC6JDSCbWAAF46dV7MMShtHgxym5ckKWVCk3+CSyL6SS5h8Q428QUXhcRrY122oTCpc59SwBYw7uNnEcmjh4n0RAAaABwEAcgFbgnydUdy3WX7SZyGjQ0+fXn++PgjM7zoU2kAyeJ/RY5tF+IqaWXc7+3SRcu5AKc5UWhGt2VYLLfb1O9ZrAXVHkAljDAdpP5oAAWjdUGlzo020sb+Cm33W+O5PUlVNoBrPZ0j3GmXv41H/i/lHAefJdjHO0QCCev75J8cdO75JTlqYL9rJ2NuEhcoew5LxW2J7mopVaeJAMgPGx/fyVlTCG2trzHGm9x89Dj8pWDweZuYd4PGT9AP30WvyvtOHQH+v7/AH4qEMheUO6GuFZSmzpP5zDvQ3R8KppZUFwHDwQ1fJWO91z2H8jvmCq2SoMc1Rc1ZXNqtTDvAearwdnNqQD0LTx80RluPpVTGuHfhqtM/Fy7YHA0xNdotMnk3vH0CWYjKTXP8UQwGRT59Xn6BOm4R42cwDpT/wD0vDgnneof6WtHzlK1YydcCLE5GNxb5JNintZYuBPJoLj6NlbGplDT72p/8ziR6bKQwAAgAAdBHyU5Y0+B1krk+d18dwax3i4Fg+In4KrL3inU9o55JNnABwZp4gN+Mm9l9Aq5YDwS/GZdoEgEkmA0bknheyzywMqsq4F+Io3lKO0WVFwZVbYjuOnaN2E9dx6JrjqlWm3+JQfBjS5hD4PJ20fGfJF5fhBiKRa4CHC7XQTAIIMeQPiskemlrrsynipI+Y4rGupuI0tcRyPDqeB6CVLC5qTb2Tifyu/UD1ML6HjOy4ogOYGu7wGhzQ6ZMd1xuD5kWTVvZ0D8PotK6UDzI+dU60706nkQiqVQf9Op8P1W/bkAHL0V7MnA/wCF3+GL46MNRY7hSqHyA+qIZl9V2zA3+Z30aFs6uHpUxLyAPzH9yhTjS5v8BjTv/uFzCP6dM/JMuljHlg8ZvhGOzLIqk0wXhut4aSGgCIJN3cU8wvZJoHDx3PqgnUKz6xc9jaxMtBlwpM0nvNMiwE8JkzuQicA17az2an4YEBzWtDXMMyHQXAtBkDYDe6dQxoDlMa0ezzBwR1PKG8pVAxrgQ32gaPx1WWd0GnSPl5qDu0Lw4tApvA+8NQBPHiqN44q2SlKS5Y1w+Vsbs0eiOa2EFlGMdVYXOaBeBE3A43TABPGq2Ft9yl2Had2tPi0H6KbWAbADwEL1zoQWOzFtMHUfL9UbR1WE1KgH68Fnc37QhstYZPHmlua9oXPkNsBFtt+SW0sACfaViGMGxiHuHIc/FTcr2RVRUeTqVF+If3eFy82a0RfUpYvNKdEexoyQ7/cqRd8cOjOnFU4nOQ9vs6Pcpg7Ddx5uPFJXg6uPrdUhjrd8k55L2H+ExhfPAke7whW1nzAKXZc4kXG3qi6VVomQTyHNVJhP2OobgbrkMczf+YdBsuXUC2YrJO1jK0Mqt0v6X8wVomy0amnUOu4XLlnkk4a+5ZNptDTLM8c3YmBz/wALU5d2ma+NQM81y5JCTKVqVjao1lVsOAc08CEpxnZCm+7CWEbcY8DuuXK3JHsH5RRqMBZUIdpiD0M2+CZaVy5MKeaF57NcuXBBsTWDNwSb28EsdWfW/wBunBaZDnOAAPhEmy5cuOSGDS77zP7SCPiQvQ0/dpgeJAHwlcuS2cBY/AvtULpLCHaRZukGSOZNt+ilh89ovIAJuYktMTyXLl0pUd2GXs1DEYQPbBnyJHyXLkwDM4/IHUyCO8Ae66e+DwJnc73+CH+0Pc5jqo1Bp2B0k3kElu9uH+V4uWLL/wAb8oXsrRa/M2lzQxtRmlzTUAcCCDMgT4n4K/FYxjgNNIh1iHF/eadjB9PFeLlHx5CuTKhWq1gGuJII90QBaBfn/lNct7OaTL4H5AAfUx+5XLloxx1eZj1Q7aA0QBAGwGyHxWYNZufID6r1crtjJGdx/ack6WCJBPos7WxjqhveRcHYeC5co220Vl5VsCYjNGUhManC0kWHgFmczzqpWcdRtyXLlpa07Igt7s9pFzWtMwBtCOZU1X+K5cnQjG+XukBo4/RTzCrogNsRE+C5ciAuoAuaDJuOa5cuXWdSP//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6" name="Picture 5" descr="alfredo.png"/>
          <p:cNvPicPr>
            <a:picLocks noChangeAspect="1"/>
          </p:cNvPicPr>
          <p:nvPr/>
        </p:nvPicPr>
        <p:blipFill>
          <a:blip r:embed="rId2" cstate="print"/>
          <a:stretch>
            <a:fillRect/>
          </a:stretch>
        </p:blipFill>
        <p:spPr>
          <a:xfrm>
            <a:off x="2627784" y="3212976"/>
            <a:ext cx="4436558" cy="29523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quarter" idx="1"/>
          </p:nvPr>
        </p:nvSpPr>
        <p:spPr/>
        <p:txBody>
          <a:bodyPr/>
          <a:lstStyle/>
          <a:p>
            <a:r>
              <a:rPr lang="en-CA" dirty="0" smtClean="0"/>
              <a:t>White Sauce, or cream sauce, as it is </a:t>
            </a:r>
            <a:r>
              <a:rPr lang="en-CA" dirty="0" smtClean="0"/>
              <a:t>sometimes </a:t>
            </a:r>
            <a:r>
              <a:rPr lang="en-CA" dirty="0" smtClean="0"/>
              <a:t>called, is a </a:t>
            </a:r>
            <a:r>
              <a:rPr lang="en-CA" u="sng" dirty="0" smtClean="0"/>
              <a:t>basic sauce</a:t>
            </a:r>
            <a:r>
              <a:rPr lang="en-CA" dirty="0" smtClean="0"/>
              <a:t> for </a:t>
            </a:r>
            <a:r>
              <a:rPr lang="en-CA" dirty="0" smtClean="0"/>
              <a:t>many cooked products. Like the basic biscuit recipe, it can be used for a variety of dishes. </a:t>
            </a:r>
            <a:endParaRPr lang="en-CA" dirty="0"/>
          </a:p>
        </p:txBody>
      </p:sp>
      <p:pic>
        <p:nvPicPr>
          <p:cNvPr id="4" name="Picture 3" descr="sauce.png"/>
          <p:cNvPicPr>
            <a:picLocks noChangeAspect="1"/>
          </p:cNvPicPr>
          <p:nvPr/>
        </p:nvPicPr>
        <p:blipFill>
          <a:blip r:embed="rId2" cstate="print"/>
          <a:stretch>
            <a:fillRect/>
          </a:stretch>
        </p:blipFill>
        <p:spPr>
          <a:xfrm>
            <a:off x="3059832" y="2852936"/>
            <a:ext cx="3600400" cy="3600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Some examples of the use of white sauce are:</a:t>
            </a:r>
          </a:p>
          <a:p>
            <a:pPr lvl="0"/>
            <a:r>
              <a:rPr lang="en-CA" u="sng" dirty="0" smtClean="0"/>
              <a:t>Cream sauce</a:t>
            </a:r>
            <a:endParaRPr lang="en-CA" dirty="0" smtClean="0"/>
          </a:p>
          <a:p>
            <a:pPr lvl="0"/>
            <a:r>
              <a:rPr lang="en-CA" u="sng" dirty="0" smtClean="0"/>
              <a:t>Macaroni and cheese</a:t>
            </a:r>
            <a:endParaRPr lang="en-CA" dirty="0" smtClean="0"/>
          </a:p>
          <a:p>
            <a:pPr lvl="0"/>
            <a:r>
              <a:rPr lang="en-CA" u="sng" dirty="0" smtClean="0"/>
              <a:t>Sauce for vegetables such as broccoli and cauliflower</a:t>
            </a:r>
            <a:endParaRPr lang="en-CA" dirty="0" smtClean="0"/>
          </a:p>
          <a:p>
            <a:pPr lvl="0"/>
            <a:r>
              <a:rPr lang="en-CA" u="sng" dirty="0" smtClean="0"/>
              <a:t>Sweet sauces for puddings and desserts</a:t>
            </a:r>
            <a:endParaRPr lang="en-CA" dirty="0" smtClean="0"/>
          </a:p>
          <a:p>
            <a:endParaRPr lang="en-CA" dirty="0"/>
          </a:p>
        </p:txBody>
      </p:sp>
      <p:pic>
        <p:nvPicPr>
          <p:cNvPr id="5" name="Picture 4" descr="broccoli.png"/>
          <p:cNvPicPr>
            <a:picLocks noChangeAspect="1"/>
          </p:cNvPicPr>
          <p:nvPr/>
        </p:nvPicPr>
        <p:blipFill>
          <a:blip r:embed="rId2" cstate="print"/>
          <a:stretch>
            <a:fillRect/>
          </a:stretch>
        </p:blipFill>
        <p:spPr>
          <a:xfrm>
            <a:off x="611560" y="4149080"/>
            <a:ext cx="2304256" cy="2304256"/>
          </a:xfrm>
          <a:prstGeom prst="rect">
            <a:avLst/>
          </a:prstGeom>
        </p:spPr>
      </p:pic>
      <p:pic>
        <p:nvPicPr>
          <p:cNvPr id="6" name="Picture 5" descr="mac.png"/>
          <p:cNvPicPr>
            <a:picLocks noChangeAspect="1"/>
          </p:cNvPicPr>
          <p:nvPr/>
        </p:nvPicPr>
        <p:blipFill>
          <a:blip r:embed="rId3" cstate="print"/>
          <a:stretch>
            <a:fillRect/>
          </a:stretch>
        </p:blipFill>
        <p:spPr>
          <a:xfrm>
            <a:off x="3347864" y="4293096"/>
            <a:ext cx="3205570" cy="2016224"/>
          </a:xfrm>
          <a:prstGeom prst="rect">
            <a:avLst/>
          </a:prstGeom>
        </p:spPr>
      </p:pic>
      <p:pic>
        <p:nvPicPr>
          <p:cNvPr id="7" name="Picture 6" descr="white sauce.png"/>
          <p:cNvPicPr>
            <a:picLocks noChangeAspect="1"/>
          </p:cNvPicPr>
          <p:nvPr/>
        </p:nvPicPr>
        <p:blipFill>
          <a:blip r:embed="rId4" cstate="print"/>
          <a:stretch>
            <a:fillRect/>
          </a:stretch>
        </p:blipFill>
        <p:spPr>
          <a:xfrm>
            <a:off x="6588224" y="4293096"/>
            <a:ext cx="2267744" cy="226774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pPr>
              <a:buNone/>
            </a:pPr>
            <a:r>
              <a:rPr lang="en-CA" dirty="0" smtClean="0"/>
              <a:t>A good white sauce should be . . . . . </a:t>
            </a:r>
            <a:r>
              <a:rPr lang="en-CA" dirty="0" smtClean="0"/>
              <a:t>.</a:t>
            </a:r>
          </a:p>
          <a:p>
            <a:pPr>
              <a:buNone/>
            </a:pPr>
            <a:endParaRPr lang="en-CA" dirty="0" smtClean="0"/>
          </a:p>
          <a:p>
            <a:pPr lvl="0"/>
            <a:r>
              <a:rPr lang="en-CA" dirty="0" smtClean="0"/>
              <a:t>Creamy white in colour</a:t>
            </a:r>
          </a:p>
          <a:p>
            <a:pPr lvl="0"/>
            <a:r>
              <a:rPr lang="en-CA" u="sng" dirty="0" smtClean="0"/>
              <a:t>smooth</a:t>
            </a:r>
            <a:r>
              <a:rPr lang="en-CA" dirty="0" smtClean="0"/>
              <a:t>– </a:t>
            </a:r>
            <a:r>
              <a:rPr lang="en-CA" dirty="0" smtClean="0"/>
              <a:t>not lumpy</a:t>
            </a:r>
          </a:p>
          <a:p>
            <a:pPr lvl="0"/>
            <a:r>
              <a:rPr lang="en-CA" dirty="0" smtClean="0"/>
              <a:t>Slightly glossy in appearance</a:t>
            </a:r>
          </a:p>
          <a:p>
            <a:pPr lvl="0"/>
            <a:r>
              <a:rPr lang="en-CA" dirty="0" smtClean="0"/>
              <a:t>Make to correct consistency (</a:t>
            </a:r>
            <a:r>
              <a:rPr lang="en-CA" dirty="0" smtClean="0"/>
              <a:t>e.g. </a:t>
            </a:r>
            <a:r>
              <a:rPr lang="en-CA" u="sng" dirty="0" smtClean="0"/>
              <a:t>thin,</a:t>
            </a:r>
            <a:r>
              <a:rPr lang="en-CA" dirty="0" smtClean="0"/>
              <a:t> </a:t>
            </a:r>
            <a:r>
              <a:rPr lang="en-CA" u="sng" dirty="0" smtClean="0"/>
              <a:t>medium,</a:t>
            </a:r>
            <a:r>
              <a:rPr lang="en-CA" dirty="0" smtClean="0"/>
              <a:t>   </a:t>
            </a:r>
            <a:r>
              <a:rPr lang="en-CA" dirty="0" smtClean="0"/>
              <a:t>or thick)</a:t>
            </a:r>
          </a:p>
          <a:p>
            <a:pPr lvl="0"/>
            <a:r>
              <a:rPr lang="en-CA" dirty="0" smtClean="0"/>
              <a:t>Nicely Seasoned with fresh flavour (no taste of starch)</a:t>
            </a:r>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pPr>
              <a:buNone/>
            </a:pPr>
            <a:r>
              <a:rPr lang="en-CA" dirty="0" smtClean="0"/>
              <a:t>The preparation of white sauce involves two main principles</a:t>
            </a:r>
            <a:r>
              <a:rPr lang="en-CA" dirty="0" smtClean="0"/>
              <a:t>:</a:t>
            </a:r>
          </a:p>
          <a:p>
            <a:pPr>
              <a:buNone/>
            </a:pPr>
            <a:endParaRPr lang="en-CA" dirty="0" smtClean="0"/>
          </a:p>
          <a:p>
            <a:pPr lvl="0"/>
            <a:r>
              <a:rPr lang="en-CA" u="sng" dirty="0" smtClean="0"/>
              <a:t>Milk </a:t>
            </a:r>
            <a:r>
              <a:rPr lang="en-CA" dirty="0" smtClean="0"/>
              <a:t> cookery</a:t>
            </a:r>
            <a:endParaRPr lang="en-CA" dirty="0" smtClean="0"/>
          </a:p>
          <a:p>
            <a:pPr lvl="0"/>
            <a:r>
              <a:rPr lang="en-CA" dirty="0" smtClean="0"/>
              <a:t>Separation of starch grains</a:t>
            </a:r>
          </a:p>
          <a:p>
            <a:pPr>
              <a:buNone/>
            </a:pPr>
            <a:endParaRPr lang="en-CA" dirty="0"/>
          </a:p>
        </p:txBody>
      </p:sp>
      <p:pic>
        <p:nvPicPr>
          <p:cNvPr id="4" name="Picture 3" descr="starch.png"/>
          <p:cNvPicPr>
            <a:picLocks noChangeAspect="1"/>
          </p:cNvPicPr>
          <p:nvPr/>
        </p:nvPicPr>
        <p:blipFill>
          <a:blip r:embed="rId2" cstate="print"/>
          <a:stretch>
            <a:fillRect/>
          </a:stretch>
        </p:blipFill>
        <p:spPr>
          <a:xfrm>
            <a:off x="2699792" y="3429000"/>
            <a:ext cx="4327166" cy="294310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pPr>
              <a:buNone/>
            </a:pPr>
            <a:r>
              <a:rPr lang="en-CA" dirty="0" smtClean="0"/>
              <a:t>The ingredients for a white sauce are:</a:t>
            </a:r>
          </a:p>
          <a:p>
            <a:pPr>
              <a:buNone/>
            </a:pPr>
            <a:endParaRPr lang="en-CA" dirty="0"/>
          </a:p>
        </p:txBody>
      </p:sp>
      <p:graphicFrame>
        <p:nvGraphicFramePr>
          <p:cNvPr id="4" name="Table 3"/>
          <p:cNvGraphicFramePr>
            <a:graphicFrameLocks noGrp="1"/>
          </p:cNvGraphicFramePr>
          <p:nvPr/>
        </p:nvGraphicFramePr>
        <p:xfrm>
          <a:off x="683568" y="1988840"/>
          <a:ext cx="7776864" cy="4320480"/>
        </p:xfrm>
        <a:graphic>
          <a:graphicData uri="http://schemas.openxmlformats.org/drawingml/2006/table">
            <a:tbl>
              <a:tblPr firstRow="1" bandRow="1">
                <a:tableStyleId>{0E3FDE45-AF77-4B5C-9715-49D594BDF05E}</a:tableStyleId>
              </a:tblPr>
              <a:tblGrid>
                <a:gridCol w="2664296"/>
                <a:gridCol w="5112568"/>
              </a:tblGrid>
              <a:tr h="870537">
                <a:tc>
                  <a:txBody>
                    <a:bodyPr/>
                    <a:lstStyle/>
                    <a:p>
                      <a:pPr algn="l"/>
                      <a:r>
                        <a:rPr lang="en-CA" sz="3200" b="0" dirty="0" smtClean="0"/>
                        <a:t>Flour</a:t>
                      </a:r>
                      <a:endParaRPr lang="en-CA" sz="3200" b="0" dirty="0"/>
                    </a:p>
                  </a:txBody>
                  <a:tcPr/>
                </a:tc>
                <a:tc>
                  <a:txBody>
                    <a:bodyPr/>
                    <a:lstStyle/>
                    <a:p>
                      <a:pPr algn="l"/>
                      <a:r>
                        <a:rPr lang="en-CA" sz="3200" b="0" u="sng" dirty="0" smtClean="0"/>
                        <a:t>The Thickening Agent</a:t>
                      </a:r>
                      <a:endParaRPr lang="en-CA" sz="3200" b="0" u="sng" dirty="0"/>
                    </a:p>
                  </a:txBody>
                  <a:tcPr/>
                </a:tc>
              </a:tr>
              <a:tr h="1289703">
                <a:tc>
                  <a:txBody>
                    <a:bodyPr/>
                    <a:lstStyle/>
                    <a:p>
                      <a:pPr algn="l"/>
                      <a:r>
                        <a:rPr lang="en-CA" sz="3200" u="sng" dirty="0" smtClean="0"/>
                        <a:t>Fat</a:t>
                      </a:r>
                      <a:endParaRPr lang="en-CA" sz="3200" u="sng" dirty="0"/>
                    </a:p>
                  </a:txBody>
                  <a:tcPr/>
                </a:tc>
                <a:tc>
                  <a:txBody>
                    <a:bodyPr/>
                    <a:lstStyle/>
                    <a:p>
                      <a:pPr algn="l"/>
                      <a:r>
                        <a:rPr lang="en-CA" sz="3200" dirty="0" smtClean="0"/>
                        <a:t>To separate the starch grains for the flour</a:t>
                      </a:r>
                      <a:endParaRPr lang="en-CA" sz="3200" dirty="0"/>
                    </a:p>
                  </a:txBody>
                  <a:tcPr/>
                </a:tc>
              </a:tr>
              <a:tr h="1289703">
                <a:tc>
                  <a:txBody>
                    <a:bodyPr/>
                    <a:lstStyle/>
                    <a:p>
                      <a:pPr algn="l"/>
                      <a:r>
                        <a:rPr lang="en-CA" sz="3200" dirty="0" smtClean="0"/>
                        <a:t>Milk</a:t>
                      </a:r>
                      <a:endParaRPr lang="en-CA" sz="3200" dirty="0"/>
                    </a:p>
                  </a:txBody>
                  <a:tcPr/>
                </a:tc>
                <a:tc>
                  <a:txBody>
                    <a:bodyPr/>
                    <a:lstStyle/>
                    <a:p>
                      <a:pPr algn="l"/>
                      <a:r>
                        <a:rPr lang="en-CA" sz="3200" u="sng" dirty="0" smtClean="0"/>
                        <a:t>The main ingredient of the sauce (the</a:t>
                      </a:r>
                      <a:r>
                        <a:rPr lang="en-CA" sz="3200" u="sng" baseline="0" dirty="0" smtClean="0"/>
                        <a:t> foundation)</a:t>
                      </a:r>
                    </a:p>
                  </a:txBody>
                  <a:tcPr/>
                </a:tc>
              </a:tr>
              <a:tr h="870537">
                <a:tc>
                  <a:txBody>
                    <a:bodyPr/>
                    <a:lstStyle/>
                    <a:p>
                      <a:pPr algn="l"/>
                      <a:r>
                        <a:rPr lang="en-CA" sz="3200" dirty="0" smtClean="0"/>
                        <a:t>Salt and Pepper</a:t>
                      </a:r>
                      <a:endParaRPr lang="en-CA" sz="3200" dirty="0"/>
                    </a:p>
                  </a:txBody>
                  <a:tcPr/>
                </a:tc>
                <a:tc>
                  <a:txBody>
                    <a:bodyPr/>
                    <a:lstStyle/>
                    <a:p>
                      <a:pPr algn="l"/>
                      <a:r>
                        <a:rPr lang="en-CA" sz="3200" u="sng" dirty="0" smtClean="0"/>
                        <a:t>For flavour</a:t>
                      </a:r>
                      <a:endParaRPr lang="en-CA" sz="3200" u="sng"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Why separate the starch grains?</a:t>
            </a:r>
            <a:r>
              <a:rPr lang="en-CA" dirty="0" smtClean="0"/>
              <a:t/>
            </a:r>
            <a:br>
              <a:rPr lang="en-CA" dirty="0" smtClean="0"/>
            </a:br>
            <a:endParaRPr lang="en-CA" dirty="0"/>
          </a:p>
        </p:txBody>
      </p:sp>
      <p:sp>
        <p:nvSpPr>
          <p:cNvPr id="3" name="Content Placeholder 2"/>
          <p:cNvSpPr>
            <a:spLocks noGrp="1"/>
          </p:cNvSpPr>
          <p:nvPr>
            <p:ph sz="quarter" idx="1"/>
          </p:nvPr>
        </p:nvSpPr>
        <p:spPr/>
        <p:txBody>
          <a:bodyPr/>
          <a:lstStyle/>
          <a:p>
            <a:r>
              <a:rPr lang="en-CA" sz="2800" dirty="0" smtClean="0"/>
              <a:t>Flour is composed largely of </a:t>
            </a:r>
            <a:r>
              <a:rPr lang="en-CA" sz="2800" u="sng" dirty="0" smtClean="0"/>
              <a:t>starch</a:t>
            </a:r>
            <a:r>
              <a:rPr lang="en-CA" sz="2800" dirty="0" smtClean="0"/>
              <a:t> </a:t>
            </a:r>
            <a:r>
              <a:rPr lang="en-CA" sz="2800" dirty="0" smtClean="0"/>
              <a:t>– if it is added directly to milk it would not blend smoothly, but would form small lumps. This happens because the tiny starch grains of the flour have not been separated from one another and so, when the flour particles come in contact </a:t>
            </a:r>
            <a:r>
              <a:rPr lang="en-CA" sz="2800" dirty="0" smtClean="0"/>
              <a:t>with </a:t>
            </a:r>
            <a:r>
              <a:rPr lang="en-CA" sz="2800" u="sng" dirty="0" smtClean="0"/>
              <a:t>warm liquid</a:t>
            </a:r>
            <a:r>
              <a:rPr lang="en-CA" sz="2800" dirty="0" smtClean="0"/>
              <a:t>, </a:t>
            </a:r>
            <a:r>
              <a:rPr lang="en-CA" sz="2800" dirty="0" smtClean="0"/>
              <a:t>they swell and stick together. For this reason, the fat is melted and mixed with the flour to separate the starch grains. When the milk is added slowly to the fat and flour mixture the </a:t>
            </a:r>
            <a:r>
              <a:rPr lang="en-CA" sz="2800" dirty="0" smtClean="0"/>
              <a:t>ingredients </a:t>
            </a:r>
            <a:r>
              <a:rPr lang="en-CA" sz="2800" u="sng" dirty="0" smtClean="0"/>
              <a:t>blend smoothly.</a:t>
            </a:r>
            <a:endParaRPr lang="en-CA" sz="2800" dirty="0" smtClean="0"/>
          </a:p>
          <a:p>
            <a:pPr>
              <a:buNone/>
            </a:pP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85</TotalTime>
  <Words>276</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WHITE SAUCE</vt:lpstr>
      <vt:lpstr>Slide 2</vt:lpstr>
      <vt:lpstr>Slide 3</vt:lpstr>
      <vt:lpstr>Slide 4</vt:lpstr>
      <vt:lpstr>Slide 5</vt:lpstr>
      <vt:lpstr>Slide 6</vt:lpstr>
      <vt:lpstr>Why separate the starch grains?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 SAUCE</dc:title>
  <dc:creator>Sammy6</dc:creator>
  <cp:lastModifiedBy>Sammy6</cp:lastModifiedBy>
  <cp:revision>3</cp:revision>
  <dcterms:created xsi:type="dcterms:W3CDTF">2012-11-26T03:01:35Z</dcterms:created>
  <dcterms:modified xsi:type="dcterms:W3CDTF">2012-11-26T04:26:47Z</dcterms:modified>
</cp:coreProperties>
</file>