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A40166-52E9-41F2-8796-E070BA934BF5}" type="datetimeFigureOut">
              <a:rPr lang="en-CA" smtClean="0"/>
              <a:t>05/10/2012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A1F0A9-AB2C-43FC-86AE-2575E9E77AA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616" y="4149080"/>
            <a:ext cx="5361384" cy="1828800"/>
          </a:xfrm>
        </p:spPr>
        <p:txBody>
          <a:bodyPr>
            <a:normAutofit fontScale="90000"/>
          </a:bodyPr>
          <a:lstStyle/>
          <a:p>
            <a:r>
              <a:rPr lang="en-CA" sz="6600" b="1" dirty="0" smtClean="0"/>
              <a:t>Vegetables</a:t>
            </a:r>
            <a:endParaRPr lang="en-CA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Principles of Cookery cont.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sz="2800" b="1" dirty="0" smtClean="0"/>
              <a:t>Amount of water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Loss of nutrients is reduced when cooked in </a:t>
            </a:r>
            <a:r>
              <a:rPr lang="en-US" sz="2800" u="sng" dirty="0" smtClean="0"/>
              <a:t>small amount of water</a:t>
            </a:r>
            <a:endParaRPr lang="en-CA" sz="2800" u="sng" dirty="0" smtClean="0"/>
          </a:p>
          <a:p>
            <a:pPr lvl="1" hangingPunct="0"/>
            <a:r>
              <a:rPr lang="en-US" sz="2800" dirty="0" smtClean="0"/>
              <a:t>Pan is covered to prevents both scorching and loss of water due to evaporation</a:t>
            </a:r>
            <a:endParaRPr lang="en-CA" sz="2800" dirty="0"/>
          </a:p>
        </p:txBody>
      </p:sp>
      <p:pic>
        <p:nvPicPr>
          <p:cNvPr id="4" name="Picture 3" descr="w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49080"/>
            <a:ext cx="3297163" cy="240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Principles of Cookery cont.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sz="2800" b="1" dirty="0" smtClean="0"/>
              <a:t>Length of </a:t>
            </a:r>
            <a:r>
              <a:rPr lang="en-US" sz="2800" b="1" u="sng" dirty="0" smtClean="0"/>
              <a:t>Cooking Time</a:t>
            </a:r>
            <a:endParaRPr lang="en-CA" sz="2800" u="sng" dirty="0" smtClean="0"/>
          </a:p>
          <a:p>
            <a:pPr lvl="1" hangingPunct="0"/>
            <a:r>
              <a:rPr lang="en-US" sz="2800" dirty="0" smtClean="0"/>
              <a:t>Vitamins are destroyed by heat and overcooking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Cook only until </a:t>
            </a:r>
            <a:r>
              <a:rPr lang="en-US" sz="2800" u="sng" dirty="0" smtClean="0"/>
              <a:t>fork tender </a:t>
            </a:r>
            <a:r>
              <a:rPr lang="en-US" sz="2800" dirty="0" smtClean="0"/>
              <a:t>and still slightly crisp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Overcooking dulls the bright colors of vegetables, lose their texture and shape and become mushy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Properly cooked vegetables retain </a:t>
            </a:r>
            <a:r>
              <a:rPr lang="en-US" sz="2800" u="sng" dirty="0" smtClean="0"/>
              <a:t>their color, flavor, and texture and nutrients</a:t>
            </a:r>
            <a:endParaRPr lang="en-CA" sz="2800" u="sng" dirty="0"/>
          </a:p>
        </p:txBody>
      </p:sp>
      <p:pic>
        <p:nvPicPr>
          <p:cNvPr id="4" name="Picture 3" descr="cook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3009" y="188640"/>
            <a:ext cx="2610991" cy="195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Method of Cookery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4495800"/>
          </a:xfrm>
        </p:spPr>
        <p:txBody>
          <a:bodyPr>
            <a:noAutofit/>
          </a:bodyPr>
          <a:lstStyle/>
          <a:p>
            <a:pPr lvl="0" hangingPunct="0"/>
            <a:r>
              <a:rPr lang="en-US" sz="2600" b="1" u="sng" dirty="0" smtClean="0"/>
              <a:t>Boil</a:t>
            </a:r>
            <a:r>
              <a:rPr lang="en-US" sz="2600" dirty="0" smtClean="0"/>
              <a:t> - boil small amount of water, add vegetables, return to boil, cover pan, reduce heat to a simmer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Baked</a:t>
            </a:r>
            <a:r>
              <a:rPr lang="en-US" sz="2600" u="sng" dirty="0" smtClean="0"/>
              <a:t> </a:t>
            </a:r>
            <a:r>
              <a:rPr lang="en-US" sz="2600" dirty="0" smtClean="0"/>
              <a:t>- Wash thoroughly and place on oven rack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Panned</a:t>
            </a:r>
            <a:r>
              <a:rPr lang="en-US" sz="2600" dirty="0" smtClean="0"/>
              <a:t> - Stir-fry, braise (fat, low heat)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Steam</a:t>
            </a:r>
            <a:r>
              <a:rPr lang="en-US" sz="2600" dirty="0" smtClean="0"/>
              <a:t> - Water in bottom of pan, basket to hold food, cook over boiling water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Fried</a:t>
            </a:r>
            <a:r>
              <a:rPr lang="en-US" sz="2600" dirty="0" smtClean="0"/>
              <a:t> - pan, deep fry, batter/crumbs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Pressure cook </a:t>
            </a:r>
            <a:r>
              <a:rPr lang="en-US" sz="2600" dirty="0" smtClean="0"/>
              <a:t>- quick, good flavor, color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Broil</a:t>
            </a:r>
            <a:r>
              <a:rPr lang="en-US" sz="2600" dirty="0" smtClean="0"/>
              <a:t> - tomato, eggplant</a:t>
            </a:r>
            <a:endParaRPr lang="en-CA" sz="2600" dirty="0" smtClean="0"/>
          </a:p>
          <a:p>
            <a:pPr lvl="0" hangingPunct="0"/>
            <a:r>
              <a:rPr lang="en-US" sz="2600" b="1" u="sng" dirty="0" smtClean="0"/>
              <a:t>Microwave</a:t>
            </a:r>
            <a:r>
              <a:rPr lang="en-US" sz="2600" dirty="0" smtClean="0"/>
              <a:t> - retain color, flavor, texture, and nutrients</a:t>
            </a:r>
            <a:endParaRPr lang="en-CA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Selection and Buying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u="sng" dirty="0" smtClean="0"/>
              <a:t>Canned </a:t>
            </a:r>
            <a:r>
              <a:rPr lang="en-US" dirty="0" smtClean="0"/>
              <a:t>- more water, cooked at processing time, graded by government</a:t>
            </a:r>
            <a:endParaRPr lang="en-CA" dirty="0" smtClean="0"/>
          </a:p>
          <a:p>
            <a:pPr hangingPunct="0"/>
            <a:r>
              <a:rPr lang="en-US" dirty="0" smtClean="0"/>
              <a:t>Fresh - more nutritious, crisp, firm, color, </a:t>
            </a:r>
            <a:endParaRPr lang="en-CA" dirty="0" smtClean="0"/>
          </a:p>
          <a:p>
            <a:pPr hangingPunct="0"/>
            <a:r>
              <a:rPr lang="en-US" u="sng" dirty="0" smtClean="0"/>
              <a:t>Frozen </a:t>
            </a:r>
            <a:r>
              <a:rPr lang="en-US" dirty="0" smtClean="0"/>
              <a:t>- label information is your guide</a:t>
            </a:r>
            <a:endParaRPr lang="en-CA" dirty="0" smtClean="0"/>
          </a:p>
          <a:p>
            <a:pPr hangingPunct="0"/>
            <a:r>
              <a:rPr lang="en-US" dirty="0" smtClean="0"/>
              <a:t>Dried - beans, peas, legumes - Soak before cooking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Select Fresh Vegetables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sz="3200" dirty="0" smtClean="0"/>
              <a:t>Buy vegetables that are: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The right </a:t>
            </a:r>
            <a:r>
              <a:rPr lang="en-US" sz="2800" u="sng" dirty="0" err="1" smtClean="0"/>
              <a:t>colour</a:t>
            </a:r>
            <a:endParaRPr lang="en-CA" sz="2400" u="sng" dirty="0" smtClean="0"/>
          </a:p>
          <a:p>
            <a:pPr lvl="1" hangingPunct="0"/>
            <a:r>
              <a:rPr lang="en-US" sz="2800" dirty="0" smtClean="0"/>
              <a:t>Crisp or firm</a:t>
            </a:r>
            <a:endParaRPr lang="en-CA" sz="2400" dirty="0" smtClean="0"/>
          </a:p>
          <a:p>
            <a:pPr lvl="1" hangingPunct="0"/>
            <a:r>
              <a:rPr lang="en-US" sz="2800" u="sng" dirty="0" smtClean="0"/>
              <a:t>Medium size</a:t>
            </a:r>
            <a:endParaRPr lang="en-CA" sz="2400" u="sng" dirty="0" smtClean="0"/>
          </a:p>
          <a:p>
            <a:pPr lvl="1" hangingPunct="0"/>
            <a:r>
              <a:rPr lang="en-US" sz="2800" dirty="0" smtClean="0"/>
              <a:t>Solid heavy in relation to size</a:t>
            </a:r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Select Fresh Vegetables cont.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sz="3200" dirty="0" smtClean="0"/>
              <a:t>Avoid Vegetables that are: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Wilted</a:t>
            </a:r>
            <a:endParaRPr lang="en-CA" sz="2400" dirty="0" smtClean="0"/>
          </a:p>
          <a:p>
            <a:pPr lvl="1" hangingPunct="0"/>
            <a:r>
              <a:rPr lang="en-US" sz="2800" dirty="0" smtClean="0"/>
              <a:t>Shriveled</a:t>
            </a:r>
            <a:endParaRPr lang="en-CA" sz="2400" dirty="0" smtClean="0"/>
          </a:p>
          <a:p>
            <a:pPr lvl="1" hangingPunct="0"/>
            <a:r>
              <a:rPr lang="en-US" sz="2800" dirty="0" smtClean="0"/>
              <a:t>Too small</a:t>
            </a:r>
            <a:endParaRPr lang="en-CA" sz="2400" dirty="0" smtClean="0"/>
          </a:p>
          <a:p>
            <a:pPr lvl="1" hangingPunct="0"/>
            <a:r>
              <a:rPr lang="en-US" sz="2800" dirty="0" smtClean="0"/>
              <a:t>Too large</a:t>
            </a:r>
            <a:endParaRPr lang="en-CA" sz="2400" dirty="0" smtClean="0"/>
          </a:p>
          <a:p>
            <a:pPr lvl="1" hangingPunct="0"/>
            <a:r>
              <a:rPr lang="en-US" sz="2800" u="sng" dirty="0" err="1" smtClean="0"/>
              <a:t>Discoloured</a:t>
            </a:r>
            <a:endParaRPr lang="en-CA" sz="2400" u="sng" dirty="0" smtClean="0"/>
          </a:p>
          <a:p>
            <a:pPr lvl="1" hangingPunct="0"/>
            <a:r>
              <a:rPr lang="en-US" sz="2800" dirty="0" smtClean="0"/>
              <a:t>Decayed.</a:t>
            </a:r>
            <a:endParaRPr lang="en-CA" sz="2400" dirty="0" smtClean="0"/>
          </a:p>
          <a:p>
            <a:endParaRPr lang="en-CA" dirty="0"/>
          </a:p>
        </p:txBody>
      </p:sp>
      <p:pic>
        <p:nvPicPr>
          <p:cNvPr id="4" name="Picture 3" descr="wil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76872"/>
            <a:ext cx="5193928" cy="391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Care and Storage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dirty="0" smtClean="0"/>
              <a:t>Refrigerate most.  Examine first before putting away.</a:t>
            </a:r>
            <a:endParaRPr lang="en-CA" dirty="0" smtClean="0"/>
          </a:p>
          <a:p>
            <a:pPr lvl="0" hangingPunct="0"/>
            <a:r>
              <a:rPr lang="en-US" dirty="0" smtClean="0"/>
              <a:t>Tubers and root vegetables - store in cool, dry, dark place</a:t>
            </a:r>
            <a:endParaRPr lang="en-CA" dirty="0" smtClean="0"/>
          </a:p>
          <a:p>
            <a:pPr lvl="0" hangingPunct="0"/>
            <a:r>
              <a:rPr lang="en-US" u="sng" dirty="0" smtClean="0"/>
              <a:t>Canned vegetables </a:t>
            </a:r>
            <a:r>
              <a:rPr lang="en-US" dirty="0" smtClean="0"/>
              <a:t>- on shelf at room temperature, use within a year</a:t>
            </a:r>
            <a:endParaRPr lang="en-CA" dirty="0" smtClean="0"/>
          </a:p>
          <a:p>
            <a:pPr lvl="0" hangingPunct="0"/>
            <a:r>
              <a:rPr lang="en-US" dirty="0" smtClean="0"/>
              <a:t>Frozen - use immediately when</a:t>
            </a:r>
            <a:r>
              <a:rPr lang="en-US" u="sng" dirty="0" smtClean="0"/>
              <a:t> thawed </a:t>
            </a:r>
            <a:endParaRPr lang="en-CA" u="sng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smtClean="0"/>
              <a:t>Botanical Names for Vegetables - Parts of plant from which they come</a:t>
            </a:r>
            <a:r>
              <a:rPr lang="en-US" sz="3600" b="1" dirty="0" smtClean="0"/>
              <a:t>.</a:t>
            </a:r>
            <a:r>
              <a:rPr lang="en-CA" sz="3600" dirty="0" smtClean="0"/>
              <a:t/>
            </a:r>
            <a:br>
              <a:rPr lang="en-CA" sz="3600" dirty="0" smtClean="0"/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lvl="0" hangingPunct="0"/>
            <a:r>
              <a:rPr lang="en-US" sz="3200" dirty="0" smtClean="0"/>
              <a:t>Tubers - potato</a:t>
            </a:r>
            <a:endParaRPr lang="en-CA" sz="3200" dirty="0" smtClean="0"/>
          </a:p>
          <a:p>
            <a:pPr lvl="0" hangingPunct="0"/>
            <a:r>
              <a:rPr lang="en-US" sz="3200" u="sng" dirty="0" smtClean="0"/>
              <a:t>Bulbs </a:t>
            </a:r>
            <a:r>
              <a:rPr lang="en-US" sz="3200" dirty="0" smtClean="0"/>
              <a:t>- chives, onions, garlic, leeks, shallots</a:t>
            </a:r>
            <a:endParaRPr lang="en-CA" sz="3200" dirty="0" smtClean="0"/>
          </a:p>
          <a:p>
            <a:pPr lvl="0" hangingPunct="0"/>
            <a:r>
              <a:rPr lang="en-US" sz="3200" dirty="0" smtClean="0"/>
              <a:t>Roots - beets, turnips, carrot, radish</a:t>
            </a:r>
            <a:endParaRPr lang="en-CA" sz="3200" dirty="0" smtClean="0"/>
          </a:p>
          <a:p>
            <a:pPr lvl="0" hangingPunct="0"/>
            <a:r>
              <a:rPr lang="en-US" sz="3200" u="sng" dirty="0" smtClean="0"/>
              <a:t>Stem </a:t>
            </a:r>
            <a:r>
              <a:rPr lang="en-US" sz="3200" dirty="0" smtClean="0"/>
              <a:t>- asparagus, celery, mushroom</a:t>
            </a:r>
            <a:endParaRPr lang="en-CA" sz="3200" dirty="0" smtClean="0"/>
          </a:p>
          <a:p>
            <a:pPr lvl="0" hangingPunct="0"/>
            <a:r>
              <a:rPr lang="en-US" sz="3200" dirty="0" smtClean="0"/>
              <a:t>Leaves - </a:t>
            </a:r>
            <a:r>
              <a:rPr lang="en-US" sz="3200" dirty="0" err="1" smtClean="0"/>
              <a:t>brussel</a:t>
            </a:r>
            <a:r>
              <a:rPr lang="en-US" sz="3200" dirty="0" smtClean="0"/>
              <a:t> sprouts, cabbage, chard, greens, lettuce, spinach. Watercress</a:t>
            </a:r>
            <a:endParaRPr lang="en-CA" sz="3200" dirty="0" smtClean="0"/>
          </a:p>
          <a:p>
            <a:pPr lvl="0" hangingPunct="0"/>
            <a:r>
              <a:rPr lang="en-US" sz="3200" dirty="0" smtClean="0"/>
              <a:t>Seeds - </a:t>
            </a:r>
            <a:r>
              <a:rPr lang="en-US" sz="3200" u="sng" dirty="0" smtClean="0"/>
              <a:t>beans, peas, corn</a:t>
            </a:r>
            <a:endParaRPr lang="en-CA" sz="3200" u="sng" dirty="0" smtClean="0"/>
          </a:p>
          <a:p>
            <a:pPr lvl="0" hangingPunct="0"/>
            <a:r>
              <a:rPr lang="en-US" sz="3200" dirty="0" smtClean="0"/>
              <a:t>Flowers - artichoke, cauliflower, broccoli</a:t>
            </a:r>
            <a:endParaRPr lang="en-CA" sz="3200" dirty="0" smtClean="0"/>
          </a:p>
          <a:p>
            <a:pPr lvl="0" hangingPunct="0"/>
            <a:r>
              <a:rPr lang="en-US" sz="3200" u="sng" dirty="0" smtClean="0"/>
              <a:t>Fruit</a:t>
            </a:r>
            <a:r>
              <a:rPr lang="en-US" sz="3200" dirty="0" smtClean="0"/>
              <a:t> - cucumber, eggplant, tomato, peppers, squash</a:t>
            </a:r>
            <a:endParaRPr lang="en-CA" sz="32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Flavors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u="sng" dirty="0" smtClean="0"/>
              <a:t>Strong</a:t>
            </a:r>
            <a:r>
              <a:rPr lang="en-US" dirty="0" smtClean="0"/>
              <a:t> - cabbage, </a:t>
            </a:r>
            <a:r>
              <a:rPr lang="en-US" dirty="0" err="1" smtClean="0"/>
              <a:t>brussel</a:t>
            </a:r>
            <a:r>
              <a:rPr lang="en-US" dirty="0" smtClean="0"/>
              <a:t> sprouts, turnips, cauliflower onions</a:t>
            </a:r>
          </a:p>
          <a:p>
            <a:pPr lvl="0" hangingPunct="0">
              <a:buNone/>
            </a:pPr>
            <a:endParaRPr lang="en-CA" dirty="0" smtClean="0"/>
          </a:p>
          <a:p>
            <a:pPr lvl="0" hangingPunct="0"/>
            <a:r>
              <a:rPr lang="en-US" dirty="0" smtClean="0"/>
              <a:t>Mild - </a:t>
            </a:r>
            <a:r>
              <a:rPr lang="en-US" u="sng" dirty="0" smtClean="0"/>
              <a:t>most all vegetables</a:t>
            </a:r>
            <a:endParaRPr lang="en-CA" u="sng" dirty="0" smtClean="0"/>
          </a:p>
          <a:p>
            <a:endParaRPr lang="en-CA" dirty="0"/>
          </a:p>
        </p:txBody>
      </p:sp>
      <p:pic>
        <p:nvPicPr>
          <p:cNvPr id="4" name="Picture 3" descr="cartoon vegg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717032"/>
            <a:ext cx="3059832" cy="2836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Nutrients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dirty="0" smtClean="0"/>
              <a:t>Water content - fruits, stems, flowers, leaves</a:t>
            </a:r>
            <a:endParaRPr lang="en-CA" dirty="0" smtClean="0"/>
          </a:p>
          <a:p>
            <a:pPr lvl="1" hangingPunct="0"/>
            <a:r>
              <a:rPr lang="en-US" dirty="0" smtClean="0"/>
              <a:t>1.   tomato, celery, broccoli, lettuce - juicy and succulent</a:t>
            </a:r>
          </a:p>
          <a:p>
            <a:pPr lvl="1" hangingPunct="0">
              <a:buNone/>
            </a:pPr>
            <a:endParaRPr lang="en-CA" dirty="0" smtClean="0"/>
          </a:p>
          <a:p>
            <a:pPr lvl="1" hangingPunct="0">
              <a:buNone/>
            </a:pPr>
            <a:endParaRPr lang="en-CA" dirty="0" smtClean="0"/>
          </a:p>
          <a:p>
            <a:pPr lvl="1" hangingPunct="0">
              <a:buNone/>
            </a:pPr>
            <a:endParaRPr lang="en-CA" dirty="0" smtClean="0"/>
          </a:p>
          <a:p>
            <a:pPr lvl="0" hangingPunct="0"/>
            <a:r>
              <a:rPr lang="en-US" dirty="0" smtClean="0"/>
              <a:t>Starch - tubers, bulbs, roots, seeds</a:t>
            </a:r>
            <a:endParaRPr lang="en-CA" dirty="0" smtClean="0"/>
          </a:p>
          <a:p>
            <a:pPr lvl="1" hangingPunct="0"/>
            <a:r>
              <a:rPr lang="en-US" dirty="0" smtClean="0"/>
              <a:t>1. potato, sweet potato, lima beans, corn - starchy vegetables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lettu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80928"/>
            <a:ext cx="1804218" cy="1216030"/>
          </a:xfrm>
          <a:prstGeom prst="rect">
            <a:avLst/>
          </a:prstGeom>
        </p:spPr>
      </p:pic>
      <p:pic>
        <p:nvPicPr>
          <p:cNvPr id="5" name="Picture 4" descr="sweet_potatoes_4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085184"/>
            <a:ext cx="2338958" cy="142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Color</a:t>
            </a:r>
            <a:r>
              <a:rPr lang="en-CA" sz="3200" dirty="0" smtClean="0"/>
              <a:t/>
            </a:r>
            <a:br>
              <a:rPr lang="en-CA" sz="3200" dirty="0" smtClean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u="sng" dirty="0" smtClean="0"/>
              <a:t>Yellow </a:t>
            </a:r>
            <a:r>
              <a:rPr lang="en-US" dirty="0" smtClean="0"/>
              <a:t> - Vitamin A, B, C, calcium</a:t>
            </a:r>
            <a:endParaRPr lang="en-CA" dirty="0" smtClean="0"/>
          </a:p>
          <a:p>
            <a:pPr lvl="0" hangingPunct="0"/>
            <a:r>
              <a:rPr lang="en-US" dirty="0" smtClean="0"/>
              <a:t>White - B, C, iron, calcium</a:t>
            </a:r>
            <a:endParaRPr lang="en-CA" dirty="0" smtClean="0"/>
          </a:p>
          <a:p>
            <a:pPr lvl="0" hangingPunct="0"/>
            <a:r>
              <a:rPr lang="en-US" dirty="0" smtClean="0"/>
              <a:t>Red - </a:t>
            </a:r>
            <a:r>
              <a:rPr lang="en-US" u="sng" dirty="0" smtClean="0"/>
              <a:t>A, C, thiamine, iron</a:t>
            </a:r>
            <a:endParaRPr lang="en-CA" u="sng" dirty="0" smtClean="0"/>
          </a:p>
          <a:p>
            <a:pPr lvl="0" hangingPunct="0"/>
            <a:r>
              <a:rPr lang="en-US" dirty="0" smtClean="0"/>
              <a:t>Green – A,B,C Iron and Calcium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strong b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916832"/>
            <a:ext cx="1740024" cy="1740024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00506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Forms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dirty="0" smtClean="0"/>
              <a:t>Fresh - available certain times of the year</a:t>
            </a:r>
            <a:endParaRPr lang="en-CA" dirty="0" smtClean="0"/>
          </a:p>
          <a:p>
            <a:pPr lvl="0" hangingPunct="0"/>
            <a:r>
              <a:rPr lang="en-US" dirty="0" smtClean="0"/>
              <a:t>Canned</a:t>
            </a:r>
            <a:endParaRPr lang="en-CA" dirty="0" smtClean="0"/>
          </a:p>
          <a:p>
            <a:pPr lvl="0" hangingPunct="0"/>
            <a:r>
              <a:rPr lang="en-US" u="sng" dirty="0" smtClean="0"/>
              <a:t>Frozen</a:t>
            </a:r>
            <a:endParaRPr lang="en-CA" u="sng" dirty="0" smtClean="0"/>
          </a:p>
          <a:p>
            <a:pPr lvl="0" hangingPunct="0"/>
            <a:r>
              <a:rPr lang="en-US" dirty="0" smtClean="0"/>
              <a:t>Dried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dri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437112"/>
            <a:ext cx="1905000" cy="1905000"/>
          </a:xfrm>
          <a:prstGeom prst="rect">
            <a:avLst/>
          </a:prstGeom>
        </p:spPr>
      </p:pic>
      <p:pic>
        <p:nvPicPr>
          <p:cNvPr id="5" name="Picture 4" descr="froz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581128"/>
            <a:ext cx="2466975" cy="1847850"/>
          </a:xfrm>
          <a:prstGeom prst="rect">
            <a:avLst/>
          </a:prstGeom>
        </p:spPr>
      </p:pic>
      <p:pic>
        <p:nvPicPr>
          <p:cNvPr id="6" name="Picture 5" descr="fre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04864"/>
            <a:ext cx="2143125" cy="2143125"/>
          </a:xfrm>
          <a:prstGeom prst="rect">
            <a:avLst/>
          </a:prstGeom>
        </p:spPr>
      </p:pic>
      <p:pic>
        <p:nvPicPr>
          <p:cNvPr id="7" name="Picture 6" descr="cann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4422" y="4653136"/>
            <a:ext cx="3047242" cy="1743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sz="4000" b="1" dirty="0" smtClean="0"/>
              <a:t>Nutrient Contribution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hangingPunct="0"/>
            <a:r>
              <a:rPr lang="en-US" sz="3000" dirty="0" smtClean="0"/>
              <a:t>Vitamins</a:t>
            </a:r>
            <a:endParaRPr lang="en-CA" sz="3000" dirty="0" smtClean="0"/>
          </a:p>
          <a:p>
            <a:pPr lvl="1" hangingPunct="0"/>
            <a:r>
              <a:rPr lang="en-US" sz="3000" u="sng" dirty="0" smtClean="0"/>
              <a:t>Chlorophyll </a:t>
            </a:r>
            <a:r>
              <a:rPr lang="en-US" sz="3000" dirty="0" smtClean="0"/>
              <a:t>- green substance of plant cells that gives their green color.</a:t>
            </a:r>
            <a:endParaRPr lang="en-CA" sz="3000" dirty="0" smtClean="0"/>
          </a:p>
          <a:p>
            <a:pPr lvl="0" hangingPunct="0"/>
            <a:r>
              <a:rPr lang="en-US" sz="3000" dirty="0" smtClean="0"/>
              <a:t>Vitamin A - eyes</a:t>
            </a:r>
            <a:endParaRPr lang="en-CA" sz="3000" dirty="0" smtClean="0"/>
          </a:p>
          <a:p>
            <a:pPr lvl="1" hangingPunct="0"/>
            <a:r>
              <a:rPr lang="en-US" sz="3000" u="sng" dirty="0" smtClean="0"/>
              <a:t>Leafy green and deep yellow vegetables </a:t>
            </a:r>
            <a:r>
              <a:rPr lang="en-US" sz="3000" dirty="0" smtClean="0"/>
              <a:t>contain carotene which converts to Vitamin A</a:t>
            </a:r>
            <a:endParaRPr lang="en-CA" sz="3000" dirty="0" smtClean="0"/>
          </a:p>
          <a:p>
            <a:pPr hangingPunct="0"/>
            <a:r>
              <a:rPr lang="en-US" sz="3000" u="sng" dirty="0" smtClean="0"/>
              <a:t>Vitamin C </a:t>
            </a:r>
            <a:endParaRPr lang="en-CA" sz="3000" dirty="0" smtClean="0"/>
          </a:p>
          <a:p>
            <a:pPr lvl="1" hangingPunct="0"/>
            <a:r>
              <a:rPr lang="en-US" sz="3000" dirty="0" smtClean="0"/>
              <a:t>Most vegetables contain vitamin C - broccoli, green peppers, tomatoes, cabbage</a:t>
            </a:r>
            <a:endParaRPr lang="en-CA" sz="3000" dirty="0" smtClean="0"/>
          </a:p>
          <a:p>
            <a:pPr lvl="0" hangingPunct="0"/>
            <a:r>
              <a:rPr lang="en-US" sz="3000" dirty="0" smtClean="0"/>
              <a:t>Vitamin B</a:t>
            </a:r>
            <a:endParaRPr lang="en-CA" sz="3000" dirty="0" smtClean="0"/>
          </a:p>
          <a:p>
            <a:pPr lvl="1" hangingPunct="0"/>
            <a:r>
              <a:rPr lang="en-US" sz="3000" u="sng" dirty="0" smtClean="0"/>
              <a:t>Lima beans and peas</a:t>
            </a:r>
            <a:endParaRPr lang="en-CA" sz="3000" u="sng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Nutrient Contribution Cont.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hangingPunct="0"/>
            <a:r>
              <a:rPr lang="en-US" sz="2800" dirty="0" smtClean="0"/>
              <a:t>Minerals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Calcium</a:t>
            </a:r>
            <a:endParaRPr lang="en-CA" sz="2800" dirty="0" smtClean="0"/>
          </a:p>
          <a:p>
            <a:pPr lvl="1" hangingPunct="0"/>
            <a:r>
              <a:rPr lang="en-US" sz="2800" u="sng" dirty="0" smtClean="0"/>
              <a:t>Iron</a:t>
            </a:r>
            <a:endParaRPr lang="en-CA" sz="2800" u="sng" dirty="0" smtClean="0"/>
          </a:p>
          <a:p>
            <a:pPr lvl="0" hangingPunct="0"/>
            <a:r>
              <a:rPr lang="en-US" sz="2800" dirty="0" smtClean="0"/>
              <a:t>Carbohydrates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Cellulose, starch and sugar</a:t>
            </a:r>
            <a:endParaRPr lang="en-CA" sz="2800" dirty="0" smtClean="0"/>
          </a:p>
          <a:p>
            <a:pPr lvl="0" hangingPunct="0"/>
            <a:r>
              <a:rPr lang="en-US" sz="2800" dirty="0" smtClean="0"/>
              <a:t>Proteins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  </a:t>
            </a:r>
            <a:r>
              <a:rPr lang="en-US" sz="2800" u="sng" dirty="0" smtClean="0"/>
              <a:t>Incomplete protein </a:t>
            </a:r>
            <a:r>
              <a:rPr lang="en-US" sz="2800" dirty="0" smtClean="0"/>
              <a:t>- dried beans and peas</a:t>
            </a:r>
            <a:endParaRPr lang="en-CA" sz="28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Principles of Cookery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0"/>
            <a:r>
              <a:rPr lang="en-US" sz="2800" dirty="0" smtClean="0"/>
              <a:t>Goal to retain </a:t>
            </a:r>
            <a:r>
              <a:rPr lang="en-US" sz="2800" u="sng" dirty="0" smtClean="0"/>
              <a:t>color, flavor, nutrient, texture</a:t>
            </a:r>
            <a:endParaRPr lang="en-CA" sz="2800" u="sng" dirty="0" smtClean="0"/>
          </a:p>
          <a:p>
            <a:pPr lvl="1" hangingPunct="0"/>
            <a:r>
              <a:rPr lang="en-US" sz="2800" dirty="0" smtClean="0"/>
              <a:t>Cellulose structure softens, and they become less crisp</a:t>
            </a:r>
            <a:endParaRPr lang="en-CA" sz="2800" dirty="0" smtClean="0"/>
          </a:p>
          <a:p>
            <a:pPr lvl="1" hangingPunct="0"/>
            <a:r>
              <a:rPr lang="en-US" sz="2800" dirty="0" smtClean="0"/>
              <a:t>Starch absorbs water, swells, and become more soluble</a:t>
            </a:r>
            <a:endParaRPr lang="en-CA" sz="2800" dirty="0" smtClean="0"/>
          </a:p>
          <a:p>
            <a:pPr lvl="0" hangingPunct="0"/>
            <a:r>
              <a:rPr lang="en-US" sz="2800" u="sng" dirty="0" smtClean="0"/>
              <a:t>Water</a:t>
            </a:r>
            <a:r>
              <a:rPr lang="en-US" sz="2800" dirty="0" smtClean="0"/>
              <a:t>-soluble vitamins from vegetables seep out into the cooking liquid - B and C vitamins and minerals</a:t>
            </a:r>
            <a:endParaRPr lang="en-CA" sz="2800" dirty="0" smtClean="0"/>
          </a:p>
          <a:p>
            <a:endParaRPr lang="en-CA" dirty="0"/>
          </a:p>
        </p:txBody>
      </p:sp>
      <p:pic>
        <p:nvPicPr>
          <p:cNvPr id="4" name="Picture 3" descr="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941168"/>
            <a:ext cx="27527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387</TotalTime>
  <Words>640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Vegetables</vt:lpstr>
      <vt:lpstr>Botanical Names for Vegetables - Parts of plant from which they come. </vt:lpstr>
      <vt:lpstr>Flavors </vt:lpstr>
      <vt:lpstr>Nutrients  </vt:lpstr>
      <vt:lpstr>Color </vt:lpstr>
      <vt:lpstr>Forms</vt:lpstr>
      <vt:lpstr>Nutrient Contribution</vt:lpstr>
      <vt:lpstr>Nutrient Contribution Cont.</vt:lpstr>
      <vt:lpstr>Principles of Cookery</vt:lpstr>
      <vt:lpstr>Principles of Cookery cont.</vt:lpstr>
      <vt:lpstr>Principles of Cookery cont.</vt:lpstr>
      <vt:lpstr>Method of Cookery </vt:lpstr>
      <vt:lpstr>Selection and Buying </vt:lpstr>
      <vt:lpstr>How to Select Fresh Vegetables </vt:lpstr>
      <vt:lpstr>How to Select Fresh Vegetables cont. </vt:lpstr>
      <vt:lpstr>Care and Storage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VEGETABLES</dc:title>
  <dc:creator>Sammy6</dc:creator>
  <cp:lastModifiedBy>sammy6</cp:lastModifiedBy>
  <cp:revision>7</cp:revision>
  <dcterms:created xsi:type="dcterms:W3CDTF">2012-09-13T15:54:11Z</dcterms:created>
  <dcterms:modified xsi:type="dcterms:W3CDTF">2012-10-05T20:21:16Z</dcterms:modified>
</cp:coreProperties>
</file>