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2" r:id="rId4"/>
    <p:sldId id="270" r:id="rId5"/>
    <p:sldId id="273" r:id="rId6"/>
    <p:sldId id="271" r:id="rId7"/>
    <p:sldId id="274" r:id="rId8"/>
    <p:sldId id="259" r:id="rId9"/>
    <p:sldId id="278" r:id="rId10"/>
    <p:sldId id="260" r:id="rId11"/>
    <p:sldId id="261" r:id="rId12"/>
    <p:sldId id="262" r:id="rId13"/>
    <p:sldId id="279" r:id="rId14"/>
    <p:sldId id="263" r:id="rId15"/>
    <p:sldId id="264" r:id="rId16"/>
    <p:sldId id="275" r:id="rId17"/>
    <p:sldId id="277" r:id="rId18"/>
    <p:sldId id="266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2" autoAdjust="0"/>
    <p:restoredTop sz="94660"/>
  </p:normalViewPr>
  <p:slideViewPr>
    <p:cSldViewPr>
      <p:cViewPr>
        <p:scale>
          <a:sx n="80" d="100"/>
          <a:sy n="80" d="100"/>
        </p:scale>
        <p:origin x="-1188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366A-F4CB-4322-95DC-F89565807DF6}" type="datetimeFigureOut">
              <a:rPr lang="en-CA" smtClean="0"/>
              <a:t>15/10/2013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A3EB-D263-4201-9305-D61B713A81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366A-F4CB-4322-95DC-F89565807DF6}" type="datetimeFigureOut">
              <a:rPr lang="en-CA" smtClean="0"/>
              <a:t>15/10/2013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A3EB-D263-4201-9305-D61B713A81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366A-F4CB-4322-95DC-F89565807DF6}" type="datetimeFigureOut">
              <a:rPr lang="en-CA" smtClean="0"/>
              <a:t>15/10/2013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A3EB-D263-4201-9305-D61B713A81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366A-F4CB-4322-95DC-F89565807DF6}" type="datetimeFigureOut">
              <a:rPr lang="en-CA" smtClean="0"/>
              <a:t>15/10/2013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A3EB-D263-4201-9305-D61B713A81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366A-F4CB-4322-95DC-F89565807DF6}" type="datetimeFigureOut">
              <a:rPr lang="en-CA" smtClean="0"/>
              <a:t>15/10/2013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A3EB-D263-4201-9305-D61B713A81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366A-F4CB-4322-95DC-F89565807DF6}" type="datetimeFigureOut">
              <a:rPr lang="en-CA" smtClean="0"/>
              <a:t>15/10/2013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A3EB-D263-4201-9305-D61B713A81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366A-F4CB-4322-95DC-F89565807DF6}" type="datetimeFigureOut">
              <a:rPr lang="en-CA" smtClean="0"/>
              <a:t>15/10/2013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A3EB-D263-4201-9305-D61B713A81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366A-F4CB-4322-95DC-F89565807DF6}" type="datetimeFigureOut">
              <a:rPr lang="en-CA" smtClean="0"/>
              <a:t>15/10/2013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A3EB-D263-4201-9305-D61B713A81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366A-F4CB-4322-95DC-F89565807DF6}" type="datetimeFigureOut">
              <a:rPr lang="en-CA" smtClean="0"/>
              <a:t>15/10/2013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A3EB-D263-4201-9305-D61B713A81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366A-F4CB-4322-95DC-F89565807DF6}" type="datetimeFigureOut">
              <a:rPr lang="en-CA" smtClean="0"/>
              <a:t>15/10/2013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A3EB-D263-4201-9305-D61B713A8193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366A-F4CB-4322-95DC-F89565807DF6}" type="datetimeFigureOut">
              <a:rPr lang="en-CA" smtClean="0"/>
              <a:t>15/10/2013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A1A3EB-D263-4201-9305-D61B713A8193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CA1A3EB-D263-4201-9305-D61B713A8193}" type="slidenum">
              <a:rPr lang="en-CA" smtClean="0"/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0A8366A-F4CB-4322-95DC-F89565807DF6}" type="datetimeFigureOut">
              <a:rPr lang="en-CA" smtClean="0"/>
              <a:t>15/10/2013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youtube.com/watch?v=slLGniM_mJ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648" y="0"/>
            <a:ext cx="91557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04" y="4905"/>
            <a:ext cx="7543800" cy="2593975"/>
          </a:xfrm>
        </p:spPr>
        <p:txBody>
          <a:bodyPr/>
          <a:lstStyle/>
          <a:p>
            <a:r>
              <a:rPr lang="en-CA" dirty="0" smtClean="0"/>
              <a:t>Pasta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79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Where did Pasta come from?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we think of “pasta” if from Italy</a:t>
            </a:r>
          </a:p>
          <a:p>
            <a:endParaRPr lang="en-CA" dirty="0"/>
          </a:p>
          <a:p>
            <a:r>
              <a:rPr lang="en-CA" dirty="0" smtClean="0"/>
              <a:t>Debate to whether or not Marco Polo discovered pasta in China on his travels and brought it back to Europe</a:t>
            </a:r>
          </a:p>
          <a:p>
            <a:endParaRPr lang="en-CA" dirty="0"/>
          </a:p>
          <a:p>
            <a:r>
              <a:rPr lang="en-CA" dirty="0" smtClean="0"/>
              <a:t>Many Asian countries and other European countries do their own “version of pasta” with a noodle made of a flour, egg and water which is where the confusion comes from </a:t>
            </a:r>
          </a:p>
          <a:p>
            <a:endParaRPr lang="en-CA" dirty="0"/>
          </a:p>
          <a:p>
            <a:r>
              <a:rPr lang="en-CA" dirty="0" smtClean="0"/>
              <a:t>Italians tend to get the glory due to their creativity in making pasta shapes (over 350 different ones) and delicious recipes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126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Pasta Shapes…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Different shapes are important in what you want the noodle to do…</a:t>
            </a:r>
          </a:p>
          <a:p>
            <a:pPr lvl="1"/>
            <a:r>
              <a:rPr lang="en-CA" dirty="0" smtClean="0"/>
              <a:t>Lasagne stacks nicely </a:t>
            </a:r>
          </a:p>
          <a:p>
            <a:pPr lvl="1"/>
            <a:r>
              <a:rPr lang="en-CA" dirty="0" smtClean="0"/>
              <a:t>Tubes and interesting shapes have ridges to cling to sauce or can be filled </a:t>
            </a:r>
          </a:p>
          <a:p>
            <a:pPr lvl="1"/>
            <a:r>
              <a:rPr lang="en-CA" dirty="0" smtClean="0"/>
              <a:t>Flatter and longer shapes pair with olive oil based sauces to keep noodles separate without drowning the noodle </a:t>
            </a:r>
          </a:p>
          <a:p>
            <a:pPr lvl="1"/>
            <a:r>
              <a:rPr lang="en-CA" dirty="0" smtClean="0"/>
              <a:t>Delicate noodles cant support meat sauce </a:t>
            </a:r>
          </a:p>
          <a:p>
            <a:pPr lvl="1"/>
            <a:endParaRPr lang="en-CA" dirty="0" smtClean="0"/>
          </a:p>
          <a:p>
            <a:pPr lvl="1"/>
            <a:endParaRPr lang="en-CA" dirty="0"/>
          </a:p>
          <a:p>
            <a:r>
              <a:rPr lang="en-CA" dirty="0" smtClean="0"/>
              <a:t>Important terminology </a:t>
            </a:r>
          </a:p>
          <a:p>
            <a:pPr lvl="1"/>
            <a:r>
              <a:rPr lang="en-CA" dirty="0" smtClean="0"/>
              <a:t>Extrusion </a:t>
            </a:r>
            <a:r>
              <a:rPr lang="en-CA" dirty="0" smtClean="0">
                <a:sym typeface="Wingdings" pitchFamily="2" charset="2"/>
              </a:rPr>
              <a:t> the process of forcing a pasta dough through a (die) machine of proper shape and cut to size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726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Modern Pasta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It is estimated that Italians eat over 60lbs of pasta per person per year – beating Americans who eat about 20lbs </a:t>
            </a:r>
          </a:p>
          <a:p>
            <a:endParaRPr lang="en-CA" dirty="0"/>
          </a:p>
          <a:p>
            <a:r>
              <a:rPr lang="en-CA" dirty="0" smtClean="0"/>
              <a:t>While you can still get traditional pasta types and varieties there have also been many new creative additions to the pasta family </a:t>
            </a: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552" y="3789040"/>
            <a:ext cx="410445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32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Serving Sizes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If you have a scale 1 measure is considered 57g or 2 </a:t>
            </a:r>
            <a:r>
              <a:rPr lang="en-CA" dirty="0" err="1" smtClean="0"/>
              <a:t>oz</a:t>
            </a:r>
            <a:r>
              <a:rPr lang="en-CA" dirty="0" smtClean="0"/>
              <a:t> </a:t>
            </a:r>
          </a:p>
          <a:p>
            <a:endParaRPr lang="en-CA" dirty="0" smtClean="0"/>
          </a:p>
          <a:p>
            <a:r>
              <a:rPr lang="en-CA" dirty="0" smtClean="0"/>
              <a:t>Long noodles – about a 1 inch diameter between thumb and forefinger (about a quarter size around)</a:t>
            </a:r>
          </a:p>
          <a:p>
            <a:endParaRPr lang="en-CA" dirty="0" smtClean="0"/>
          </a:p>
          <a:p>
            <a:r>
              <a:rPr lang="en-CA" dirty="0" smtClean="0"/>
              <a:t>Small shapes – macaroni – half cup measure</a:t>
            </a:r>
          </a:p>
          <a:p>
            <a:endParaRPr lang="en-CA" dirty="0"/>
          </a:p>
          <a:p>
            <a:r>
              <a:rPr lang="en-CA" dirty="0" smtClean="0"/>
              <a:t>Larger shapes – penne – ¾ cup measure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232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Dried Noodles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400" dirty="0" smtClean="0"/>
              <a:t>Storage</a:t>
            </a:r>
          </a:p>
          <a:p>
            <a:pPr lvl="1"/>
            <a:r>
              <a:rPr lang="en-CA" sz="2400" dirty="0" smtClean="0"/>
              <a:t>Have an expiration </a:t>
            </a:r>
            <a:br>
              <a:rPr lang="en-CA" sz="2400" dirty="0" smtClean="0"/>
            </a:br>
            <a:r>
              <a:rPr lang="en-CA" sz="2400" dirty="0" smtClean="0"/>
              <a:t>date on the box </a:t>
            </a:r>
          </a:p>
          <a:p>
            <a:pPr lvl="1"/>
            <a:r>
              <a:rPr lang="en-CA" sz="2400" dirty="0" smtClean="0"/>
              <a:t>Is good until that date if stored in a dry, sealed container </a:t>
            </a:r>
          </a:p>
          <a:p>
            <a:pPr lvl="1"/>
            <a:r>
              <a:rPr lang="en-CA" sz="2400" dirty="0" smtClean="0"/>
              <a:t>Note: if the pasta is whole grains or high </a:t>
            </a:r>
            <a:r>
              <a:rPr lang="en-CA" sz="2400" dirty="0" err="1" smtClean="0"/>
              <a:t>fiber</a:t>
            </a:r>
            <a:r>
              <a:rPr lang="en-CA" sz="2400" dirty="0" smtClean="0"/>
              <a:t> the best before date will be much sooner than pasta without whole grains </a:t>
            </a:r>
          </a:p>
          <a:p>
            <a:pPr lvl="1"/>
            <a:endParaRPr lang="en-CA" sz="2400" dirty="0"/>
          </a:p>
          <a:p>
            <a:pPr lvl="1"/>
            <a:r>
              <a:rPr lang="en-CA" sz="2400" dirty="0" smtClean="0"/>
              <a:t>Once cooked pasta can store in a sealed container in the fridge for about a week or can be frozen for about 6 months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007" y="168749"/>
            <a:ext cx="3672408" cy="268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77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Fresh Noodles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>
            <a:normAutofit lnSpcReduction="10000"/>
          </a:bodyPr>
          <a:lstStyle/>
          <a:p>
            <a:pPr lvl="8"/>
            <a:r>
              <a:rPr lang="en-CA" sz="2000" dirty="0" smtClean="0"/>
              <a:t>Can be made with different ingredients than dried – for example using different flour for gluten intolerant </a:t>
            </a:r>
          </a:p>
          <a:p>
            <a:pPr marL="2103120" lvl="8" indent="0">
              <a:buNone/>
            </a:pPr>
            <a:endParaRPr lang="en-CA" sz="2000" u="sng" dirty="0" smtClean="0"/>
          </a:p>
          <a:p>
            <a:pPr marL="2103120" lvl="8" indent="0">
              <a:buNone/>
            </a:pPr>
            <a:endParaRPr lang="en-CA" sz="2000" u="sng" dirty="0" smtClean="0"/>
          </a:p>
          <a:p>
            <a:pPr lvl="8"/>
            <a:endParaRPr lang="en-CA" sz="2000" u="sng" dirty="0" smtClean="0"/>
          </a:p>
          <a:p>
            <a:r>
              <a:rPr lang="en-CA" sz="2600" dirty="0" smtClean="0"/>
              <a:t>Storage </a:t>
            </a:r>
          </a:p>
          <a:p>
            <a:pPr lvl="1"/>
            <a:r>
              <a:rPr lang="en-CA" dirty="0" smtClean="0"/>
              <a:t>Best if you make the dough and pasta to eat on the same day</a:t>
            </a:r>
          </a:p>
          <a:p>
            <a:pPr lvl="1"/>
            <a:r>
              <a:rPr lang="en-CA" dirty="0" smtClean="0"/>
              <a:t>Once cooked it can be stored for about a week same as dried pasta or frozen the same after cooked </a:t>
            </a:r>
          </a:p>
          <a:p>
            <a:pPr lvl="1"/>
            <a:r>
              <a:rPr lang="en-CA" dirty="0" smtClean="0"/>
              <a:t>If you are just keeping the noodles </a:t>
            </a:r>
            <a:br>
              <a:rPr lang="en-CA" dirty="0" smtClean="0"/>
            </a:br>
            <a:r>
              <a:rPr lang="en-CA" dirty="0" smtClean="0"/>
              <a:t>2-3 days sealed in the fridge </a:t>
            </a:r>
          </a:p>
          <a:p>
            <a:endParaRPr lang="en-CA" dirty="0"/>
          </a:p>
          <a:p>
            <a:r>
              <a:rPr lang="en-CA" dirty="0" smtClean="0"/>
              <a:t>Takes less time to cook than dried </a:t>
            </a:r>
          </a:p>
          <a:p>
            <a:endParaRPr lang="en-CA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120"/>
            <a:ext cx="3216766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9420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4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Cooking Pasta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Important tips:</a:t>
            </a:r>
          </a:p>
          <a:p>
            <a:pPr lvl="1"/>
            <a:r>
              <a:rPr lang="en-CA" sz="2400" dirty="0" smtClean="0"/>
              <a:t>Bring water to boil </a:t>
            </a:r>
            <a:br>
              <a:rPr lang="en-CA" sz="2400" dirty="0" smtClean="0"/>
            </a:br>
            <a:r>
              <a:rPr lang="en-CA" sz="2400" dirty="0" smtClean="0"/>
              <a:t>before adding pasta</a:t>
            </a:r>
          </a:p>
          <a:p>
            <a:pPr lvl="2"/>
            <a:r>
              <a:rPr lang="en-CA" sz="2000" dirty="0" smtClean="0"/>
              <a:t>Add salt to water – helps flavour and causes the water to boil HOTTER = faster cooking time </a:t>
            </a:r>
          </a:p>
          <a:p>
            <a:pPr lvl="2"/>
            <a:endParaRPr lang="en-CA" sz="2000" dirty="0" smtClean="0"/>
          </a:p>
          <a:p>
            <a:pPr lvl="1"/>
            <a:r>
              <a:rPr lang="en-CA" sz="2400" dirty="0" smtClean="0"/>
              <a:t>Use LOTS of water and LARGE pot or pasta will stick together  </a:t>
            </a:r>
          </a:p>
          <a:p>
            <a:pPr lvl="1"/>
            <a:endParaRPr lang="en-CA" sz="2400" dirty="0" smtClean="0"/>
          </a:p>
          <a:p>
            <a:pPr lvl="1"/>
            <a:r>
              <a:rPr lang="en-CA" sz="2400" dirty="0" smtClean="0"/>
              <a:t>Some people use oil – but if you have a big enough pot this isn’t necessary and can actually PREVENT sauce from sticking to the noodles later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614"/>
            <a:ext cx="3456384" cy="258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99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Cooking Pasta Continued…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2400" dirty="0"/>
              <a:t>Put a cool wooden spoon over </a:t>
            </a:r>
            <a:r>
              <a:rPr lang="en-CA" sz="2400" dirty="0" smtClean="0"/>
              <a:t/>
            </a:r>
            <a:br>
              <a:rPr lang="en-CA" sz="2400" dirty="0" smtClean="0"/>
            </a:br>
            <a:r>
              <a:rPr lang="en-CA" sz="2400" dirty="0" smtClean="0"/>
              <a:t>the </a:t>
            </a:r>
            <a:r>
              <a:rPr lang="en-CA" sz="2400" dirty="0"/>
              <a:t>pot to prevent water from </a:t>
            </a:r>
            <a:r>
              <a:rPr lang="en-CA" sz="2400" dirty="0" smtClean="0"/>
              <a:t/>
            </a:r>
            <a:br>
              <a:rPr lang="en-CA" sz="2400" dirty="0" smtClean="0"/>
            </a:br>
            <a:r>
              <a:rPr lang="en-CA" sz="2400" dirty="0" smtClean="0"/>
              <a:t>boiling </a:t>
            </a:r>
            <a:r>
              <a:rPr lang="en-CA" sz="2400" dirty="0"/>
              <a:t>over – this bursts the </a:t>
            </a:r>
            <a:r>
              <a:rPr lang="en-CA" sz="2400" dirty="0" smtClean="0"/>
              <a:t/>
            </a:r>
            <a:br>
              <a:rPr lang="en-CA" sz="2400" dirty="0" smtClean="0"/>
            </a:br>
            <a:r>
              <a:rPr lang="en-CA" sz="2400" dirty="0" smtClean="0"/>
              <a:t>bubbles </a:t>
            </a:r>
            <a:r>
              <a:rPr lang="en-CA" sz="2400" dirty="0"/>
              <a:t>rising up but once its </a:t>
            </a:r>
            <a:r>
              <a:rPr lang="en-CA" sz="2400" dirty="0" smtClean="0"/>
              <a:t/>
            </a:r>
            <a:br>
              <a:rPr lang="en-CA" sz="2400" dirty="0" smtClean="0"/>
            </a:br>
            <a:r>
              <a:rPr lang="en-CA" sz="2400" dirty="0" smtClean="0"/>
              <a:t>heated </a:t>
            </a:r>
            <a:r>
              <a:rPr lang="en-CA" sz="2400" dirty="0"/>
              <a:t>up this stops working so </a:t>
            </a:r>
            <a:r>
              <a:rPr lang="en-CA" sz="2400" dirty="0" smtClean="0"/>
              <a:t/>
            </a:r>
            <a:br>
              <a:rPr lang="en-CA" sz="2400" dirty="0" smtClean="0"/>
            </a:br>
            <a:r>
              <a:rPr lang="en-CA" sz="2400" dirty="0" smtClean="0"/>
              <a:t>blow </a:t>
            </a:r>
            <a:r>
              <a:rPr lang="en-CA" sz="2400" dirty="0"/>
              <a:t>on the pot instead </a:t>
            </a:r>
            <a:endParaRPr lang="en-CA" sz="2400" dirty="0" smtClean="0"/>
          </a:p>
          <a:p>
            <a:endParaRPr lang="en-CA" sz="2400" dirty="0"/>
          </a:p>
          <a:p>
            <a:r>
              <a:rPr lang="en-CA" sz="2400" dirty="0"/>
              <a:t>Do NOT  rinse noodles after draining – rinsing removes starch and takes away any flavour the noodles had from boiling in salty water </a:t>
            </a:r>
            <a:endParaRPr lang="en-CA" sz="2400" dirty="0" smtClean="0"/>
          </a:p>
          <a:p>
            <a:endParaRPr lang="en-CA" sz="2400" dirty="0"/>
          </a:p>
          <a:p>
            <a:r>
              <a:rPr lang="en-CA" sz="2400" dirty="0">
                <a:hlinkClick r:id="rId2"/>
              </a:rPr>
              <a:t>http://www.youtube.com/watch?v=slLGniM_mJA</a:t>
            </a:r>
            <a:endParaRPr lang="en-CA" sz="2400" dirty="0" smtClean="0"/>
          </a:p>
          <a:p>
            <a:endParaRPr lang="en-CA" sz="2400" dirty="0"/>
          </a:p>
          <a:p>
            <a:r>
              <a:rPr lang="en-CA" sz="2000" dirty="0" smtClean="0"/>
              <a:t>Terminology:</a:t>
            </a:r>
          </a:p>
          <a:p>
            <a:pPr lvl="1"/>
            <a:r>
              <a:rPr lang="en-CA" dirty="0" smtClean="0"/>
              <a:t>Al dente </a:t>
            </a:r>
            <a:r>
              <a:rPr lang="en-CA" dirty="0" smtClean="0">
                <a:sym typeface="Wingdings" pitchFamily="2" charset="2"/>
              </a:rPr>
              <a:t> tender but firm to the bite (middle should still have a little colour to it)</a:t>
            </a:r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556792"/>
            <a:ext cx="3816425" cy="213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41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Nutrients in Pasta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7992888" cy="5184576"/>
          </a:xfrm>
        </p:spPr>
        <p:txBody>
          <a:bodyPr>
            <a:normAutofit/>
          </a:bodyPr>
          <a:lstStyle/>
          <a:p>
            <a:r>
              <a:rPr lang="en-CA" sz="2400" dirty="0" smtClean="0"/>
              <a:t>GRAINS = CARBOHYDRATES </a:t>
            </a:r>
          </a:p>
          <a:p>
            <a:pPr lvl="1"/>
            <a:r>
              <a:rPr lang="en-CA" sz="2400" dirty="0" smtClean="0"/>
              <a:t>Carbs are supposed to be 40-60% of your daily intake of calories </a:t>
            </a:r>
          </a:p>
          <a:p>
            <a:pPr lvl="1"/>
            <a:r>
              <a:rPr lang="en-CA" sz="2400" dirty="0" smtClean="0"/>
              <a:t>Good for energy</a:t>
            </a:r>
          </a:p>
          <a:p>
            <a:r>
              <a:rPr lang="en-CA" sz="2400" dirty="0" smtClean="0"/>
              <a:t>Whole wheat pasta = </a:t>
            </a:r>
            <a:r>
              <a:rPr lang="en-CA" sz="2400" dirty="0" err="1" smtClean="0"/>
              <a:t>fiber</a:t>
            </a:r>
            <a:endParaRPr lang="en-CA" sz="2400" dirty="0" smtClean="0"/>
          </a:p>
          <a:p>
            <a:pPr lvl="1"/>
            <a:r>
              <a:rPr lang="en-CA" sz="2400" dirty="0" err="1" smtClean="0"/>
              <a:t>Fiber</a:t>
            </a:r>
            <a:r>
              <a:rPr lang="en-CA" sz="2400" dirty="0" smtClean="0"/>
              <a:t> helps remove LDL cholesterol from your body and keeps your system smooth </a:t>
            </a:r>
          </a:p>
          <a:p>
            <a:pPr lvl="1"/>
            <a:endParaRPr lang="en-CA" sz="2400" dirty="0"/>
          </a:p>
          <a:p>
            <a:r>
              <a:rPr lang="en-CA" sz="2400" dirty="0" smtClean="0"/>
              <a:t>Dependent on the sauce you put on </a:t>
            </a:r>
          </a:p>
          <a:p>
            <a:pPr lvl="1"/>
            <a:r>
              <a:rPr lang="en-CA" sz="2400" dirty="0" smtClean="0"/>
              <a:t>Lots of sauce = a lot of fat from butter </a:t>
            </a:r>
          </a:p>
        </p:txBody>
      </p:sp>
    </p:spTree>
    <p:extLst>
      <p:ext uri="{BB962C8B-B14F-4D97-AF65-F5344CB8AC3E}">
        <p14:creationId xmlns:p14="http://schemas.microsoft.com/office/powerpoint/2010/main" val="78534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Health Tip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sz="2400" dirty="0" smtClean="0"/>
              <a:t>Use </a:t>
            </a:r>
            <a:r>
              <a:rPr lang="en-CA" sz="2400" dirty="0"/>
              <a:t>less </a:t>
            </a:r>
            <a:r>
              <a:rPr lang="en-CA" sz="2400" dirty="0" smtClean="0"/>
              <a:t>sauce</a:t>
            </a:r>
          </a:p>
          <a:p>
            <a:pPr lvl="1"/>
            <a:endParaRPr lang="en-CA" sz="2400" dirty="0"/>
          </a:p>
          <a:p>
            <a:pPr lvl="1"/>
            <a:r>
              <a:rPr lang="en-CA" sz="2400" dirty="0"/>
              <a:t>Don’t have pasta all the time </a:t>
            </a:r>
            <a:r>
              <a:rPr lang="en-CA" sz="2400" dirty="0" smtClean="0"/>
              <a:t>= MODERATION</a:t>
            </a:r>
          </a:p>
          <a:p>
            <a:pPr lvl="1"/>
            <a:endParaRPr lang="en-CA" sz="2400" dirty="0" smtClean="0"/>
          </a:p>
          <a:p>
            <a:pPr lvl="1"/>
            <a:r>
              <a:rPr lang="en-CA" sz="2400" dirty="0" smtClean="0"/>
              <a:t>At restaurants don’t eat the whole portion, bring home a to go bag </a:t>
            </a:r>
          </a:p>
          <a:p>
            <a:pPr lvl="1"/>
            <a:endParaRPr lang="en-CA" sz="2400" dirty="0"/>
          </a:p>
          <a:p>
            <a:pPr lvl="1"/>
            <a:r>
              <a:rPr lang="en-CA" sz="2400" dirty="0"/>
              <a:t>Add vegetables to your pasta to increase other vitamins and minerals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18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Types of NOODLE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en-CA" dirty="0" smtClean="0"/>
              <a:t>Penne </a:t>
            </a:r>
          </a:p>
          <a:p>
            <a:r>
              <a:rPr lang="en-CA" dirty="0" smtClean="0"/>
              <a:t>Spaghetti </a:t>
            </a:r>
          </a:p>
          <a:p>
            <a:r>
              <a:rPr lang="en-CA" dirty="0" smtClean="0"/>
              <a:t>Fettuccine </a:t>
            </a:r>
          </a:p>
          <a:p>
            <a:r>
              <a:rPr lang="en-CA" dirty="0" smtClean="0"/>
              <a:t>Lasagne</a:t>
            </a:r>
          </a:p>
          <a:p>
            <a:r>
              <a:rPr lang="en-CA" dirty="0" smtClean="0"/>
              <a:t>Linguini </a:t>
            </a:r>
          </a:p>
          <a:p>
            <a:r>
              <a:rPr lang="en-CA" dirty="0" smtClean="0"/>
              <a:t>Ravioli</a:t>
            </a:r>
          </a:p>
          <a:p>
            <a:r>
              <a:rPr lang="en-CA" dirty="0" smtClean="0"/>
              <a:t>Rigatoni</a:t>
            </a:r>
          </a:p>
          <a:p>
            <a:r>
              <a:rPr lang="en-CA" dirty="0" smtClean="0"/>
              <a:t>Macaroni</a:t>
            </a:r>
          </a:p>
          <a:p>
            <a:r>
              <a:rPr lang="en-CA" dirty="0" smtClean="0"/>
              <a:t>Gnocchi</a:t>
            </a:r>
          </a:p>
          <a:p>
            <a:r>
              <a:rPr lang="en-CA" dirty="0" err="1" smtClean="0"/>
              <a:t>Canneloni</a:t>
            </a:r>
            <a:r>
              <a:rPr lang="en-CA" dirty="0" smtClean="0"/>
              <a:t> </a:t>
            </a:r>
          </a:p>
          <a:p>
            <a:r>
              <a:rPr lang="en-CA" dirty="0" smtClean="0"/>
              <a:t>Rotini</a:t>
            </a:r>
          </a:p>
          <a:p>
            <a:r>
              <a:rPr lang="en-CA" dirty="0" err="1" smtClean="0"/>
              <a:t>Spechtla</a:t>
            </a:r>
            <a:endParaRPr lang="en-CA" dirty="0" smtClean="0"/>
          </a:p>
          <a:p>
            <a:r>
              <a:rPr lang="en-CA" dirty="0" smtClean="0"/>
              <a:t>Farfalle </a:t>
            </a:r>
          </a:p>
          <a:p>
            <a:r>
              <a:rPr lang="en-CA" dirty="0" smtClean="0"/>
              <a:t>Tortellini</a:t>
            </a:r>
          </a:p>
          <a:p>
            <a:r>
              <a:rPr lang="en-CA" dirty="0" smtClean="0"/>
              <a:t>Fusilli</a:t>
            </a:r>
          </a:p>
          <a:p>
            <a:r>
              <a:rPr lang="en-CA" dirty="0" err="1" smtClean="0"/>
              <a:t>Vermacelli</a:t>
            </a:r>
            <a:endParaRPr lang="en-CA" dirty="0" smtClean="0"/>
          </a:p>
          <a:p>
            <a:r>
              <a:rPr lang="en-CA" dirty="0" smtClean="0"/>
              <a:t>Soba</a:t>
            </a:r>
          </a:p>
          <a:p>
            <a:r>
              <a:rPr lang="en-CA" dirty="0" err="1" smtClean="0"/>
              <a:t>Udon</a:t>
            </a:r>
            <a:endParaRPr lang="en-CA" dirty="0" smtClean="0"/>
          </a:p>
          <a:p>
            <a:r>
              <a:rPr lang="en-CA" dirty="0" smtClean="0"/>
              <a:t>Manicotti</a:t>
            </a:r>
          </a:p>
          <a:p>
            <a:r>
              <a:rPr lang="en-CA" dirty="0" err="1" smtClean="0"/>
              <a:t>Spirai</a:t>
            </a:r>
            <a:endParaRPr lang="en-CA" dirty="0" smtClean="0"/>
          </a:p>
          <a:p>
            <a:r>
              <a:rPr lang="en-CA" dirty="0" err="1" smtClean="0"/>
              <a:t>Corzetti</a:t>
            </a:r>
            <a:endParaRPr lang="en-CA" dirty="0" smtClean="0"/>
          </a:p>
          <a:p>
            <a:r>
              <a:rPr lang="en-CA" dirty="0" smtClean="0"/>
              <a:t>Ziti</a:t>
            </a:r>
          </a:p>
          <a:p>
            <a:r>
              <a:rPr lang="en-CA" dirty="0" smtClean="0"/>
              <a:t>Angel hair </a:t>
            </a: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90798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58" y="0"/>
            <a:ext cx="8095743" cy="901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44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5"/>
            <a:ext cx="9256779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00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83" y="836712"/>
            <a:ext cx="9367439" cy="537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87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496944" cy="690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92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Noodle Names Explained…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800" dirty="0" smtClean="0"/>
              <a:t>Elli, </a:t>
            </a:r>
            <a:r>
              <a:rPr lang="en-CA" sz="2800" dirty="0" err="1" smtClean="0"/>
              <a:t>etti</a:t>
            </a:r>
            <a:r>
              <a:rPr lang="en-CA" sz="2800" dirty="0" smtClean="0"/>
              <a:t>, </a:t>
            </a:r>
            <a:r>
              <a:rPr lang="en-CA" sz="2800" dirty="0" err="1" smtClean="0"/>
              <a:t>illi</a:t>
            </a:r>
            <a:r>
              <a:rPr lang="en-CA" sz="2800" dirty="0" smtClean="0"/>
              <a:t>, </a:t>
            </a:r>
            <a:r>
              <a:rPr lang="en-CA" sz="2800" dirty="0" err="1" smtClean="0"/>
              <a:t>ini</a:t>
            </a:r>
            <a:r>
              <a:rPr lang="en-CA" sz="2800" dirty="0" smtClean="0"/>
              <a:t>, </a:t>
            </a:r>
            <a:r>
              <a:rPr lang="en-CA" sz="2800" dirty="0" err="1" smtClean="0"/>
              <a:t>ine</a:t>
            </a:r>
            <a:r>
              <a:rPr lang="en-CA" sz="2800" dirty="0" smtClean="0"/>
              <a:t>, </a:t>
            </a:r>
            <a:r>
              <a:rPr lang="en-CA" sz="2800" dirty="0" err="1" smtClean="0"/>
              <a:t>elle</a:t>
            </a:r>
            <a:r>
              <a:rPr lang="en-CA" sz="2800" dirty="0" smtClean="0"/>
              <a:t> = mean little or small</a:t>
            </a:r>
          </a:p>
          <a:p>
            <a:endParaRPr lang="en-CA" sz="2800" dirty="0"/>
          </a:p>
          <a:p>
            <a:r>
              <a:rPr lang="en-CA" sz="2800" dirty="0" smtClean="0"/>
              <a:t>Oni, one, </a:t>
            </a:r>
            <a:r>
              <a:rPr lang="en-CA" sz="2800" dirty="0" err="1" smtClean="0"/>
              <a:t>otti</a:t>
            </a:r>
            <a:r>
              <a:rPr lang="en-CA" sz="2800" dirty="0" smtClean="0"/>
              <a:t> = mean large </a:t>
            </a:r>
          </a:p>
          <a:p>
            <a:endParaRPr lang="en-CA" sz="2800" dirty="0"/>
          </a:p>
          <a:p>
            <a:r>
              <a:rPr lang="en-CA" sz="2800" dirty="0" err="1" smtClean="0"/>
              <a:t>Acci</a:t>
            </a:r>
            <a:r>
              <a:rPr lang="en-CA" sz="2800" dirty="0" smtClean="0"/>
              <a:t> = rough or badly made </a:t>
            </a:r>
          </a:p>
          <a:p>
            <a:endParaRPr lang="en-CA" sz="2800" dirty="0"/>
          </a:p>
          <a:p>
            <a:pPr lvl="1"/>
            <a:r>
              <a:rPr lang="en-CA" sz="2600" dirty="0" smtClean="0"/>
              <a:t>Examples:</a:t>
            </a:r>
          </a:p>
          <a:p>
            <a:pPr lvl="2"/>
            <a:r>
              <a:rPr lang="en-CA" sz="2400" dirty="0" smtClean="0"/>
              <a:t>Spaghetti = normal</a:t>
            </a:r>
          </a:p>
          <a:p>
            <a:pPr lvl="2"/>
            <a:r>
              <a:rPr lang="en-CA" sz="2400" dirty="0" err="1" smtClean="0"/>
              <a:t>Spaghettini</a:t>
            </a:r>
            <a:r>
              <a:rPr lang="en-CA" sz="2400" dirty="0" smtClean="0"/>
              <a:t> = small spaghetti</a:t>
            </a:r>
          </a:p>
          <a:p>
            <a:pPr lvl="2"/>
            <a:r>
              <a:rPr lang="en-CA" sz="2400" dirty="0" err="1" smtClean="0"/>
              <a:t>Spaghettoni</a:t>
            </a:r>
            <a:r>
              <a:rPr lang="en-CA" sz="2400" dirty="0" smtClean="0"/>
              <a:t> = large spaghetti</a:t>
            </a:r>
          </a:p>
        </p:txBody>
      </p:sp>
    </p:spTree>
    <p:extLst>
      <p:ext uri="{BB962C8B-B14F-4D97-AF65-F5344CB8AC3E}">
        <p14:creationId xmlns:p14="http://schemas.microsoft.com/office/powerpoint/2010/main" val="102258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Pasta SAUCES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Meat sauce</a:t>
            </a:r>
          </a:p>
          <a:p>
            <a:r>
              <a:rPr lang="en-CA" dirty="0" smtClean="0"/>
              <a:t>Pesto sauce – green sauce </a:t>
            </a:r>
          </a:p>
          <a:p>
            <a:r>
              <a:rPr lang="en-CA" dirty="0" smtClean="0"/>
              <a:t>Alfredo sauce – white sauce </a:t>
            </a:r>
          </a:p>
          <a:p>
            <a:r>
              <a:rPr lang="en-CA" dirty="0" smtClean="0"/>
              <a:t>Red sauce</a:t>
            </a:r>
          </a:p>
          <a:p>
            <a:r>
              <a:rPr lang="en-CA" dirty="0" smtClean="0"/>
              <a:t>Rose </a:t>
            </a:r>
          </a:p>
          <a:p>
            <a:r>
              <a:rPr lang="en-CA" dirty="0" smtClean="0"/>
              <a:t>White sauce </a:t>
            </a:r>
          </a:p>
          <a:p>
            <a:r>
              <a:rPr lang="en-CA" dirty="0" smtClean="0"/>
              <a:t>Cheese sauce</a:t>
            </a:r>
          </a:p>
          <a:p>
            <a:r>
              <a:rPr lang="en-CA" dirty="0" smtClean="0"/>
              <a:t>Tomato sauce - Marinara sauce</a:t>
            </a:r>
          </a:p>
          <a:p>
            <a:r>
              <a:rPr lang="en-CA" dirty="0" smtClean="0"/>
              <a:t>Bolognese – meat sauce </a:t>
            </a:r>
          </a:p>
          <a:p>
            <a:r>
              <a:rPr lang="en-CA" dirty="0" err="1" smtClean="0"/>
              <a:t>Carbonara</a:t>
            </a:r>
            <a:r>
              <a:rPr lang="en-CA" dirty="0" smtClean="0"/>
              <a:t> sauce - </a:t>
            </a:r>
          </a:p>
          <a:p>
            <a:r>
              <a:rPr lang="en-CA" dirty="0" err="1" smtClean="0"/>
              <a:t>Puttenesca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387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Sauces</a:t>
            </a:r>
            <a:endParaRPr lang="en-C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7"/>
            <a:ext cx="3182383" cy="238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369" y="4509120"/>
            <a:ext cx="315349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7845"/>
            <a:ext cx="2880320" cy="191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47825"/>
            <a:ext cx="2349202" cy="234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369" y="2348880"/>
            <a:ext cx="3003879" cy="199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57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402</TotalTime>
  <Words>559</Words>
  <Application>Microsoft Office PowerPoint</Application>
  <PresentationFormat>On-screen Show (4:3)</PresentationFormat>
  <Paragraphs>131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Adjacency</vt:lpstr>
      <vt:lpstr>Pasta</vt:lpstr>
      <vt:lpstr>Types of NOODLE</vt:lpstr>
      <vt:lpstr>PowerPoint Presentation</vt:lpstr>
      <vt:lpstr>PowerPoint Presentation</vt:lpstr>
      <vt:lpstr>PowerPoint Presentation</vt:lpstr>
      <vt:lpstr>PowerPoint Presentation</vt:lpstr>
      <vt:lpstr>Noodle Names Explained…</vt:lpstr>
      <vt:lpstr>Pasta SAUCES</vt:lpstr>
      <vt:lpstr>Sauces</vt:lpstr>
      <vt:lpstr>Where did Pasta come from?</vt:lpstr>
      <vt:lpstr>Pasta Shapes…</vt:lpstr>
      <vt:lpstr>Modern Pasta</vt:lpstr>
      <vt:lpstr>Serving Sizes </vt:lpstr>
      <vt:lpstr>Dried Noodles</vt:lpstr>
      <vt:lpstr>Fresh Noodles</vt:lpstr>
      <vt:lpstr>Cooking Pasta</vt:lpstr>
      <vt:lpstr>Cooking Pasta Continued…</vt:lpstr>
      <vt:lpstr>Nutrients in Pasta</vt:lpstr>
      <vt:lpstr>Health Tip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Pasta</dc:title>
  <dc:creator>Brianne Miller</dc:creator>
  <cp:lastModifiedBy>Brianne Miller</cp:lastModifiedBy>
  <cp:revision>18</cp:revision>
  <dcterms:created xsi:type="dcterms:W3CDTF">2013-10-11T17:47:50Z</dcterms:created>
  <dcterms:modified xsi:type="dcterms:W3CDTF">2013-10-15T20:16:30Z</dcterms:modified>
</cp:coreProperties>
</file>