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8" r:id="rId11"/>
    <p:sldId id="273" r:id="rId12"/>
    <p:sldId id="269" r:id="rId13"/>
    <p:sldId id="274" r:id="rId14"/>
    <p:sldId id="270" r:id="rId15"/>
    <p:sldId id="275" r:id="rId16"/>
    <p:sldId id="266" r:id="rId17"/>
    <p:sldId id="276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F0309F-F474-43BA-8A80-114D610D234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6358BF-FC2F-46CA-886B-9E64384FAE06}" type="datetimeFigureOut">
              <a:rPr lang="en-CA" smtClean="0"/>
              <a:t>22/02/2014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a/search?q=xerophthalmia&amp;rlz=1C1TSCD_enCA456CA456&amp;espv=210&amp;es_sm=93&amp;source=lnms&amp;tbm=isch&amp;sa=X&amp;ei=AVsKU_P1FcHmoASn2oDIBw&amp;ved=0CAkQ_AUoAQ&amp;biw=667&amp;bih=6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a/search?q=xerophthalmia&amp;rlz=1C1TSCD_enCA456CA456&amp;espv=210&amp;es_sm=93&amp;source=lnms&amp;tbm=isch&amp;sa=X&amp;ei=AVsKU_P1FcHmoASn2oDIBw&amp;ved=0CAkQ_AUoAQ&amp;biw=667&amp;bih=615#q=vitamin+d+deficiency&amp;tbm=is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XXwF_LvNf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NV4X5cXaf7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Nutrients in Pizza</a:t>
            </a:r>
            <a:endParaRPr lang="en-CA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5328592" cy="31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4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11132"/>
              </p:ext>
            </p:extLst>
          </p:nvPr>
        </p:nvGraphicFramePr>
        <p:xfrm>
          <a:off x="0" y="188641"/>
          <a:ext cx="8820471" cy="576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4032448"/>
                <a:gridCol w="2808311"/>
              </a:tblGrid>
              <a:tr h="86127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1378042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Vitamin 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Prevents eye</a:t>
                      </a:r>
                      <a:r>
                        <a:rPr lang="en-CA" sz="2400" baseline="0" dirty="0" smtClean="0"/>
                        <a:t> problems </a:t>
                      </a:r>
                    </a:p>
                    <a:p>
                      <a:r>
                        <a:rPr lang="en-CA" sz="2400" baseline="0" dirty="0" smtClean="0"/>
                        <a:t>Promotes healthy immune function </a:t>
                      </a:r>
                    </a:p>
                    <a:p>
                      <a:r>
                        <a:rPr lang="en-CA" sz="2400" baseline="0" dirty="0" smtClean="0"/>
                        <a:t>Keeps skin healthy</a:t>
                      </a:r>
                    </a:p>
                    <a:p>
                      <a:endParaRPr lang="en-CA" sz="2400" baseline="0" dirty="0" smtClean="0"/>
                    </a:p>
                    <a:p>
                      <a:r>
                        <a:rPr lang="en-CA" sz="1400" baseline="0" dirty="0" smtClean="0">
                          <a:hlinkClick r:id="rId2"/>
                        </a:rPr>
                        <a:t>https://www.google.ca/search?q=xerophthalmia&amp;rlz=1C1TSCD_enCA456CA456&amp;espv=210&amp;es_sm=93&amp;source=lnms&amp;tbm=isch&amp;sa=X&amp;ei=AVsKU_P1FcHmoASn2oDIBw&amp;ved=0CAkQ_AUoAQ&amp;biw=667&amp;bih=615</a:t>
                      </a:r>
                      <a:endParaRPr lang="en-CA" sz="1400" baseline="0" dirty="0" smtClean="0"/>
                    </a:p>
                    <a:p>
                      <a:endParaRPr lang="en-CA" sz="1400" baseline="0" dirty="0" smtClean="0"/>
                    </a:p>
                    <a:p>
                      <a:r>
                        <a:rPr lang="en-CA" sz="1400" baseline="0" dirty="0" smtClean="0"/>
                        <a:t>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Tomato sauce </a:t>
                      </a:r>
                    </a:p>
                    <a:p>
                      <a:r>
                        <a:rPr lang="en-CA" sz="2400" dirty="0" smtClean="0"/>
                        <a:t>Mozzarella cheese </a:t>
                      </a:r>
                    </a:p>
                    <a:p>
                      <a:r>
                        <a:rPr lang="en-CA" sz="2400" dirty="0" smtClean="0"/>
                        <a:t>Green</a:t>
                      </a:r>
                      <a:r>
                        <a:rPr lang="en-CA" sz="2400" baseline="0" dirty="0" smtClean="0"/>
                        <a:t> pepper </a:t>
                      </a:r>
                    </a:p>
                    <a:p>
                      <a:r>
                        <a:rPr lang="en-CA" sz="2400" baseline="0" dirty="0" smtClean="0"/>
                        <a:t>Broccoli </a:t>
                      </a:r>
                      <a:r>
                        <a:rPr lang="en-CA" sz="2400" baseline="0" dirty="0" err="1" smtClean="0"/>
                        <a:t>rabe</a:t>
                      </a:r>
                      <a:r>
                        <a:rPr lang="en-CA" sz="2400" baseline="0" dirty="0" smtClean="0"/>
                        <a:t> </a:t>
                      </a:r>
                    </a:p>
                    <a:p>
                      <a:r>
                        <a:rPr lang="en-CA" sz="2400" baseline="0" dirty="0" smtClean="0"/>
                        <a:t>Tomato </a:t>
                      </a:r>
                    </a:p>
                    <a:p>
                      <a:endParaRPr lang="en-CA" sz="2400" baseline="0" dirty="0" smtClean="0"/>
                    </a:p>
                    <a:p>
                      <a:endParaRPr lang="en-CA" sz="2400" dirty="0" smtClean="0"/>
                    </a:p>
                    <a:p>
                      <a:endParaRPr lang="en-CA" sz="2400" dirty="0"/>
                    </a:p>
                  </a:txBody>
                  <a:tcPr/>
                </a:tc>
              </a:tr>
              <a:tr h="1378042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Vitamin 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Antioxidant </a:t>
                      </a:r>
                    </a:p>
                    <a:p>
                      <a:r>
                        <a:rPr lang="en-CA" sz="2400" dirty="0" smtClean="0"/>
                        <a:t>Protects</a:t>
                      </a:r>
                      <a:r>
                        <a:rPr lang="en-CA" sz="2400" baseline="0" dirty="0" smtClean="0"/>
                        <a:t> cells from damage </a:t>
                      </a:r>
                    </a:p>
                    <a:p>
                      <a:r>
                        <a:rPr lang="en-CA" sz="2400" baseline="0" dirty="0" smtClean="0"/>
                        <a:t>Aids red blood cell health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Broccoli </a:t>
                      </a:r>
                      <a:r>
                        <a:rPr lang="en-CA" sz="2400" dirty="0" err="1" smtClean="0"/>
                        <a:t>rabe</a:t>
                      </a:r>
                      <a:r>
                        <a:rPr lang="en-CA" sz="2400" dirty="0" smtClean="0"/>
                        <a:t> </a:t>
                      </a:r>
                    </a:p>
                    <a:p>
                      <a:r>
                        <a:rPr lang="en-CA" sz="2400" dirty="0" smtClean="0"/>
                        <a:t>Tomato</a:t>
                      </a:r>
                      <a:r>
                        <a:rPr lang="en-CA" sz="2400" baseline="0" dirty="0" smtClean="0"/>
                        <a:t> 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6021288"/>
            <a:ext cx="5256584" cy="1461964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Vitamins (fat soluble)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70656"/>
              </p:ext>
            </p:extLst>
          </p:nvPr>
        </p:nvGraphicFramePr>
        <p:xfrm>
          <a:off x="0" y="188641"/>
          <a:ext cx="882047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4032448"/>
                <a:gridCol w="2808311"/>
              </a:tblGrid>
              <a:tr h="86127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1119659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Vitamin D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Strengthens bones because</a:t>
                      </a:r>
                      <a:r>
                        <a:rPr lang="en-CA" sz="2400" baseline="0" dirty="0" smtClean="0"/>
                        <a:t> it helps the body absorb calcium </a:t>
                      </a:r>
                    </a:p>
                    <a:p>
                      <a:endParaRPr lang="en-CA" sz="2400" dirty="0" smtClean="0"/>
                    </a:p>
                    <a:p>
                      <a:r>
                        <a:rPr lang="en-CA" sz="1600" dirty="0" smtClean="0">
                          <a:hlinkClick r:id="rId2"/>
                        </a:rPr>
                        <a:t>https://www.google.ca/search?q=xerophthalmia&amp;rlz=1C1TSCD_enCA456CA456&amp;espv=210&amp;es_sm=93&amp;source=lnms&amp;tbm=isch&amp;sa=X&amp;ei=AVsKU_P1FcHmoASn2oDIBw&amp;ved=0CAkQ_AUoAQ&amp;biw=667&amp;bih=615#q=vitamin+d+deficiency&amp;tbm=isch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Mushrooms </a:t>
                      </a:r>
                    </a:p>
                    <a:p>
                      <a:endParaRPr lang="en-CA" sz="2400" dirty="0" smtClean="0"/>
                    </a:p>
                    <a:p>
                      <a:endParaRPr lang="en-CA" sz="2400" dirty="0" smtClean="0"/>
                    </a:p>
                    <a:p>
                      <a:endParaRPr lang="en-CA" sz="2400" dirty="0" smtClean="0"/>
                    </a:p>
                    <a:p>
                      <a:endParaRPr lang="en-CA" sz="2400" dirty="0" smtClean="0"/>
                    </a:p>
                    <a:p>
                      <a:endParaRPr lang="en-CA" sz="2400" dirty="0" smtClean="0"/>
                    </a:p>
                    <a:p>
                      <a:endParaRPr lang="en-CA" sz="2400" dirty="0"/>
                    </a:p>
                  </a:txBody>
                  <a:tcPr/>
                </a:tc>
              </a:tr>
              <a:tr h="506574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Vitamin K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Helps blood clot</a:t>
                      </a:r>
                      <a:r>
                        <a:rPr lang="en-CA" sz="2400" baseline="0" dirty="0" smtClean="0"/>
                        <a:t>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Broccoli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baseline="0" dirty="0" err="1" smtClean="0"/>
                        <a:t>rabe</a:t>
                      </a:r>
                      <a:r>
                        <a:rPr lang="en-CA" sz="2400" baseline="0" dirty="0" smtClean="0"/>
                        <a:t> </a:t>
                      </a:r>
                    </a:p>
                    <a:p>
                      <a:endParaRPr lang="en-CA" sz="2400" baseline="0" dirty="0" smtClean="0"/>
                    </a:p>
                    <a:p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6093296"/>
            <a:ext cx="4320480" cy="1389956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Vitamins (fat soluble)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3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80975"/>
              </p:ext>
            </p:extLst>
          </p:nvPr>
        </p:nvGraphicFramePr>
        <p:xfrm>
          <a:off x="29253" y="10217"/>
          <a:ext cx="8863227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435"/>
                <a:gridCol w="4968552"/>
                <a:gridCol w="2160240"/>
              </a:tblGrid>
              <a:tr h="884401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Micronutrient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What the micronutrient does in</a:t>
                      </a:r>
                      <a:r>
                        <a:rPr lang="en-CA" sz="2000" baseline="0" dirty="0" smtClean="0"/>
                        <a:t> the body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Pizza ingredients that contain</a:t>
                      </a:r>
                      <a:r>
                        <a:rPr lang="en-CA" sz="2000" baseline="0" dirty="0" smtClean="0"/>
                        <a:t> this micronutrient </a:t>
                      </a:r>
                      <a:endParaRPr lang="en-CA" sz="2000" dirty="0"/>
                    </a:p>
                  </a:txBody>
                  <a:tcPr/>
                </a:tc>
              </a:tr>
              <a:tr h="1680363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Vitamin </a:t>
                      </a:r>
                      <a:r>
                        <a:rPr lang="en-CA" sz="2000" dirty="0" smtClean="0"/>
                        <a:t>C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Needed</a:t>
                      </a:r>
                      <a:r>
                        <a:rPr lang="en-CA" sz="2000" baseline="0" dirty="0" smtClean="0"/>
                        <a:t> to form collagen </a:t>
                      </a:r>
                    </a:p>
                    <a:p>
                      <a:r>
                        <a:rPr lang="en-CA" sz="2000" baseline="0" dirty="0" smtClean="0"/>
                        <a:t>Essential for healthy bones, teeth, gums and blood vessels </a:t>
                      </a:r>
                    </a:p>
                    <a:p>
                      <a:r>
                        <a:rPr lang="en-CA" sz="2000" baseline="0" dirty="0" smtClean="0"/>
                        <a:t>Helps the body absorb iron </a:t>
                      </a:r>
                    </a:p>
                    <a:p>
                      <a:r>
                        <a:rPr lang="en-CA" sz="2000" baseline="0" dirty="0" smtClean="0"/>
                        <a:t>Aids in wound healthy </a:t>
                      </a:r>
                    </a:p>
                    <a:p>
                      <a:r>
                        <a:rPr lang="en-CA" sz="2000" baseline="0" dirty="0" smtClean="0"/>
                        <a:t>Contributes to brain function </a:t>
                      </a:r>
                    </a:p>
                    <a:p>
                      <a:endParaRPr lang="en-CA" sz="2000" baseline="0" dirty="0" smtClean="0"/>
                    </a:p>
                    <a:p>
                      <a:r>
                        <a:rPr lang="en-CA" sz="1600" dirty="0" smtClean="0">
                          <a:hlinkClick r:id="rId2"/>
                        </a:rPr>
                        <a:t>http://www.youtube.com/watch?v=OXXwF_LvNfI</a:t>
                      </a:r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Tomato sauce</a:t>
                      </a:r>
                      <a:r>
                        <a:rPr lang="en-CA" sz="2000" baseline="0" dirty="0" smtClean="0"/>
                        <a:t> </a:t>
                      </a:r>
                    </a:p>
                    <a:p>
                      <a:r>
                        <a:rPr lang="en-CA" sz="2000" baseline="0" dirty="0" smtClean="0"/>
                        <a:t>Green pepper </a:t>
                      </a:r>
                    </a:p>
                    <a:p>
                      <a:r>
                        <a:rPr lang="en-CA" sz="2000" baseline="0" dirty="0" smtClean="0"/>
                        <a:t>Pineapple </a:t>
                      </a:r>
                    </a:p>
                    <a:p>
                      <a:r>
                        <a:rPr lang="en-CA" sz="2000" baseline="0" dirty="0" smtClean="0"/>
                        <a:t>Onion </a:t>
                      </a:r>
                    </a:p>
                    <a:p>
                      <a:r>
                        <a:rPr lang="en-CA" sz="2000" baseline="0" dirty="0" smtClean="0"/>
                        <a:t>Broccoli </a:t>
                      </a:r>
                      <a:r>
                        <a:rPr lang="en-CA" sz="2000" baseline="0" dirty="0" err="1" smtClean="0"/>
                        <a:t>rabe</a:t>
                      </a:r>
                      <a:r>
                        <a:rPr lang="en-CA" sz="2000" baseline="0" dirty="0" smtClean="0"/>
                        <a:t> </a:t>
                      </a:r>
                    </a:p>
                    <a:p>
                      <a:r>
                        <a:rPr lang="en-CA" sz="2000" baseline="0" dirty="0" smtClean="0"/>
                        <a:t>Tomato </a:t>
                      </a:r>
                      <a:endParaRPr lang="en-CA" sz="2000" dirty="0"/>
                    </a:p>
                  </a:txBody>
                  <a:tcPr/>
                </a:tc>
              </a:tr>
              <a:tr h="11497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Vitamin</a:t>
                      </a:r>
                      <a:r>
                        <a:rPr lang="en-CA" sz="2000" baseline="0" dirty="0" smtClean="0"/>
                        <a:t> </a:t>
                      </a:r>
                      <a:r>
                        <a:rPr lang="en-CA" sz="2000" baseline="0" dirty="0" smtClean="0"/>
                        <a:t>B6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Important for normal</a:t>
                      </a:r>
                      <a:r>
                        <a:rPr lang="en-CA" sz="2000" baseline="0" dirty="0" smtClean="0"/>
                        <a:t> brain and nerve function </a:t>
                      </a:r>
                    </a:p>
                    <a:p>
                      <a:r>
                        <a:rPr lang="en-CA" sz="2000" baseline="0" dirty="0" smtClean="0"/>
                        <a:t>Helps the body break down proteins and make red blood cells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Flour (in crust)</a:t>
                      </a:r>
                    </a:p>
                    <a:p>
                      <a:r>
                        <a:rPr lang="en-CA" sz="2000" dirty="0" smtClean="0"/>
                        <a:t>Pepperoni </a:t>
                      </a:r>
                    </a:p>
                    <a:p>
                      <a:r>
                        <a:rPr lang="en-CA" sz="2000" dirty="0" smtClean="0"/>
                        <a:t>Ham </a:t>
                      </a:r>
                    </a:p>
                    <a:p>
                      <a:r>
                        <a:rPr lang="en-CA" sz="2000" dirty="0" smtClean="0"/>
                        <a:t>Broccoli </a:t>
                      </a:r>
                      <a:r>
                        <a:rPr lang="en-CA" sz="2000" dirty="0" err="1" smtClean="0"/>
                        <a:t>rabe</a:t>
                      </a:r>
                      <a:r>
                        <a:rPr lang="en-CA" sz="2000" dirty="0" smtClean="0"/>
                        <a:t> 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5013176"/>
            <a:ext cx="5508104" cy="2834680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Vitamins (water soluble)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1004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75384"/>
              </p:ext>
            </p:extLst>
          </p:nvPr>
        </p:nvGraphicFramePr>
        <p:xfrm>
          <a:off x="29253" y="10217"/>
          <a:ext cx="886322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67"/>
                <a:gridCol w="4680520"/>
                <a:gridCol w="2160240"/>
              </a:tblGrid>
              <a:tr h="884401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884401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Vitamin B12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Helps make red blood cells </a:t>
                      </a:r>
                    </a:p>
                    <a:p>
                      <a:r>
                        <a:rPr lang="en-CA" sz="2400" dirty="0" smtClean="0"/>
                        <a:t>Important</a:t>
                      </a:r>
                      <a:r>
                        <a:rPr lang="en-CA" sz="2400" baseline="0" dirty="0" smtClean="0"/>
                        <a:t> for nerve cell function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Mozzarella </a:t>
                      </a:r>
                      <a:r>
                        <a:rPr lang="en-CA" sz="2400" dirty="0" smtClean="0"/>
                        <a:t>cheese</a:t>
                      </a:r>
                    </a:p>
                    <a:p>
                      <a:r>
                        <a:rPr lang="en-CA" sz="2400" baseline="0" dirty="0" smtClean="0"/>
                        <a:t>Pepperoni  </a:t>
                      </a:r>
                    </a:p>
                    <a:p>
                      <a:r>
                        <a:rPr lang="en-CA" sz="2400" baseline="0" dirty="0" smtClean="0"/>
                        <a:t>Ham 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</a:tr>
              <a:tr h="454241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Vitamin B9 (folic acid)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Needed to make DNA</a:t>
                      </a:r>
                    </a:p>
                    <a:p>
                      <a:r>
                        <a:rPr lang="en-CA" sz="2400" b="0" dirty="0" smtClean="0"/>
                        <a:t>Prevents brain damage</a:t>
                      </a:r>
                      <a:r>
                        <a:rPr lang="en-CA" sz="2400" b="0" baseline="0" dirty="0" smtClean="0"/>
                        <a:t> in pregnancy </a:t>
                      </a:r>
                      <a:endParaRPr lang="en-CA" sz="2400" b="0" dirty="0" smtClean="0"/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Yeast </a:t>
                      </a:r>
                    </a:p>
                    <a:p>
                      <a:r>
                        <a:rPr lang="en-CA" sz="2400" dirty="0" smtClean="0"/>
                        <a:t>Broccoli </a:t>
                      </a:r>
                      <a:r>
                        <a:rPr lang="en-CA" sz="2400" dirty="0" err="1" smtClean="0"/>
                        <a:t>rabe</a:t>
                      </a:r>
                      <a:r>
                        <a:rPr lang="en-CA" sz="2400" dirty="0" smtClean="0"/>
                        <a:t> 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5013176"/>
            <a:ext cx="5508104" cy="283468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Vitamins (water soluble)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455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6165304"/>
            <a:ext cx="5112568" cy="510952"/>
          </a:xfrm>
        </p:spPr>
        <p:txBody>
          <a:bodyPr>
            <a:noAutofit/>
          </a:bodyPr>
          <a:lstStyle/>
          <a:p>
            <a:r>
              <a:rPr lang="en-CA" sz="3600" b="1" dirty="0" smtClean="0"/>
              <a:t>Vitamins (water soluble) </a:t>
            </a:r>
            <a:endParaRPr lang="en-CA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41965"/>
              </p:ext>
            </p:extLst>
          </p:nvPr>
        </p:nvGraphicFramePr>
        <p:xfrm>
          <a:off x="179512" y="169797"/>
          <a:ext cx="871296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888432"/>
                <a:gridCol w="2376265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Vitamin B3 (niacin)</a:t>
                      </a:r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Helps the body turn food into energy </a:t>
                      </a:r>
                    </a:p>
                    <a:p>
                      <a:r>
                        <a:rPr lang="en-CA" sz="2400" b="0" dirty="0" smtClean="0"/>
                        <a:t>Helps maintain healthy skin</a:t>
                      </a:r>
                      <a:r>
                        <a:rPr lang="en-CA" sz="2400" b="0" baseline="0" dirty="0" smtClean="0"/>
                        <a:t> and important for nerve function </a:t>
                      </a:r>
                    </a:p>
                    <a:p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Pepperoni</a:t>
                      </a:r>
                      <a:r>
                        <a:rPr lang="en-CA" sz="2400" b="0" baseline="0" dirty="0" smtClean="0"/>
                        <a:t> </a:t>
                      </a:r>
                    </a:p>
                    <a:p>
                      <a:r>
                        <a:rPr lang="en-CA" sz="2400" b="0" baseline="0" dirty="0" smtClean="0"/>
                        <a:t>Ham </a:t>
                      </a:r>
                    </a:p>
                    <a:p>
                      <a:r>
                        <a:rPr lang="en-CA" sz="2400" b="0" baseline="0" dirty="0" smtClean="0"/>
                        <a:t>Mushrooms </a:t>
                      </a:r>
                      <a:endParaRPr lang="en-CA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Vitamin B1 (</a:t>
                      </a:r>
                      <a:r>
                        <a:rPr lang="en-CA" sz="2400" b="0" dirty="0" err="1" smtClean="0"/>
                        <a:t>thaimine</a:t>
                      </a:r>
                      <a:r>
                        <a:rPr lang="en-CA" sz="2400" b="0" dirty="0" smtClean="0"/>
                        <a:t>)</a:t>
                      </a:r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Helps the body convert carbs into energy</a:t>
                      </a:r>
                    </a:p>
                    <a:p>
                      <a:r>
                        <a:rPr lang="en-CA" sz="2400" b="0" dirty="0" smtClean="0"/>
                        <a:t>Helps the heart, muscles and nervous system to function properly </a:t>
                      </a:r>
                    </a:p>
                    <a:p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Flour </a:t>
                      </a:r>
                      <a:endParaRPr lang="en-CA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5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6237312"/>
            <a:ext cx="5112568" cy="510952"/>
          </a:xfrm>
        </p:spPr>
        <p:txBody>
          <a:bodyPr>
            <a:noAutofit/>
          </a:bodyPr>
          <a:lstStyle/>
          <a:p>
            <a:r>
              <a:rPr lang="en-CA" sz="3600" b="1" dirty="0" smtClean="0"/>
              <a:t>Vitamins (water soluble) </a:t>
            </a:r>
            <a:endParaRPr lang="en-CA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034802"/>
              </p:ext>
            </p:extLst>
          </p:nvPr>
        </p:nvGraphicFramePr>
        <p:xfrm>
          <a:off x="33358" y="19650"/>
          <a:ext cx="8712969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888432"/>
                <a:gridCol w="2376265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Vitamin</a:t>
                      </a:r>
                      <a:r>
                        <a:rPr lang="en-CA" sz="2400" b="0" baseline="0" dirty="0" smtClean="0"/>
                        <a:t> B2 (riboflavin)</a:t>
                      </a:r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Essential</a:t>
                      </a:r>
                      <a:r>
                        <a:rPr lang="en-CA" sz="2400" b="0" baseline="0" dirty="0" smtClean="0"/>
                        <a:t> for growth </a:t>
                      </a:r>
                    </a:p>
                    <a:p>
                      <a:r>
                        <a:rPr lang="en-CA" sz="2400" b="0" baseline="0" dirty="0" smtClean="0"/>
                        <a:t>Produces energy from food</a:t>
                      </a:r>
                    </a:p>
                    <a:p>
                      <a:r>
                        <a:rPr lang="en-CA" sz="2400" b="0" baseline="0" dirty="0" smtClean="0"/>
                        <a:t>Red blood cell creation </a:t>
                      </a:r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Mozzarella cheese </a:t>
                      </a:r>
                    </a:p>
                    <a:p>
                      <a:r>
                        <a:rPr lang="en-CA" sz="2400" b="0" dirty="0" smtClean="0"/>
                        <a:t>Mushrooms </a:t>
                      </a:r>
                    </a:p>
                    <a:p>
                      <a:r>
                        <a:rPr lang="en-CA" sz="2400" b="0" dirty="0" smtClean="0"/>
                        <a:t>Broccoli</a:t>
                      </a:r>
                      <a:r>
                        <a:rPr lang="en-CA" sz="2400" b="0" baseline="0" dirty="0" smtClean="0"/>
                        <a:t> </a:t>
                      </a:r>
                      <a:r>
                        <a:rPr lang="en-CA" sz="2400" b="0" baseline="0" dirty="0" err="1" smtClean="0"/>
                        <a:t>rabe</a:t>
                      </a:r>
                      <a:r>
                        <a:rPr lang="en-CA" sz="2400" b="0" baseline="0" dirty="0" smtClean="0"/>
                        <a:t> </a:t>
                      </a:r>
                    </a:p>
                    <a:p>
                      <a:endParaRPr lang="en-CA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Vitamin B5 (pantothenic </a:t>
                      </a:r>
                      <a:r>
                        <a:rPr lang="en-CA" sz="2400" b="0" dirty="0" err="1" smtClean="0"/>
                        <a:t>aicd</a:t>
                      </a:r>
                      <a:r>
                        <a:rPr lang="en-CA" sz="2400" b="0" dirty="0" smtClean="0"/>
                        <a:t>)</a:t>
                      </a:r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Converts</a:t>
                      </a:r>
                      <a:r>
                        <a:rPr lang="en-CA" sz="2400" b="0" baseline="0" dirty="0" smtClean="0"/>
                        <a:t> food to energy </a:t>
                      </a:r>
                    </a:p>
                    <a:p>
                      <a:r>
                        <a:rPr lang="en-CA" sz="2400" b="0" baseline="0" dirty="0" smtClean="0"/>
                        <a:t>Makes hormones </a:t>
                      </a:r>
                    </a:p>
                    <a:p>
                      <a:r>
                        <a:rPr lang="en-CA" sz="2400" b="0" baseline="0" dirty="0" smtClean="0"/>
                        <a:t>Helps immune function </a:t>
                      </a:r>
                    </a:p>
                    <a:p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Broccoli </a:t>
                      </a:r>
                      <a:r>
                        <a:rPr lang="en-CA" sz="2400" b="0" dirty="0" err="1" smtClean="0"/>
                        <a:t>rabe</a:t>
                      </a:r>
                      <a:endParaRPr lang="en-CA" sz="2400" b="0" dirty="0" smtClean="0"/>
                    </a:p>
                    <a:p>
                      <a:r>
                        <a:rPr lang="en-CA" sz="2400" b="0" dirty="0" smtClean="0"/>
                        <a:t>Mushrooms </a:t>
                      </a:r>
                      <a:endParaRPr lang="en-CA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Vitamin B7 (biotin)</a:t>
                      </a:r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Converts food to energy</a:t>
                      </a:r>
                    </a:p>
                    <a:p>
                      <a:r>
                        <a:rPr lang="en-CA" sz="2400" b="0" dirty="0" smtClean="0"/>
                        <a:t>Gives</a:t>
                      </a:r>
                      <a:r>
                        <a:rPr lang="en-CA" sz="2400" b="0" baseline="0" dirty="0" smtClean="0"/>
                        <a:t> healthy skin, hair and nails </a:t>
                      </a:r>
                    </a:p>
                    <a:p>
                      <a:endParaRPr lang="en-CA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/>
                        <a:t>Broccoli </a:t>
                      </a:r>
                      <a:r>
                        <a:rPr lang="en-CA" sz="2400" b="0" dirty="0" err="1" smtClean="0"/>
                        <a:t>rabe</a:t>
                      </a:r>
                      <a:r>
                        <a:rPr lang="en-CA" sz="2400" b="0" dirty="0" smtClean="0"/>
                        <a:t> </a:t>
                      </a:r>
                      <a:endParaRPr lang="en-CA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212981"/>
              </p:ext>
            </p:extLst>
          </p:nvPr>
        </p:nvGraphicFramePr>
        <p:xfrm>
          <a:off x="0" y="30832"/>
          <a:ext cx="889248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4645024"/>
                <a:gridCol w="2267744"/>
              </a:tblGrid>
              <a:tr h="71872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1212702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Sodium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Maintain blood pressure and fluid balance </a:t>
                      </a:r>
                    </a:p>
                    <a:p>
                      <a:r>
                        <a:rPr lang="en-CA" sz="2400" dirty="0" smtClean="0"/>
                        <a:t>Normal</a:t>
                      </a:r>
                      <a:r>
                        <a:rPr lang="en-CA" sz="2400" baseline="0" dirty="0" smtClean="0"/>
                        <a:t> nerve and muscle function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Salt (in crust)</a:t>
                      </a:r>
                    </a:p>
                    <a:p>
                      <a:r>
                        <a:rPr lang="en-CA" sz="2400" dirty="0" smtClean="0"/>
                        <a:t>Pepperoni </a:t>
                      </a:r>
                    </a:p>
                    <a:p>
                      <a:r>
                        <a:rPr lang="en-CA" sz="2400" dirty="0" smtClean="0"/>
                        <a:t>Ham </a:t>
                      </a:r>
                    </a:p>
                    <a:p>
                      <a:r>
                        <a:rPr lang="en-CA" sz="2400" dirty="0" smtClean="0"/>
                        <a:t>Olives </a:t>
                      </a:r>
                      <a:endParaRPr lang="en-CA" sz="2400" dirty="0"/>
                    </a:p>
                  </a:txBody>
                  <a:tcPr/>
                </a:tc>
              </a:tr>
              <a:tr h="93284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Calcium</a:t>
                      </a:r>
                      <a:r>
                        <a:rPr lang="en-CA" sz="2400" baseline="0" dirty="0" smtClean="0"/>
                        <a:t>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Maintains healthy bones and teeth </a:t>
                      </a:r>
                    </a:p>
                    <a:p>
                      <a:r>
                        <a:rPr lang="en-CA" sz="2400" dirty="0" smtClean="0"/>
                        <a:t>Needed for muscle and nerve function </a:t>
                      </a:r>
                    </a:p>
                    <a:p>
                      <a:r>
                        <a:rPr lang="en-CA" sz="2400" dirty="0" smtClean="0"/>
                        <a:t>Release of hormones and enzymes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Mozzarella cheese </a:t>
                      </a:r>
                    </a:p>
                    <a:p>
                      <a:r>
                        <a:rPr lang="en-CA" sz="2400" dirty="0" smtClean="0"/>
                        <a:t>Broccoli </a:t>
                      </a:r>
                      <a:r>
                        <a:rPr lang="en-CA" sz="2400" dirty="0" err="1" smtClean="0"/>
                        <a:t>rabe</a:t>
                      </a:r>
                      <a:r>
                        <a:rPr lang="en-CA" sz="2400" dirty="0" smtClean="0"/>
                        <a:t> </a:t>
                      </a:r>
                      <a:endParaRPr lang="en-CA" sz="2400" dirty="0"/>
                    </a:p>
                  </a:txBody>
                  <a:tcPr/>
                </a:tc>
              </a:tr>
              <a:tr h="93284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Potassium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Helps heart function </a:t>
                      </a:r>
                    </a:p>
                    <a:p>
                      <a:r>
                        <a:rPr lang="en-CA" sz="2400" dirty="0" smtClean="0"/>
                        <a:t>Reduces cholesterol</a:t>
                      </a:r>
                      <a:r>
                        <a:rPr lang="en-CA" sz="2400" baseline="0" dirty="0" smtClean="0"/>
                        <a:t>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Yeast</a:t>
                      </a:r>
                      <a:r>
                        <a:rPr lang="en-CA" sz="2400" baseline="0" dirty="0" smtClean="0"/>
                        <a:t> (in crust)</a:t>
                      </a:r>
                    </a:p>
                    <a:p>
                      <a:r>
                        <a:rPr lang="en-CA" sz="2400" baseline="0" dirty="0" smtClean="0"/>
                        <a:t>Tomato sauce </a:t>
                      </a:r>
                    </a:p>
                    <a:p>
                      <a:r>
                        <a:rPr lang="en-CA" sz="2400" baseline="0" dirty="0" smtClean="0"/>
                        <a:t>Mushrooms 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5661248"/>
            <a:ext cx="3816424" cy="1176408"/>
          </a:xfrm>
        </p:spPr>
        <p:txBody>
          <a:bodyPr>
            <a:noAutofit/>
          </a:bodyPr>
          <a:lstStyle/>
          <a:p>
            <a:r>
              <a:rPr lang="en-CA" sz="3600" b="1" dirty="0" smtClean="0"/>
              <a:t>Minerals (major) 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8297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504556"/>
              </p:ext>
            </p:extLst>
          </p:nvPr>
        </p:nvGraphicFramePr>
        <p:xfrm>
          <a:off x="0" y="30832"/>
          <a:ext cx="889248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4573016"/>
                <a:gridCol w="2267744"/>
              </a:tblGrid>
              <a:tr h="71872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Micronutrient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the micronutrient does in</a:t>
                      </a:r>
                      <a:r>
                        <a:rPr lang="en-CA" sz="2400" baseline="0" dirty="0" smtClean="0"/>
                        <a:t> the body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Pizza ingredients that contain</a:t>
                      </a:r>
                      <a:r>
                        <a:rPr lang="en-CA" sz="2400" baseline="0" dirty="0" smtClean="0"/>
                        <a:t> this micronutrient </a:t>
                      </a:r>
                      <a:endParaRPr lang="en-CA" sz="2400" dirty="0"/>
                    </a:p>
                  </a:txBody>
                  <a:tcPr/>
                </a:tc>
              </a:tr>
              <a:tr h="93284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Iron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Carries oxygen in red blood cells </a:t>
                      </a:r>
                      <a:r>
                        <a:rPr lang="en-CA" sz="2400" baseline="0" dirty="0" smtClean="0"/>
                        <a:t> as a part of haemoglobin </a:t>
                      </a:r>
                      <a:endParaRPr lang="en-C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Mushrooms </a:t>
                      </a:r>
                    </a:p>
                    <a:p>
                      <a:r>
                        <a:rPr lang="en-CA" sz="2400" dirty="0" smtClean="0"/>
                        <a:t>Broccoli </a:t>
                      </a:r>
                      <a:r>
                        <a:rPr lang="en-CA" sz="2400" dirty="0" err="1" smtClean="0"/>
                        <a:t>rabe</a:t>
                      </a:r>
                      <a:r>
                        <a:rPr lang="en-CA" sz="2400" dirty="0" smtClean="0"/>
                        <a:t> </a:t>
                      </a:r>
                    </a:p>
                    <a:p>
                      <a:r>
                        <a:rPr lang="en-CA" sz="2400" dirty="0" smtClean="0"/>
                        <a:t>Olives 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</a:tr>
              <a:tr h="51957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Iodine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Makes</a:t>
                      </a:r>
                      <a:r>
                        <a:rPr lang="en-CA" sz="2400" baseline="0" dirty="0" smtClean="0"/>
                        <a:t> thyroid hormones to control metabolism </a:t>
                      </a:r>
                    </a:p>
                    <a:p>
                      <a:endParaRPr lang="en-CA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Salt 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816" y="5301207"/>
            <a:ext cx="3528392" cy="1536449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Minerals (trace) 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4769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-891480"/>
            <a:ext cx="3657600" cy="5714999"/>
          </a:xfrm>
        </p:spPr>
        <p:txBody>
          <a:bodyPr/>
          <a:lstStyle/>
          <a:p>
            <a:r>
              <a:rPr lang="en-CA" dirty="0" smtClean="0"/>
              <a:t>video on IODINE </a:t>
            </a:r>
          </a:p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www.youtube.com/watch?v=NV4X5cXaf7Y</a:t>
            </a:r>
            <a:endParaRPr lang="en-CA" dirty="0" smtClean="0"/>
          </a:p>
          <a:p>
            <a:endParaRPr lang="en-CA" dirty="0" smtClean="0"/>
          </a:p>
          <a:p>
            <a:endParaRPr lang="en-CA" sz="1400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096" y="-1251520"/>
            <a:ext cx="2819400" cy="5715000"/>
          </a:xfrm>
        </p:spPr>
        <p:txBody>
          <a:bodyPr/>
          <a:lstStyle/>
          <a:p>
            <a:r>
              <a:rPr lang="en-CA" dirty="0" smtClean="0"/>
              <a:t>Watch “For a Few Pennies More” 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5488513" cy="41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684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258816" cy="6068144"/>
          </a:xfrm>
        </p:spPr>
        <p:txBody>
          <a:bodyPr>
            <a:normAutofit/>
          </a:bodyPr>
          <a:lstStyle/>
          <a:p>
            <a:r>
              <a:rPr lang="en-CA" sz="2000" dirty="0" smtClean="0"/>
              <a:t>What was the reason these people did not get iodine? Do you think that is okay? Why? </a:t>
            </a:r>
          </a:p>
          <a:p>
            <a:endParaRPr lang="en-CA" sz="2000" dirty="0"/>
          </a:p>
          <a:p>
            <a:r>
              <a:rPr lang="en-CA" sz="2000" dirty="0" smtClean="0"/>
              <a:t>Do you think that this is an issue in </a:t>
            </a:r>
            <a:r>
              <a:rPr lang="en-CA" sz="2000" dirty="0"/>
              <a:t>C</a:t>
            </a:r>
            <a:r>
              <a:rPr lang="en-CA" sz="2000" dirty="0" smtClean="0"/>
              <a:t>anada? Why or why not? </a:t>
            </a:r>
          </a:p>
          <a:p>
            <a:endParaRPr lang="en-CA" sz="2000" dirty="0"/>
          </a:p>
          <a:p>
            <a:r>
              <a:rPr lang="en-CA" sz="2000" dirty="0" smtClean="0"/>
              <a:t>How did the video make you feel? Why do you think that is?</a:t>
            </a:r>
          </a:p>
          <a:p>
            <a:endParaRPr lang="en-CA" sz="2000" dirty="0"/>
          </a:p>
          <a:p>
            <a:r>
              <a:rPr lang="en-CA" sz="2000" dirty="0" smtClean="0"/>
              <a:t>Did you know that micronutrients played such an important role in the body? Do you think you are lacking any? Why? How can you tell? </a:t>
            </a:r>
          </a:p>
          <a:p>
            <a:endParaRPr lang="en-CA" sz="2000" dirty="0"/>
          </a:p>
          <a:p>
            <a:r>
              <a:rPr lang="en-CA" sz="2000" dirty="0" smtClean="0"/>
              <a:t>Do you think it is okay that this is going on in other areas of the world? What can we do about it? 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 questions…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93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 macronutrient is a chemical compound that humans consume in large quantities </a:t>
            </a:r>
          </a:p>
          <a:p>
            <a:endParaRPr lang="en-CA" sz="2400" dirty="0"/>
          </a:p>
          <a:p>
            <a:r>
              <a:rPr lang="en-CA" sz="2400" dirty="0" smtClean="0"/>
              <a:t>Fat  (20-35%)</a:t>
            </a:r>
          </a:p>
          <a:p>
            <a:r>
              <a:rPr lang="en-CA" sz="2400" dirty="0" smtClean="0"/>
              <a:t>Protein  (10-35%)</a:t>
            </a:r>
          </a:p>
          <a:p>
            <a:r>
              <a:rPr lang="en-CA" sz="2400" dirty="0" smtClean="0"/>
              <a:t>Carbohydrates  (45-65%)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macronutrient? Name all three.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18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3657600" cy="2899792"/>
          </a:xfrm>
        </p:spPr>
        <p:txBody>
          <a:bodyPr/>
          <a:lstStyle/>
          <a:p>
            <a:r>
              <a:rPr lang="en-CA" sz="2400" dirty="0" smtClean="0"/>
              <a:t>Fat – fish, meat, oil, butter, some vegetables (avocado), junk food </a:t>
            </a:r>
          </a:p>
          <a:p>
            <a:pPr lvl="1"/>
            <a:r>
              <a:rPr lang="en-CA" sz="1800" dirty="0" smtClean="0"/>
              <a:t>Insulates, protects organs, helps nerve transmission, helps body absorb fat soluble vitamins, energy storage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Give an example of each macronutrient and explain what each does in the body.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18166"/>
            <a:ext cx="4536504" cy="32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29" y="478154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7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80" y="1412776"/>
            <a:ext cx="4222812" cy="5904656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sz="2000" dirty="0"/>
          </a:p>
          <a:p>
            <a:endParaRPr lang="en-CA" sz="2000" dirty="0" smtClean="0"/>
          </a:p>
          <a:p>
            <a:r>
              <a:rPr lang="en-CA" sz="2000" dirty="0" smtClean="0"/>
              <a:t>Carbohydrate – anything with sugar and/or </a:t>
            </a:r>
            <a:r>
              <a:rPr lang="en-CA" sz="2000" dirty="0" err="1" smtClean="0"/>
              <a:t>fiber</a:t>
            </a:r>
            <a:r>
              <a:rPr lang="en-CA" sz="2000" dirty="0" smtClean="0"/>
              <a:t> (breads, grains, fruits, vegetables, candy… etc…)</a:t>
            </a:r>
          </a:p>
          <a:p>
            <a:pPr lvl="1"/>
            <a:r>
              <a:rPr lang="en-CA" sz="1600" dirty="0" smtClean="0"/>
              <a:t>Provides your body with it’s main source of energy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4088" y="-465051"/>
            <a:ext cx="3312368" cy="4424834"/>
          </a:xfrm>
        </p:spPr>
        <p:txBody>
          <a:bodyPr/>
          <a:lstStyle/>
          <a:p>
            <a:r>
              <a:rPr lang="en-CA" dirty="0" smtClean="0"/>
              <a:t>Give an example of each macronutrient and explain what each does in the body.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4370"/>
            <a:ext cx="3888433" cy="282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87"/>
            <a:ext cx="4211960" cy="490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5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468" y="-459432"/>
            <a:ext cx="3657600" cy="4399383"/>
          </a:xfrm>
        </p:spPr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 smtClean="0"/>
              <a:t>Protein – anything made up of amino acids  (meat, nuts, seeds, legumes) </a:t>
            </a:r>
          </a:p>
          <a:p>
            <a:pPr lvl="1"/>
            <a:r>
              <a:rPr lang="en-CA" sz="1800" dirty="0" smtClean="0"/>
              <a:t>Helps build and repair tissues </a:t>
            </a:r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332656"/>
            <a:ext cx="2819400" cy="5715000"/>
          </a:xfrm>
        </p:spPr>
        <p:txBody>
          <a:bodyPr/>
          <a:lstStyle/>
          <a:p>
            <a:r>
              <a:rPr lang="en-CA" dirty="0" smtClean="0"/>
              <a:t>Give an example of each macronutrient and explain what each does in the body.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911513" cy="334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3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A micronutrient is a chemical compound that the human body needs in small quantities </a:t>
            </a:r>
          </a:p>
          <a:p>
            <a:endParaRPr lang="en-CA" sz="2400" dirty="0" smtClean="0"/>
          </a:p>
          <a:p>
            <a:r>
              <a:rPr lang="en-CA" sz="2400" dirty="0" smtClean="0"/>
              <a:t>Vitamins</a:t>
            </a:r>
          </a:p>
          <a:p>
            <a:r>
              <a:rPr lang="en-CA" sz="2400" dirty="0" smtClean="0"/>
              <a:t>Minerals </a:t>
            </a:r>
            <a:endParaRPr lang="en-CA" sz="24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micronutrient? Name all two.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9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805"/>
            <a:ext cx="2744860" cy="24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356" y="1988840"/>
            <a:ext cx="3657600" cy="5714999"/>
          </a:xfrm>
        </p:spPr>
        <p:txBody>
          <a:bodyPr/>
          <a:lstStyle/>
          <a:p>
            <a:r>
              <a:rPr lang="en-CA" sz="2400" dirty="0" smtClean="0"/>
              <a:t>Fat</a:t>
            </a:r>
          </a:p>
          <a:p>
            <a:pPr lvl="1"/>
            <a:r>
              <a:rPr lang="en-CA" sz="1800" dirty="0" smtClean="0"/>
              <a:t>Mozzarella cheese </a:t>
            </a:r>
          </a:p>
          <a:p>
            <a:pPr lvl="1"/>
            <a:r>
              <a:rPr lang="en-CA" sz="1800" dirty="0" smtClean="0"/>
              <a:t>Pepperoni </a:t>
            </a:r>
          </a:p>
          <a:p>
            <a:pPr lvl="1"/>
            <a:r>
              <a:rPr lang="en-CA" sz="1800" dirty="0" smtClean="0"/>
              <a:t>Ham </a:t>
            </a:r>
          </a:p>
          <a:p>
            <a:r>
              <a:rPr lang="en-CA" sz="2400" dirty="0" smtClean="0"/>
              <a:t>Carbohydrates</a:t>
            </a:r>
          </a:p>
          <a:p>
            <a:pPr lvl="1"/>
            <a:r>
              <a:rPr lang="en-CA" sz="1800" dirty="0" smtClean="0"/>
              <a:t>Pizza crust </a:t>
            </a:r>
          </a:p>
          <a:p>
            <a:pPr lvl="1"/>
            <a:r>
              <a:rPr lang="en-CA" sz="1800" dirty="0" smtClean="0"/>
              <a:t>Vegetables </a:t>
            </a:r>
          </a:p>
          <a:p>
            <a:r>
              <a:rPr lang="en-CA" sz="2400" dirty="0" smtClean="0"/>
              <a:t>Protein </a:t>
            </a:r>
          </a:p>
          <a:p>
            <a:pPr lvl="1"/>
            <a:r>
              <a:rPr lang="en-CA" sz="1800" dirty="0" smtClean="0"/>
              <a:t>Mozzarella cheese </a:t>
            </a:r>
          </a:p>
          <a:p>
            <a:pPr lvl="1"/>
            <a:r>
              <a:rPr lang="en-CA" sz="1800" dirty="0" smtClean="0"/>
              <a:t>Pepperoni </a:t>
            </a:r>
          </a:p>
          <a:p>
            <a:pPr lvl="1"/>
            <a:r>
              <a:rPr lang="en-CA" sz="1800" dirty="0" smtClean="0"/>
              <a:t>Ham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9284" y="692696"/>
            <a:ext cx="2819400" cy="5715000"/>
          </a:xfrm>
        </p:spPr>
        <p:txBody>
          <a:bodyPr/>
          <a:lstStyle/>
          <a:p>
            <a:r>
              <a:rPr lang="en-CA" dirty="0" smtClean="0"/>
              <a:t>What are examples of macronutrients in your pizza?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5" y="29216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71719"/>
            <a:ext cx="2871763" cy="28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84" y="49836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14" y="29216"/>
            <a:ext cx="35514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59" y="3356992"/>
            <a:ext cx="6480720" cy="362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-747464"/>
            <a:ext cx="3657600" cy="57149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Vitamins  and Minerals </a:t>
            </a:r>
          </a:p>
          <a:p>
            <a:endParaRPr lang="en-CA" sz="2800" dirty="0" smtClean="0"/>
          </a:p>
          <a:p>
            <a:pPr lvl="1"/>
            <a:r>
              <a:rPr lang="en-CA" sz="2000" dirty="0" smtClean="0"/>
              <a:t>EVERYTHING but </a:t>
            </a:r>
            <a:r>
              <a:rPr lang="en-CA" sz="2000" u="sng" dirty="0" smtClean="0"/>
              <a:t>higher quantities </a:t>
            </a:r>
            <a:r>
              <a:rPr lang="en-CA" sz="2000" dirty="0" smtClean="0"/>
              <a:t>and less macronutrients in the vegetables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0032" y="-1035496"/>
            <a:ext cx="2819400" cy="5715000"/>
          </a:xfrm>
        </p:spPr>
        <p:txBody>
          <a:bodyPr/>
          <a:lstStyle/>
          <a:p>
            <a:r>
              <a:rPr lang="en-CA" dirty="0" smtClean="0"/>
              <a:t>What are examples of micronutrients in your pizza?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22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186808" cy="6068144"/>
          </a:xfrm>
        </p:spPr>
        <p:txBody>
          <a:bodyPr>
            <a:noAutofit/>
          </a:bodyPr>
          <a:lstStyle/>
          <a:p>
            <a:r>
              <a:rPr lang="en-CA" sz="2800" dirty="0" smtClean="0"/>
              <a:t>All possible ingredients:</a:t>
            </a:r>
          </a:p>
          <a:p>
            <a:pPr lvl="1"/>
            <a:r>
              <a:rPr lang="en-CA" sz="2000" dirty="0" smtClean="0"/>
              <a:t>Pizza crust</a:t>
            </a:r>
          </a:p>
          <a:p>
            <a:pPr lvl="2"/>
            <a:r>
              <a:rPr lang="en-CA" sz="2000" dirty="0" smtClean="0"/>
              <a:t>Flour</a:t>
            </a:r>
          </a:p>
          <a:p>
            <a:pPr lvl="2"/>
            <a:r>
              <a:rPr lang="en-CA" sz="2000" dirty="0" smtClean="0"/>
              <a:t>Salt </a:t>
            </a:r>
          </a:p>
          <a:p>
            <a:pPr lvl="2"/>
            <a:r>
              <a:rPr lang="en-CA" sz="2000" dirty="0" smtClean="0"/>
              <a:t>Yeast </a:t>
            </a:r>
          </a:p>
          <a:p>
            <a:pPr lvl="2"/>
            <a:r>
              <a:rPr lang="en-CA" sz="2000" dirty="0" smtClean="0"/>
              <a:t>Sugar </a:t>
            </a:r>
          </a:p>
          <a:p>
            <a:pPr lvl="1"/>
            <a:r>
              <a:rPr lang="en-CA" sz="2000" dirty="0" smtClean="0"/>
              <a:t>Tomato sauce </a:t>
            </a:r>
          </a:p>
          <a:p>
            <a:pPr lvl="1"/>
            <a:r>
              <a:rPr lang="en-CA" sz="2000" dirty="0" smtClean="0"/>
              <a:t>Mozzarella cheese</a:t>
            </a:r>
          </a:p>
          <a:p>
            <a:pPr lvl="1"/>
            <a:r>
              <a:rPr lang="en-CA" sz="2000" dirty="0" smtClean="0"/>
              <a:t>Pepperoni</a:t>
            </a:r>
          </a:p>
          <a:p>
            <a:pPr lvl="1"/>
            <a:r>
              <a:rPr lang="en-CA" sz="2000" dirty="0" smtClean="0"/>
              <a:t>Ham </a:t>
            </a:r>
          </a:p>
          <a:p>
            <a:pPr lvl="1"/>
            <a:r>
              <a:rPr lang="en-CA" sz="2000" dirty="0" smtClean="0"/>
              <a:t>Green pepper</a:t>
            </a:r>
          </a:p>
          <a:p>
            <a:pPr lvl="1"/>
            <a:r>
              <a:rPr lang="en-CA" sz="2000" dirty="0" smtClean="0"/>
              <a:t>Pineapple </a:t>
            </a:r>
          </a:p>
          <a:p>
            <a:pPr lvl="1"/>
            <a:r>
              <a:rPr lang="en-CA" sz="2000" dirty="0" smtClean="0"/>
              <a:t>Onion </a:t>
            </a:r>
          </a:p>
          <a:p>
            <a:pPr lvl="1"/>
            <a:r>
              <a:rPr lang="en-CA" sz="2000" dirty="0" smtClean="0"/>
              <a:t>Mushrooms </a:t>
            </a:r>
          </a:p>
          <a:p>
            <a:pPr lvl="1"/>
            <a:r>
              <a:rPr lang="en-CA" sz="2000" dirty="0" smtClean="0"/>
              <a:t>Broccoli </a:t>
            </a:r>
            <a:r>
              <a:rPr lang="en-CA" sz="2000" dirty="0" err="1" smtClean="0"/>
              <a:t>rabe</a:t>
            </a:r>
            <a:r>
              <a:rPr lang="en-CA" sz="2000" dirty="0" smtClean="0"/>
              <a:t> </a:t>
            </a:r>
          </a:p>
          <a:p>
            <a:pPr lvl="1"/>
            <a:r>
              <a:rPr lang="en-CA" sz="2000" dirty="0" smtClean="0"/>
              <a:t>Olives </a:t>
            </a:r>
          </a:p>
          <a:p>
            <a:pPr lvl="1"/>
            <a:r>
              <a:rPr lang="en-CA" sz="2000" dirty="0" smtClean="0"/>
              <a:t>Tomato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specific micronutrients you get from each ingredient in your pizza? And what does each do for your body?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62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1407</TotalTime>
  <Words>908</Words>
  <Application>Microsoft Office PowerPoint</Application>
  <PresentationFormat>On-screen Show (4:3)</PresentationFormat>
  <Paragraphs>232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Composite</vt:lpstr>
      <vt:lpstr>Nutrients in Pizza</vt:lpstr>
      <vt:lpstr>What is a macronutrient? Name all three.</vt:lpstr>
      <vt:lpstr>Give an example of each macronutrient and explain what each does in the body.</vt:lpstr>
      <vt:lpstr>Give an example of each macronutrient and explain what each does in the body.</vt:lpstr>
      <vt:lpstr>Give an example of each macronutrient and explain what each does in the body.</vt:lpstr>
      <vt:lpstr>What is a micronutrient? Name all two.</vt:lpstr>
      <vt:lpstr>What are examples of macronutrients in your pizza?</vt:lpstr>
      <vt:lpstr>What are examples of micronutrients in your pizza? </vt:lpstr>
      <vt:lpstr>What are the specific micronutrients you get from each ingredient in your pizza? And what does each do for your body? </vt:lpstr>
      <vt:lpstr>Vitamins (fat soluble)  </vt:lpstr>
      <vt:lpstr>Vitamins (fat soluble)  </vt:lpstr>
      <vt:lpstr>Vitamins (water soluble)</vt:lpstr>
      <vt:lpstr>Vitamins (water soluble)</vt:lpstr>
      <vt:lpstr>Vitamins (water soluble) </vt:lpstr>
      <vt:lpstr>Vitamins (water soluble) </vt:lpstr>
      <vt:lpstr>Minerals (major) </vt:lpstr>
      <vt:lpstr>Minerals (trace) </vt:lpstr>
      <vt:lpstr>Watch “For a Few Pennies More”  </vt:lpstr>
      <vt:lpstr>Reflection questions…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 in Pizza</dc:title>
  <dc:creator>Brianne Miller</dc:creator>
  <cp:lastModifiedBy>Brianne Miller</cp:lastModifiedBy>
  <cp:revision>13</cp:revision>
  <dcterms:created xsi:type="dcterms:W3CDTF">2014-02-23T00:01:52Z</dcterms:created>
  <dcterms:modified xsi:type="dcterms:W3CDTF">2014-02-23T23:29:13Z</dcterms:modified>
</cp:coreProperties>
</file>