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6CDA47D-09DC-42F7-B3F0-8F2482319447}" type="datetimeFigureOut">
              <a:rPr lang="en-CA" smtClean="0"/>
              <a:t>07/01/2013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2AE8E6A-EDD6-4F0E-A463-B9E9BC75925F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NUTRIENTS IN MILK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Demonstration next class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543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04664"/>
            <a:ext cx="7690048" cy="4464495"/>
          </a:xfrm>
        </p:spPr>
        <p:txBody>
          <a:bodyPr>
            <a:normAutofit/>
          </a:bodyPr>
          <a:lstStyle/>
          <a:p>
            <a:pPr marL="18288" lvl="0" indent="0" hangingPunct="0">
              <a:buNone/>
            </a:pPr>
            <a:r>
              <a:rPr lang="en-US" dirty="0">
                <a:effectLst/>
              </a:rPr>
              <a:t>		</a:t>
            </a:r>
            <a:endParaRPr lang="en-CA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Nutrient: </a:t>
            </a:r>
            <a:r>
              <a:rPr lang="en-CA" b="1" dirty="0" smtClean="0"/>
              <a:t>MINERAL</a:t>
            </a:r>
            <a:r>
              <a:rPr lang="en-CA" dirty="0" smtClean="0"/>
              <a:t>	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91544"/>
              </p:ext>
            </p:extLst>
          </p:nvPr>
        </p:nvGraphicFramePr>
        <p:xfrm>
          <a:off x="1475656" y="476672"/>
          <a:ext cx="6984776" cy="431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936776"/>
              </a:tblGrid>
              <a:tr h="784096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effectLst/>
                        </a:rPr>
                        <a:t>Nutrient in Milk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Importance to Body</a:t>
                      </a:r>
                      <a:endParaRPr lang="en-CA" sz="2000" dirty="0" smtClean="0">
                        <a:effectLst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1.  Calcium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2000" dirty="0" smtClean="0">
                          <a:effectLst/>
                        </a:rPr>
                        <a:t>Builds </a:t>
                      </a:r>
                      <a:r>
                        <a:rPr lang="en-US" sz="2000" b="1" u="sng" dirty="0" smtClean="0">
                          <a:effectLst/>
                        </a:rPr>
                        <a:t>strong bones </a:t>
                      </a:r>
                      <a:r>
                        <a:rPr lang="en-US" sz="2000" dirty="0" smtClean="0">
                          <a:effectLst/>
                        </a:rPr>
                        <a:t>and teeth; strengthens body cells; aids in blood clotting; regulates muscles, including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the </a:t>
                      </a:r>
                      <a:r>
                        <a:rPr lang="en-US" sz="2000" b="1" dirty="0" smtClean="0">
                          <a:effectLst/>
                        </a:rPr>
                        <a:t>heart</a:t>
                      </a:r>
                      <a:r>
                        <a:rPr lang="en-US" sz="2000" dirty="0" smtClean="0">
                          <a:effectLst/>
                        </a:rPr>
                        <a:t>; maintains normal nerve </a:t>
                      </a:r>
                    </a:p>
                    <a:p>
                      <a:pPr hangingPunct="0"/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</a:rPr>
                        <a:t>2. Phosphorus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hangingPunct="0"/>
                      <a:r>
                        <a:rPr lang="en-US" sz="2000" dirty="0" smtClean="0">
                          <a:effectLst/>
                        </a:rPr>
                        <a:t>Strengthens body cells; combines with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b="1" u="sng" dirty="0" smtClean="0">
                          <a:effectLst/>
                        </a:rPr>
                        <a:t>calcium to make bones </a:t>
                      </a:r>
                      <a:r>
                        <a:rPr lang="en-US" sz="2000" dirty="0" smtClean="0">
                          <a:effectLst/>
                        </a:rPr>
                        <a:t>and teeth; helps in the oxidation of foods.</a:t>
                      </a:r>
                      <a:endParaRPr lang="en-CA" sz="2000" dirty="0" smtClean="0">
                        <a:effectLst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08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04664"/>
            <a:ext cx="7690048" cy="4464495"/>
          </a:xfrm>
        </p:spPr>
        <p:txBody>
          <a:bodyPr>
            <a:normAutofit/>
          </a:bodyPr>
          <a:lstStyle/>
          <a:p>
            <a:pPr marL="18288" lvl="0" indent="0" hangingPunct="0">
              <a:buNone/>
            </a:pPr>
            <a:r>
              <a:rPr lang="en-US" dirty="0">
                <a:effectLst/>
              </a:rPr>
              <a:t>		</a:t>
            </a:r>
            <a:endParaRPr lang="en-CA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5805264"/>
            <a:ext cx="7543800" cy="914400"/>
          </a:xfrm>
        </p:spPr>
        <p:txBody>
          <a:bodyPr/>
          <a:lstStyle/>
          <a:p>
            <a:r>
              <a:rPr lang="en-CA" dirty="0" smtClean="0"/>
              <a:t>Nutrient: VITAMIN	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689763"/>
              </p:ext>
            </p:extLst>
          </p:nvPr>
        </p:nvGraphicFramePr>
        <p:xfrm>
          <a:off x="539552" y="332656"/>
          <a:ext cx="8136903" cy="520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/>
                <a:gridCol w="5904656"/>
              </a:tblGrid>
              <a:tr h="784096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effectLst/>
                        </a:rPr>
                        <a:t>Nutrient in Milk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Importance to Body</a:t>
                      </a:r>
                      <a:endParaRPr lang="en-CA" sz="2000" dirty="0" smtClean="0">
                        <a:effectLst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1.  Vitamin A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Aids </a:t>
                      </a: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vision and growth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helps maintain health of mucous membranes.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</a:rPr>
                        <a:t>2. Vitamin</a:t>
                      </a:r>
                      <a:r>
                        <a:rPr lang="en-US" sz="2000" baseline="0" dirty="0" smtClean="0">
                          <a:effectLst/>
                        </a:rPr>
                        <a:t> B2 </a:t>
                      </a:r>
                    </a:p>
                    <a:p>
                      <a:r>
                        <a:rPr lang="en-US" sz="2000" baseline="0" dirty="0" smtClean="0">
                          <a:effectLst/>
                        </a:rPr>
                        <a:t>     (riboflavin)</a:t>
                      </a:r>
                    </a:p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Aids growth; helps maintain health of (riboflavin) skin, eyes, and tongue; helps nerve tissues function; helps digestive tract.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3. Vitamin B1  </a:t>
                      </a:r>
                    </a:p>
                    <a:p>
                      <a:r>
                        <a:rPr lang="en-CA" sz="2000" dirty="0" smtClean="0"/>
                        <a:t>   </a:t>
                      </a:r>
                      <a:r>
                        <a:rPr lang="en-CA" sz="2000" b="1" u="sng" dirty="0" smtClean="0"/>
                        <a:t>thiamin</a:t>
                      </a:r>
                      <a:r>
                        <a:rPr lang="en-CA" sz="2000" u="sng" dirty="0" smtClean="0"/>
                        <a:t>                       </a:t>
                      </a:r>
                    </a:p>
                    <a:p>
                      <a:endParaRPr lang="en-CA" sz="2000" dirty="0"/>
                    </a:p>
                    <a:p>
                      <a:r>
                        <a:rPr lang="en-CA" sz="2000" dirty="0" smtClean="0"/>
                        <a:t>4. Niacin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hangingPunct="0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Assists in maintaining normal appetite,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(thiamin) a healthy digestive system, and proper nerve function; helps release food energy for the body’s use.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5. Vitamin 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hangingPunct="0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Helps body to use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u="sng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calcium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phosphorus to build strong bones and teeth.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0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04664"/>
            <a:ext cx="7690048" cy="4464495"/>
          </a:xfrm>
        </p:spPr>
        <p:txBody>
          <a:bodyPr>
            <a:normAutofit/>
          </a:bodyPr>
          <a:lstStyle/>
          <a:p>
            <a:pPr marL="18288" lvl="0" indent="0" hangingPunct="0">
              <a:buNone/>
            </a:pPr>
            <a:r>
              <a:rPr lang="en-US" dirty="0">
                <a:effectLst/>
              </a:rPr>
              <a:t>		</a:t>
            </a:r>
            <a:endParaRPr lang="en-CA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876800"/>
            <a:ext cx="8424936" cy="914400"/>
          </a:xfrm>
        </p:spPr>
        <p:txBody>
          <a:bodyPr/>
          <a:lstStyle/>
          <a:p>
            <a:r>
              <a:rPr lang="en-CA" dirty="0" smtClean="0"/>
              <a:t>Nutrient: </a:t>
            </a:r>
            <a:r>
              <a:rPr lang="en-CA" dirty="0"/>
              <a:t>CARBOHYDRATE</a:t>
            </a:r>
            <a:r>
              <a:rPr lang="en-CA" dirty="0" smtClean="0"/>
              <a:t>	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44138"/>
              </p:ext>
            </p:extLst>
          </p:nvPr>
        </p:nvGraphicFramePr>
        <p:xfrm>
          <a:off x="1187624" y="1988840"/>
          <a:ext cx="6984776" cy="148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936776"/>
              </a:tblGrid>
              <a:tr h="784096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effectLst/>
                        </a:rPr>
                        <a:t>Nutrient in Milk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Importance to Body</a:t>
                      </a:r>
                      <a:endParaRPr lang="en-CA" sz="2000" dirty="0" smtClean="0">
                        <a:effectLst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effectLst/>
                        </a:rPr>
                        <a:t> </a:t>
                      </a:r>
                      <a:r>
                        <a:rPr lang="en-US" sz="2000" i="0" dirty="0" smtClean="0">
                          <a:effectLst/>
                        </a:rPr>
                        <a:t>Lactose</a:t>
                      </a:r>
                    </a:p>
                    <a:p>
                      <a:r>
                        <a:rPr lang="en-US" sz="2000" b="1" i="0" u="sng" baseline="0" dirty="0" smtClean="0">
                          <a:effectLst/>
                        </a:rPr>
                        <a:t>(Milk sugar)</a:t>
                      </a:r>
                      <a:endParaRPr lang="en-CA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2000" dirty="0" smtClean="0">
                          <a:effectLst/>
                        </a:rPr>
                        <a:t>Provides energy.</a:t>
                      </a:r>
                    </a:p>
                    <a:p>
                      <a:pPr hangingPunct="0"/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54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04664"/>
            <a:ext cx="7690048" cy="4464495"/>
          </a:xfrm>
        </p:spPr>
        <p:txBody>
          <a:bodyPr>
            <a:normAutofit/>
          </a:bodyPr>
          <a:lstStyle/>
          <a:p>
            <a:pPr marL="18288" lvl="0" indent="0" hangingPunct="0">
              <a:buNone/>
            </a:pPr>
            <a:r>
              <a:rPr lang="en-US" dirty="0">
                <a:effectLst/>
              </a:rPr>
              <a:t>		</a:t>
            </a:r>
            <a:endParaRPr lang="en-CA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876800"/>
            <a:ext cx="8424936" cy="914400"/>
          </a:xfrm>
        </p:spPr>
        <p:txBody>
          <a:bodyPr/>
          <a:lstStyle/>
          <a:p>
            <a:r>
              <a:rPr lang="en-CA" dirty="0" smtClean="0"/>
              <a:t>Nutrient: FAT	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67127"/>
              </p:ext>
            </p:extLst>
          </p:nvPr>
        </p:nvGraphicFramePr>
        <p:xfrm>
          <a:off x="1187624" y="1988840"/>
          <a:ext cx="6984776" cy="148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936776"/>
              </a:tblGrid>
              <a:tr h="784096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effectLst/>
                        </a:rPr>
                        <a:t>Nutrient in Milk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Importance to Body</a:t>
                      </a:r>
                      <a:endParaRPr lang="en-CA" sz="2000" dirty="0" smtClean="0">
                        <a:effectLst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effectLst/>
                        </a:rPr>
                        <a:t> </a:t>
                      </a:r>
                      <a:endParaRPr lang="en-CA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2000" b="1" u="sng" dirty="0" smtClean="0">
                          <a:effectLst/>
                        </a:rPr>
                        <a:t>Provides energy.</a:t>
                      </a:r>
                    </a:p>
                    <a:p>
                      <a:pPr hangingPunct="0"/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0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04664"/>
            <a:ext cx="7690048" cy="4464495"/>
          </a:xfrm>
        </p:spPr>
        <p:txBody>
          <a:bodyPr>
            <a:normAutofit/>
          </a:bodyPr>
          <a:lstStyle/>
          <a:p>
            <a:pPr marL="18288" lvl="0" indent="0" hangingPunct="0">
              <a:buNone/>
            </a:pPr>
            <a:r>
              <a:rPr lang="en-US" dirty="0">
                <a:effectLst/>
              </a:rPr>
              <a:t>		</a:t>
            </a:r>
            <a:endParaRPr lang="en-CA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876800"/>
            <a:ext cx="8424936" cy="914400"/>
          </a:xfrm>
        </p:spPr>
        <p:txBody>
          <a:bodyPr/>
          <a:lstStyle/>
          <a:p>
            <a:r>
              <a:rPr lang="en-CA" dirty="0" smtClean="0"/>
              <a:t>Nutrient: PROTEIN	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94221"/>
              </p:ext>
            </p:extLst>
          </p:nvPr>
        </p:nvGraphicFramePr>
        <p:xfrm>
          <a:off x="1187624" y="1988840"/>
          <a:ext cx="6984776" cy="178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936776"/>
              </a:tblGrid>
              <a:tr h="784096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effectLst/>
                        </a:rPr>
                        <a:t>Nutrient in Milk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Importance to Body</a:t>
                      </a:r>
                      <a:endParaRPr lang="en-CA" sz="2000" dirty="0" smtClean="0">
                        <a:effectLst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effectLst/>
                        </a:rPr>
                        <a:t> </a:t>
                      </a:r>
                      <a:endParaRPr lang="en-CA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2000" b="0" u="none" dirty="0" smtClean="0">
                          <a:effectLst/>
                        </a:rPr>
                        <a:t>Aids growth; </a:t>
                      </a:r>
                      <a:r>
                        <a:rPr lang="en-US" sz="2000" b="1" u="sng" dirty="0" smtClean="0">
                          <a:effectLst/>
                        </a:rPr>
                        <a:t>builds muscles</a:t>
                      </a:r>
                      <a:r>
                        <a:rPr lang="en-US" sz="2000" b="0" u="none" dirty="0" smtClean="0">
                          <a:effectLst/>
                        </a:rPr>
                        <a:t>; repairs worn</a:t>
                      </a:r>
                      <a:r>
                        <a:rPr lang="en-US" sz="2000" b="0" u="none" baseline="0" dirty="0" smtClean="0">
                          <a:effectLst/>
                        </a:rPr>
                        <a:t> or broken tissues.</a:t>
                      </a:r>
                      <a:endParaRPr lang="en-US" sz="2000" b="0" u="none" dirty="0" smtClean="0">
                        <a:effectLst/>
                      </a:endParaRPr>
                    </a:p>
                    <a:p>
                      <a:pPr hangingPunct="0"/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33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04664"/>
            <a:ext cx="7690048" cy="4464495"/>
          </a:xfrm>
        </p:spPr>
        <p:txBody>
          <a:bodyPr>
            <a:normAutofit/>
          </a:bodyPr>
          <a:lstStyle/>
          <a:p>
            <a:pPr marL="18288" lvl="0" indent="0" hangingPunct="0">
              <a:buNone/>
            </a:pPr>
            <a:r>
              <a:rPr lang="en-US" dirty="0">
                <a:effectLst/>
              </a:rPr>
              <a:t>		</a:t>
            </a:r>
            <a:endParaRPr lang="en-CA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876800"/>
            <a:ext cx="8424936" cy="914400"/>
          </a:xfrm>
        </p:spPr>
        <p:txBody>
          <a:bodyPr/>
          <a:lstStyle/>
          <a:p>
            <a:r>
              <a:rPr lang="en-CA" dirty="0" smtClean="0"/>
              <a:t>Nutrient: WATER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56367"/>
              </p:ext>
            </p:extLst>
          </p:nvPr>
        </p:nvGraphicFramePr>
        <p:xfrm>
          <a:off x="1187624" y="1988840"/>
          <a:ext cx="6984776" cy="142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936776"/>
              </a:tblGrid>
              <a:tr h="784096">
                <a:tc>
                  <a:txBody>
                    <a:bodyPr/>
                    <a:lstStyle/>
                    <a:p>
                      <a:r>
                        <a:rPr lang="en-US" sz="2000" b="1" u="sng" dirty="0" smtClean="0">
                          <a:effectLst/>
                        </a:rPr>
                        <a:t>Nutrient in Milk</a:t>
                      </a:r>
                      <a:r>
                        <a:rPr lang="en-US" sz="2000" b="1" dirty="0" smtClean="0">
                          <a:effectLst/>
                        </a:rPr>
                        <a:t> 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Importance to Body</a:t>
                      </a:r>
                      <a:endParaRPr lang="en-CA" sz="2000" dirty="0" smtClean="0">
                        <a:effectLst/>
                      </a:endParaRPr>
                    </a:p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effectLst/>
                        </a:rPr>
                        <a:t> </a:t>
                      </a:r>
                      <a:endParaRPr lang="en-CA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Contributes to body fluids; regulates </a:t>
                      </a:r>
                      <a:endParaRPr lang="en-C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temperature</a:t>
                      </a:r>
                      <a:endParaRPr lang="en-CA" sz="2000" b="1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023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</TotalTime>
  <Words>253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NUTRIENTS IN MILK</vt:lpstr>
      <vt:lpstr>Nutrient: MINERAL </vt:lpstr>
      <vt:lpstr>Nutrient: VITAMIN </vt:lpstr>
      <vt:lpstr>Nutrient: CARBOHYDRATE </vt:lpstr>
      <vt:lpstr>Nutrient: FAT </vt:lpstr>
      <vt:lpstr>Nutrient: PROTEIN </vt:lpstr>
      <vt:lpstr>Nutrient: WATER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NUTRIENTS IN MILK</dc:title>
  <dc:creator>sammy6</dc:creator>
  <cp:lastModifiedBy>sammy6</cp:lastModifiedBy>
  <cp:revision>4</cp:revision>
  <dcterms:created xsi:type="dcterms:W3CDTF">2013-01-07T18:45:05Z</dcterms:created>
  <dcterms:modified xsi:type="dcterms:W3CDTF">2013-01-07T19:06:14Z</dcterms:modified>
</cp:coreProperties>
</file>