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715CBF3-C704-40CB-BDD1-EB628541053A}" type="datetimeFigureOut">
              <a:rPr lang="en-CA" smtClean="0"/>
              <a:t>07/01/2013</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DF65D0-3264-4329-B10A-F7D91842E44B}"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5CBF3-C704-40CB-BDD1-EB628541053A}" type="datetimeFigureOut">
              <a:rPr lang="en-CA" smtClean="0"/>
              <a:t>07/01/2013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DF65D0-3264-4329-B10A-F7D91842E44B}"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5CBF3-C704-40CB-BDD1-EB628541053A}" type="datetimeFigureOut">
              <a:rPr lang="en-CA" smtClean="0"/>
              <a:t>07/01/2013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DF65D0-3264-4329-B10A-F7D91842E44B}"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715CBF3-C704-40CB-BDD1-EB628541053A}" type="datetimeFigureOut">
              <a:rPr lang="en-CA" smtClean="0"/>
              <a:t>07/01/2013</a:t>
            </a:fld>
            <a:endParaRPr lang="en-CA"/>
          </a:p>
        </p:txBody>
      </p:sp>
      <p:sp>
        <p:nvSpPr>
          <p:cNvPr id="9" name="Slide Number Placeholder 8"/>
          <p:cNvSpPr>
            <a:spLocks noGrp="1"/>
          </p:cNvSpPr>
          <p:nvPr>
            <p:ph type="sldNum" sz="quarter" idx="15"/>
          </p:nvPr>
        </p:nvSpPr>
        <p:spPr/>
        <p:txBody>
          <a:bodyPr rtlCol="0"/>
          <a:lstStyle/>
          <a:p>
            <a:fld id="{D1DF65D0-3264-4329-B10A-F7D91842E44B}"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15CBF3-C704-40CB-BDD1-EB628541053A}" type="datetimeFigureOut">
              <a:rPr lang="en-CA" smtClean="0"/>
              <a:t>07/01/2013</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DF65D0-3264-4329-B10A-F7D91842E44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15CBF3-C704-40CB-BDD1-EB628541053A}" type="datetimeFigureOut">
              <a:rPr lang="en-CA" smtClean="0"/>
              <a:t>07/01/2013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1DF65D0-3264-4329-B10A-F7D91842E44B}"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15CBF3-C704-40CB-BDD1-EB628541053A}" type="datetimeFigureOut">
              <a:rPr lang="en-CA" smtClean="0"/>
              <a:t>07/01/2013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1DF65D0-3264-4329-B10A-F7D91842E44B}"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715CBF3-C704-40CB-BDD1-EB628541053A}" type="datetimeFigureOut">
              <a:rPr lang="en-CA" smtClean="0"/>
              <a:t>07/01/2013</a:t>
            </a:fld>
            <a:endParaRPr lang="en-CA"/>
          </a:p>
        </p:txBody>
      </p:sp>
      <p:sp>
        <p:nvSpPr>
          <p:cNvPr id="7" name="Slide Number Placeholder 6"/>
          <p:cNvSpPr>
            <a:spLocks noGrp="1"/>
          </p:cNvSpPr>
          <p:nvPr>
            <p:ph type="sldNum" sz="quarter" idx="11"/>
          </p:nvPr>
        </p:nvSpPr>
        <p:spPr/>
        <p:txBody>
          <a:bodyPr rtlCol="0"/>
          <a:lstStyle/>
          <a:p>
            <a:fld id="{D1DF65D0-3264-4329-B10A-F7D91842E44B}"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5CBF3-C704-40CB-BDD1-EB628541053A}" type="datetimeFigureOut">
              <a:rPr lang="en-CA" smtClean="0"/>
              <a:t>07/01/2013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1DF65D0-3264-4329-B10A-F7D91842E44B}"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715CBF3-C704-40CB-BDD1-EB628541053A}" type="datetimeFigureOut">
              <a:rPr lang="en-CA" smtClean="0"/>
              <a:t>07/01/2013</a:t>
            </a:fld>
            <a:endParaRPr lang="en-CA"/>
          </a:p>
        </p:txBody>
      </p:sp>
      <p:sp>
        <p:nvSpPr>
          <p:cNvPr id="22" name="Slide Number Placeholder 21"/>
          <p:cNvSpPr>
            <a:spLocks noGrp="1"/>
          </p:cNvSpPr>
          <p:nvPr>
            <p:ph type="sldNum" sz="quarter" idx="15"/>
          </p:nvPr>
        </p:nvSpPr>
        <p:spPr/>
        <p:txBody>
          <a:bodyPr rtlCol="0"/>
          <a:lstStyle/>
          <a:p>
            <a:fld id="{D1DF65D0-3264-4329-B10A-F7D91842E44B}"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715CBF3-C704-40CB-BDD1-EB628541053A}" type="datetimeFigureOut">
              <a:rPr lang="en-CA" smtClean="0"/>
              <a:t>07/01/2013</a:t>
            </a:fld>
            <a:endParaRPr lang="en-CA"/>
          </a:p>
        </p:txBody>
      </p:sp>
      <p:sp>
        <p:nvSpPr>
          <p:cNvPr id="18" name="Slide Number Placeholder 17"/>
          <p:cNvSpPr>
            <a:spLocks noGrp="1"/>
          </p:cNvSpPr>
          <p:nvPr>
            <p:ph type="sldNum" sz="quarter" idx="11"/>
          </p:nvPr>
        </p:nvSpPr>
        <p:spPr/>
        <p:txBody>
          <a:bodyPr rtlCol="0"/>
          <a:lstStyle/>
          <a:p>
            <a:fld id="{D1DF65D0-3264-4329-B10A-F7D91842E44B}"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15CBF3-C704-40CB-BDD1-EB628541053A}" type="datetimeFigureOut">
              <a:rPr lang="en-CA" smtClean="0"/>
              <a:t>07/01/2013</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DF65D0-3264-4329-B10A-F7D91842E44B}"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0OmWbRKW4K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r0rCEBPgo5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Milk and Dairy food lecture</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822211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Processing of milk </a:t>
            </a:r>
            <a:r>
              <a:rPr lang="en-CA" dirty="0" err="1" smtClean="0"/>
              <a:t>Cont</a:t>
            </a:r>
            <a:r>
              <a:rPr lang="en-CA" dirty="0" smtClean="0"/>
              <a:t> . . .</a:t>
            </a:r>
            <a:endParaRPr lang="en-CA" dirty="0"/>
          </a:p>
        </p:txBody>
      </p:sp>
      <p:sp>
        <p:nvSpPr>
          <p:cNvPr id="3" name="Content Placeholder 2"/>
          <p:cNvSpPr>
            <a:spLocks noGrp="1"/>
          </p:cNvSpPr>
          <p:nvPr>
            <p:ph sz="quarter" idx="1"/>
          </p:nvPr>
        </p:nvSpPr>
        <p:spPr/>
        <p:txBody>
          <a:bodyPr/>
          <a:lstStyle/>
          <a:p>
            <a:pPr marL="0" lvl="0" indent="0">
              <a:buNone/>
            </a:pPr>
            <a:r>
              <a:rPr lang="en-CA" dirty="0" smtClean="0"/>
              <a:t>C. </a:t>
            </a:r>
            <a:r>
              <a:rPr lang="en-US" b="1" u="sng" dirty="0"/>
              <a:t>Fortified</a:t>
            </a:r>
            <a:r>
              <a:rPr lang="en-US" dirty="0"/>
              <a:t> - is the addition of one or more vitamin (s), minerals (s) or proteins (s) not </a:t>
            </a:r>
            <a:r>
              <a:rPr lang="en-US" b="1" u="sng" dirty="0"/>
              <a:t>naturally present </a:t>
            </a:r>
            <a:r>
              <a:rPr lang="en-US" dirty="0"/>
              <a:t>in a food.  The term, fortified, also applies when added nutrients include one or more naturally present in the food.</a:t>
            </a:r>
            <a:endParaRPr lang="en-CA" dirty="0"/>
          </a:p>
          <a:p>
            <a:endParaRPr lang="en-CA" dirty="0" smtClean="0"/>
          </a:p>
          <a:p>
            <a:pPr marL="0" indent="0">
              <a:buNone/>
            </a:pP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56457"/>
            <a:ext cx="6336704"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324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Processing of milk </a:t>
            </a:r>
            <a:r>
              <a:rPr lang="en-CA" dirty="0" err="1" smtClean="0"/>
              <a:t>Cont</a:t>
            </a:r>
            <a:r>
              <a:rPr lang="en-CA" dirty="0" smtClean="0"/>
              <a:t> . . . </a:t>
            </a:r>
            <a:endParaRPr lang="en-CA" dirty="0"/>
          </a:p>
        </p:txBody>
      </p:sp>
      <p:sp>
        <p:nvSpPr>
          <p:cNvPr id="3" name="Content Placeholder 2"/>
          <p:cNvSpPr>
            <a:spLocks noGrp="1"/>
          </p:cNvSpPr>
          <p:nvPr>
            <p:ph sz="quarter" idx="1"/>
          </p:nvPr>
        </p:nvSpPr>
        <p:spPr/>
        <p:txBody>
          <a:bodyPr/>
          <a:lstStyle/>
          <a:p>
            <a:pPr marL="0" lvl="0" indent="0">
              <a:buNone/>
            </a:pPr>
            <a:r>
              <a:rPr lang="en-CA" dirty="0" smtClean="0"/>
              <a:t>D. </a:t>
            </a:r>
            <a:r>
              <a:rPr lang="en-US" u="sng" dirty="0"/>
              <a:t>Ultra-pasteurization</a:t>
            </a:r>
            <a:r>
              <a:rPr lang="en-US" dirty="0"/>
              <a:t> - is the process of </a:t>
            </a:r>
            <a:r>
              <a:rPr lang="en-US" b="1" u="sng" dirty="0"/>
              <a:t>heating raw milk</a:t>
            </a:r>
            <a:r>
              <a:rPr lang="en-US" dirty="0"/>
              <a:t> for two to four seconds at 275 to 300 </a:t>
            </a:r>
            <a:r>
              <a:rPr lang="en-US" dirty="0">
                <a:sym typeface="Symbol"/>
              </a:rPr>
              <a:t></a:t>
            </a:r>
            <a:r>
              <a:rPr lang="en-US" dirty="0"/>
              <a:t>, then aseptically packaging it to stay fresh from 60 to 90 days.  The product should be kept under refrigeration. After opening it will hold only as long as any other milk.</a:t>
            </a:r>
            <a:endParaRPr lang="en-CA" dirty="0"/>
          </a:p>
          <a:p>
            <a:pPr marL="0" indent="0">
              <a:buNone/>
            </a:pPr>
            <a:endParaRPr lang="en-CA" dirty="0"/>
          </a:p>
        </p:txBody>
      </p:sp>
    </p:spTree>
    <p:extLst>
      <p:ext uri="{BB962C8B-B14F-4D97-AF65-F5344CB8AC3E}">
        <p14:creationId xmlns:p14="http://schemas.microsoft.com/office/powerpoint/2010/main" val="2523903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a:t>
            </a:r>
            <a:endParaRPr lang="en-CA" dirty="0"/>
          </a:p>
        </p:txBody>
      </p:sp>
      <p:sp>
        <p:nvSpPr>
          <p:cNvPr id="3" name="Content Placeholder 2"/>
          <p:cNvSpPr>
            <a:spLocks noGrp="1"/>
          </p:cNvSpPr>
          <p:nvPr>
            <p:ph sz="quarter" idx="1"/>
          </p:nvPr>
        </p:nvSpPr>
        <p:spPr/>
        <p:txBody>
          <a:bodyPr/>
          <a:lstStyle/>
          <a:p>
            <a:pPr marL="0" lvl="0" indent="0" hangingPunct="0">
              <a:spcAft>
                <a:spcPts val="0"/>
              </a:spcAft>
              <a:buSzPts val="1200"/>
              <a:buNone/>
            </a:pPr>
            <a:r>
              <a:rPr lang="en-US" u="sng" dirty="0" smtClean="0">
                <a:latin typeface="Arial"/>
                <a:ea typeface="Times New Roman"/>
                <a:cs typeface="Times New Roman"/>
              </a:rPr>
              <a:t>A. </a:t>
            </a:r>
            <a:r>
              <a:rPr lang="en-US" b="1" u="sng" dirty="0" smtClean="0">
                <a:latin typeface="Arial"/>
                <a:ea typeface="Times New Roman"/>
                <a:cs typeface="Times New Roman"/>
              </a:rPr>
              <a:t>Raw </a:t>
            </a:r>
            <a:r>
              <a:rPr lang="en-US" b="1" u="sng" dirty="0">
                <a:latin typeface="Arial"/>
                <a:ea typeface="Times New Roman"/>
                <a:cs typeface="Times New Roman"/>
              </a:rPr>
              <a:t>milk</a:t>
            </a:r>
            <a:r>
              <a:rPr lang="en-US" b="1" dirty="0">
                <a:latin typeface="Arial"/>
                <a:ea typeface="Times New Roman"/>
                <a:cs typeface="Times New Roman"/>
              </a:rPr>
              <a:t> </a:t>
            </a:r>
            <a:r>
              <a:rPr lang="en-US" dirty="0">
                <a:latin typeface="Arial"/>
                <a:ea typeface="Times New Roman"/>
                <a:cs typeface="Times New Roman"/>
              </a:rPr>
              <a:t>- fresh, unpasteurized milk straight from the cow</a:t>
            </a:r>
            <a:r>
              <a:rPr lang="en-US" dirty="0" smtClean="0">
                <a:latin typeface="Arial"/>
                <a:ea typeface="Times New Roman"/>
                <a:cs typeface="Times New Roman"/>
              </a:rPr>
              <a:t>.</a:t>
            </a:r>
          </a:p>
          <a:p>
            <a:pPr marL="0" lvl="0" indent="0" hangingPunct="0">
              <a:spcAft>
                <a:spcPts val="0"/>
              </a:spcAft>
              <a:buSzPts val="1200"/>
              <a:buNone/>
            </a:pPr>
            <a:endParaRPr lang="en-CA" dirty="0">
              <a:latin typeface="Arial"/>
              <a:ea typeface="Times New Roman"/>
              <a:cs typeface="Times New Roman"/>
            </a:endParaRPr>
          </a:p>
          <a:p>
            <a:pPr marL="0" lvl="0" indent="0" hangingPunct="0">
              <a:spcAft>
                <a:spcPts val="0"/>
              </a:spcAft>
              <a:buSzPts val="1200"/>
              <a:buNone/>
            </a:pPr>
            <a:r>
              <a:rPr lang="en-US" u="sng" dirty="0" smtClean="0">
                <a:latin typeface="Arial"/>
                <a:ea typeface="Times New Roman"/>
                <a:cs typeface="Times New Roman"/>
              </a:rPr>
              <a:t>B. Whole </a:t>
            </a:r>
            <a:r>
              <a:rPr lang="en-US" u="sng" dirty="0">
                <a:latin typeface="Arial"/>
                <a:ea typeface="Times New Roman"/>
                <a:cs typeface="Times New Roman"/>
              </a:rPr>
              <a:t>milk</a:t>
            </a:r>
            <a:r>
              <a:rPr lang="en-US" dirty="0">
                <a:latin typeface="Arial"/>
                <a:ea typeface="Times New Roman"/>
                <a:cs typeface="Times New Roman"/>
              </a:rPr>
              <a:t> - contains not less than </a:t>
            </a:r>
            <a:r>
              <a:rPr lang="en-US" b="1" u="sng" dirty="0">
                <a:latin typeface="Arial"/>
                <a:ea typeface="Times New Roman"/>
                <a:cs typeface="Times New Roman"/>
              </a:rPr>
              <a:t>3.25% </a:t>
            </a:r>
            <a:r>
              <a:rPr lang="en-US" dirty="0" err="1">
                <a:latin typeface="Arial"/>
                <a:ea typeface="Times New Roman"/>
                <a:cs typeface="Times New Roman"/>
              </a:rPr>
              <a:t>milkfat</a:t>
            </a:r>
            <a:r>
              <a:rPr lang="en-US" dirty="0">
                <a:latin typeface="Arial"/>
                <a:ea typeface="Times New Roman"/>
                <a:cs typeface="Times New Roman"/>
              </a:rPr>
              <a:t>.  It must contain not less than 8.25% solids-not-fat.  Almost all whole milk marketed is also fortified with </a:t>
            </a:r>
            <a:r>
              <a:rPr lang="en-US" b="1" u="sng" dirty="0">
                <a:latin typeface="Arial"/>
                <a:ea typeface="Times New Roman"/>
                <a:cs typeface="Times New Roman"/>
              </a:rPr>
              <a:t>vitamin D</a:t>
            </a:r>
            <a:r>
              <a:rPr lang="en-US" dirty="0">
                <a:latin typeface="Arial"/>
                <a:ea typeface="Times New Roman"/>
                <a:cs typeface="Times New Roman"/>
              </a:rPr>
              <a:t>.</a:t>
            </a:r>
            <a:endParaRPr lang="en-CA" dirty="0">
              <a:latin typeface="Arial"/>
              <a:ea typeface="Times New Roman"/>
              <a:cs typeface="Times New Roman"/>
            </a:endParaRPr>
          </a:p>
          <a:p>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581128"/>
            <a:ext cx="1275565" cy="1916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data:image/jpeg;base64,/9j/4AAQSkZJRgABAQAAAQABAAD/2wCEAAkGBhQSERUUExQWFRUWGBgaGBcYGRcWGhocFxwcGBccGhkXHCceGBojGhcVHy8gJCcpLCwsGB8xNTAqNSYrLCkBCQoKDgwOGg8PGikkHyQsKSwpKSwsLCwsLCwsLCwsLCwpLCwsLCwsLCwsLCwsLCwsLCwsKSwsLCwsLCwsLCwsLP/AABEIAM8A9AMBIgACEQEDEQH/xAAcAAACAgMBAQAAAAAAAAAAAAAFBgMEAAIHAQj/xABCEAABAgQEAwUGBAQEBQUAAAABAhEAAwQhBRIxQQZRYRMicYGhMpGxwdHwFEJS4SNicvEHM4KSFiRDU8IVY6Kjsv/EABoBAAMBAQEBAAAAAAAAAAAAAAECAwQABQb/xAAsEQACAgICAQQBAgYDAAAAAAAAAQIRAyESMUEEEyJRYTKBFFJxseHxM0KR/9oADAMBAAIRAxEAPwAmJt437W8VM4Ebdq+0eFZ6tFidPbSNaVB1OsQO3wixIm84HkJbq6cKEBl0N2S48OcGkFwwi3TUqU9TzinGxOVAij4aUps6yB01/aGHDcJlSrJQH56n3mN5dolTPA3EUSSEbbLqZjDaIZ1eAGeIVVbg5bnnFaXLbV3O8FsCRKalat2EWZSALxWEzkLRJ2n2bQDi2/8AaKdThsmaf4ksFXPRQ/1Jv6x52p1e0YmpINw8Bs5Ays4bWhzJmZh/25nyWLjzBgVPm9mcsxBlKf8AN7J8FjumHNKrdYkXThQZQBB2IcNuLxOUFIoptCez3gXW0rKzo29oc/DrDbP4PKe9TKAH/aWTk/0q1R4XHhAWolMvItJlTG9lW/UEWWOoMRlicdoosieipSVThhBFA/eA1RJMtTs3MfMRdpalw7woS3US3TAefJLuPODYU4v5RQqJdjpy+/WAwogpJnWLkoElooBGXT76Rep1h3gIYvy5oSC2vSJ0J9NYoyjd9Giyhb326RRMRllIfa0ShJDRFKJfW3WJc5YuekWQrPRLuD9/2jXIznQRvLXq149moJFmhxTVABDxkRds1vlHsdZ1CopMZn2iPN1jVStoiMTLW0RirGm8V5qmjWUgu5t0jjgzT1GWLSK8HnAqUsG5iZEyGsWgoKo7ERuhb6l4GJmvEiKiDYKDKZg2iRE7cwIRVxn4km5MNyBQWM7yj0zQ0C5dRzLeMSfiOog2CgkicC4MRzEtcRWTP6RkyoID/d44AWppvOCctNx9tAOimQYpZlm5NBQGEpCmjWuoZU6WUTUJWnkdjzB1B6iNULeNhNbWKKVEmhQxjhiZKBUh58sap1mpHQ/9Qe5XjCuqXl78s5kE35p6HlHWkr5Qv49wqJpMySRLnHV/YmAbTAP/ANC46xGUE+i0Mj6Yp01VZwY9qBcN9+MDp0pUpZQpJQoe0g6h9CD+ZB2UPSLUqps27RlknF0zStnqy/yjEW84jColQp2hQk6SXZ4u077kNA3rFyQ2+sPE5hCnVs/3yiwkN4cusVJMwA6PFsKf71i8SbMCG/aNitrn+0R3NhtHoQWvDANETQRdj42+cexhA5PHsdZwjFcaKnaPAv8AGmMVUPEghDtb/Bo9XM6wN7UxKV2aAcE0T4k/F/3gSioa28YKwRxwX/E+UeKrthAY1YiRFSOYjjg1LqOsTpn7uPfAAVvKLMpRNnjjgiask2Hzi3SAnQecUJKQPaiyrFkoDBj99YKAwomWsRHMmA2KmgFPxtS3CVO36e83i0UaCs7ZSk5i6SxzWL+EUVi0xopMSyKyZgX06/d4YaCs5mOL8Uz6mVMD/wCW7pUBuOZ2hk4O4xEwZJlljXqOcVcHVk7p0zrUqdyiZB5+cAaSuHv84Iy6qEOoIBUSZ+sUUz4z8QBHAojx/AJdWhl91QuiYPaSfmOY0Mc1XLmSJq5M0DOnloobKT06bR1JM6BfEfD6auWx7sxN0TN0n6cxAlFSVDwlxEmXMBidAyn7+zAtC1AqSsZVoUUrT1G46HWLsuc+8ZGnF7NK2X0ywdDG5kEMTFVCw4aLkwvp5+UNFoDJ5TAxZTMez2EDmL8onTM0bm0UTFYQMw7c49Qsn7+MVkzY9Qow9ilhj9iMjVCVNt6RkMA52aVOxBjxVIRtAiZQ1SLnsy/9IB8NzEM+rqZWsp23y933gx3BM6w2ZMRTJf2TAo8QqI70oA+aT7jEtNjybZkH4+sK4NDImXLOweNfw0w6JiZGMkkhMpRbo2sVpnEM0KyiUxZ2JZt9+kCMW3SOulZblYHMO4EXZHDd+8uIsMXUVHsgIvqXL9fCNccn/h7fiM6muEpYP0cuw5kX5Rb+HyPsm8seghMoJUob++BK+JEAkI21JsB5k3herK+auWnMokr8tTbToDF/AMCXNSD2M2YD+goD7D2otD0n8zIyz/QyzKcqKHmsFatt984ISqFCJmVQzcib2PTSLGG/4bzFI7lOqXMDZVzalBA5/wAOWgkhrM8RcQ0C6bK8yVNUGBSgrcbu6khPrvDPBx6Q8c0X3okpEDKpAGhIt7x6Qj8RKVKmqyHKR3g2pJ3PMQcRjZMxmKAq1xuPTT4QP4po3aYL5bHwiflWWe46AE7iSbOT2a2PItd9oq1mHzJChmBSbEfEG3viGskZS4+zB2jrvxKWmXUkJTsLJDJZulo0KKr4mOcmn8i/w3x0qWQieSU7K3HjzEdQwrE0zEuhSVjmC7xxWuwMgEouOUUsNxebTLdCim9xzaJvFfRyyI+ipc+0blbwl8K8Z/iUd5gqz7QyS6v1jM006ZdbCUub0iaXNMDE1cYuv323845HNA3jrAytH4mUP4soHMP1o1IPUXIhUo6kFIUnQ3H08Y6TJqQR4xzLEab8NWTJIbJM78vo+qfj7oTLHlGymN+ApKUNt4vSl3gXIW0EJXSMSZoLZD3ePES7RvKHdvtvE0tFhFok2QHwsPWLMpVniMS+WkaBZ8YdMBelzC2kexTTMPSMhhRKRKCLN3T+VROXXVJynKTyFrOReLEjdANrkAgOl9W5jW49IZf8QeCBLPbyQTLfvoGiLu45Jdz0PolU472YAshKlhtyO6llbnMof7Wik4tafZnTT6LRp0pHcSF2udQ5IFrk2dyYyvQkDIAm5YWuVe7d1e6LFAsFSipQygg5xmAvpnDMCNyOVxG1RQkKAKXKSq4L6FgzWIc+kTv7GKwnCWmZ/KEk9A+vkH/2wFwrCO3nKmH2LAa95gznxF4lqSqdNVLSSCpZznklKcreq4Pz5yaaSyRcDujwEbfTY9c5CZJVpdlbHsbTTS8iPaLDwjnlTUqUoqUXJ59YJFK57uXWvvAEto7hz008IFTUnL8PONSlyZJx46Cs6U6paf0Ssx/0oKviYO4MlkJF7MIESi6pp5SEj/d2afg8HcNTpD+Sfg6dwNPZYHMNFLi/B1ZlFmDkiK3DVVkmA6Qa4t/z0uWSrK/gqxhiZyqfTOVAsR9OUC6oKCSMxI5EvptDFicjJMKTfKog9WLesCqmTc23jJlVbNeJ+AKZIUCD98oHSlqkzASPEcwYNBICrlhueh+kUsUp3uNrfSJ4506ZXJC0MEtYUkKFwYA8QUwBChvG2A4hlPZq0Ps/SLPEaO4k9Y0+DB1KgVh1YqW5SSliLjz+kPmCcVKUkBfePNJAPuURHO5JsRzb0/vBCVYA8/SA4Rl2XU3Ho6LU8UCX7SZgHgkfFUQL/wARZQBSEk62cbXhAq55I1gciay0f1X8Db5mF9mI3uyZ1XB+OkLWUk5eTm3vjTjxeeUicn2panHgdfVo5xJFi2yiOnnByjqApCpayrKoNZR8oT2bG93ixow2qC0pULg6QWlSSLwhcG1xSpchRfIXT4PfX3+cPshTiPIzY+E3E3QnyVhCmU+t4sSy4A0ijTl4uBdvKBFhaNuzPNo0zc7xjm8bdp0eKpiMgUW2f3x7G04F9/vzjIJx0NIYZV3BsCdS72PwfeEPH+BxKK1SlZErYAkEhJBJAU2iSSb+AjoCkhQvcGIDPS/ZLvmDDqNwW0P7NyHrTxqa2eZGTXRx/sJssFKkJVlsCGY7O4tq56RSOIKp0KOUZGUUIVsToUkXSXa2lzaHHijh1VMQtCVLSTYg2S+qSlrdC/7pGMyhNqUIA0Dqu+7jw0fzjzuEufE1Raasl4dociDMV7Srn4x7XpKpc2coEDs1ZCrQg90ADUkv8LiLlSpgmW3tG4dnSNR56ecD8WxIIkdmmwUUsC9srEkAn9IZmHtRr9RLiljiJjXJ8mJ1RJPaJS4DsA5YDqTtdzHmM4UJQX3hZbJDu6SMwNtmiviE7NMJiCfPzICW9l7+N4tj1FCT2whIX/mHmmSPUH5Qew1RcDrC1SzHB8JfopoPYTchy17kxR9iLoeMLqA4fwhh4oXnkyZgv3W/22hMw2ocw7TJeehDfkX6EftDkhErgVrJP5iT5m8DqtN4MVQAN7XijUStX+9ojkVotB0xbrE7xVCnt9tBSvlwLmySkhwzhw9nB38IxJeDcnasFz5bG20Fl1gm0xKvaTr47GKsxN316cxFd8qZqXsoBvI/vGuDtGPNDdkFOp3/AKT9PnBrDMMExgVFyWLNYba6wEodVeHxIhwwBScwOpZ/Pzgt0zktAjGMNTLLBRLB9hADEacoWQbFh8IZ8emArV4MPODH+LWDyimnrJIZM1ISsD9QAIJ5FgR5QYN+RZquhOlzSFqKd2V5KAJ+IglS1HhAikux/kb3Kb4ND/wDShcxIWhKw/sqSFAgA8xBT3RzWrErEJ/ZzkTUWI16/wBxaOl4PWiZLSpJcEOPv70hc4ipk9uwQAHGiQkacgBFHgrFsq1SlGzkp+f1jH6uPLa8GjA6X9ToqCRfaJ88QSVbxKmY79Y82jYbImRKlbf3+cZKTeNwG1ZookKyGdY6H3xkWVy/vWMhuILCvDmP5SJcw93Ynb9oZZ9ClZCwSlQ0Uk3+hEc+XKvYafDnDBw3j7NLmabE7dI9VOtM8wZzKzoKZgCgbEbEeEctxbgpVLUzJt1S5hGVX6f5T8ukdWBjSokpWkpWAUqsQYrxVp+RVJrRxiTOda3AUFd0B/0fAuSR4QA4rJCkglwxKSwe5Fj7oesb4d/DEpIOS/ZrYEubly7Zr8oQeMwtWRVmAUC1rgjpozmPNk3LJs1x0tCdPU5MaJjFx7K1vG+KJyZJSzNX2A/+KhDDSJID9SIX+zZdi+YEebMPVoZcN78l/t/t4Zkwvhq3a8dG4cOemnI6P7jHOMNIYNrvy6R0TgheZSk/qSoQ6JsUcUp7l4oTLoc739+v1hgxumYkNAZIBlLTuM3w/YwrQyYEqJd7vbXz19Yo4xdSD/7UpvAIA+IMF54dKVHcAHrsfUD3xRxulKUyH3ln0mLb0jFJUzXBgNYtA3EFtaCM1TRpikntKdK0f9NkrHJSiWUTyVYPsQ1nEUg6kDLtUDqQ2J6pHxPyhu4bkWzPqD5wp0h7jfzfI/WGrAV5X8IeT2JFaKGIS3nNzUPUwer6pEykVTzNQoKQeh1Hkb+ZgPhMtMytlpX7JXdn8dr+cMvFNJT06ASh5jgjvEhIN3cs7jpEcmRRXFd+Axg5TT8CLJw9UtJfnbq7XbbSHngZagWGjKPVwgwpVNb2iSQAO8NH684aOFZjBXMIV01Da+cUwSlJJy7Dnio2kU8XqFGYXux+RMKlTSTKaeUlwpJcH1BhjrptyTr3vRNvjF3HqH8XSpqEDvpfTcAsQ21xCSn83fQYrQa4bxcT5SVbsxHIjUQdQLRyjhrHPw06/wDlrYno+/vsY6pJmvpcERiyY+EjRGVosIRG5EeojxSYVIY9E7wjIhWi/KPYIAvV0aSl2IUH5NAuYr3w7zqMLYhvBrQu4pQMqwAb7aPUlFxZ5idl7AMfLhCy4Ngdx9QYZloBHPf6NHP0+H7QzYJipcS167Hn+8MnWmc0FayjTNllCw4UL/t1jjvHPDkyRmCgVIsUKAcEOyn5KAUX98doWlxq3UQPxehl1EoyJ3/UCgG1cDVJ2Id/fC5calvyGE6PlStp8iyNtvCIgmGvjrhKbSz+zUCUt3V7KS+r7HmNoU8zW5fP+0dCVopInnJsCNReLuH1uUt+VXeHTn9IpieI1Sdn3dJ5HceBigo6YcpmPlD/AMETSJqeT3845ThdflLKcAan9PjzTyMPmA49KlFJK9wdzDom9jFxbIAmECE0pdZS+UKBHz+XrDJxTxRKmKCkJWXHJtIT8RxFS1lSUhL35m8JKSDFMrz1JyqS5AFw7PyPq0XMWwydU0dNNkpCsqFIUB7X8NRYhPgr4Qt1Ew5nJ98MeEyZwoQUZ5cyVPVMDukZWQlT9DmPixEZJvVmhaEaYggkKBB3e3xioupUgkpLOCkjYpOoI3GnuEP2MUX4mapaFpE6USkvm0zFSCpJRc5CR5bxBX8LSRLWWK5yJfaKATlSkFhmUAcqSS7JHusYVZortD1Yly0AJSQCMxUW8gPdrB/DJgEtajygNUrKinkAYKSC0lT/AN9miqfJI6S4knD1MVVSRnD5SoEHfLmCfViOhEMHFdKDSpRlIGYFLOezUblIO8shy3gRdxFT/D5BRULVlSUBASpKgSFZik5QQHSruuCLuN9IYeLMOQJUxcqZ3QoFlEv0SRpmB97dYy5387XgOPwmc1KMqcrWCgH5sD6aQ28PJ/hTP6PmIVqwXT1J8unxhowRLIW36QD5mNWB/FMXP+poFYkn/wA//EQU4MxkMZB6lD7vdQ+fmYrLDzpf9RP/ANg+kU8ewsyFpnS7JKgbfkVqPI/WJKp3B/sc7VSQJ4koOynrSNAXT/SvvD3Fx5Q68C44JkoS1HvIHmQNG5tALHD+KlIqEp7yQUTki5DXCm5O/kqAVDVLkLExGxccvAw0oc4flDRlTO3SlOLRIqA+BYsifKStJF9Rqx3EE85aMT1outmKSY8jwTOo84yE5BoccOrGZzr9mLtZQpmBxC5h84uGhgoaxmdv38I+gas8VMBTaPKTZzt0iknMNbbhvlDbX4eFBxrAOpoSkhxfZ4i4UUsJ4NjOdkL9rY8/3gstALdNIRJhyqcODDPguM9oMiz3xv8Aq/eOTrTDXkziThyVWyFSpo1HdUNUnYiPm3irhmZRzjLXcXyK0CgNxy8I+pUqcnoYA8R8GSKySqXMBD3CncoIDApf15i0LJO+Uf3HjKtM+YGjcS4M8S8LzaKeqVNFxcKGi07KT0+EDQhmjuQ9E9NUBglRyqFkr2/pUN0/D4XpE1cstlyszpJ7ve0KFcj7oHoljQxZlJVlyNnQ/smxST+lX5fhzEHkumBxfaGo4nLmSEozZZiSQUKsb8tjodIG5y5a505nygGpOoBKh+lVlBum/lG9Ji0yVmyK9qxcOQP5Vap8oEotrQE/sYJWDBS09oFLWSBkQHCH3mKFhoe70vDbS4f2lNkniyiU2AQWtcMohgQC9tBaFuk44kJKc0rJZiUkqBu/eZidTbxg3L4jppiUpTOQwuxOXqWCgLn5xhnCa20VUky7/wCidkEmXlKTbMQVKsGCVHUGxN/e0TT6ZCqRUkTbLCjNUqxWXdnAYJAFgI0p6247NSd72IY6WIuQ0CuKCs00xgOpDBr3sG1D3YxEdKxMwHDJS6lKZrmSnMpWxIQCQx5ksPOKtABNmolElCFLbwfxHhEUiumIKshypIYgNpvFZNQUTQovZQV7i5+EehCPwrzQmST5HWMJwoIkmWgpKfaCmuSzaqsdCD0swgbxXVp7HIoZgCAFBwxI63Ug6MdLNpB6kqVKyzZYUxZabPll3CSeVhmLaPAHjLDFFBDDMDpzuNNn0b0jzEm1b7LRaUjnk6RlUhOoufUQ64TIIlKJFu6HF+fzaFMYeudOSiUlS137oDk72HlB+hxdCJRSokKfRr6NHoY38P2EyL5FemS9RK+91n5QxVtCJkpUs3Cg30PkWPlADBEZ5wOyE76l3D9PaPpDYhOxEZZ2pFFtCjw26JiQS2fPLUOS5Vx70kxW46w5LIUAxJIPWzh/cYllTf8AnmGn4klh/qB+cTcb1KMqUP3nzM2zEfMRpl/yKSJQWnEAcE4/+FnZVn+GuyuQOyvv5R16ROcONNeccLq02cC7Xh64D4gJQJMw94ewTuP0/OB6nGv1BwSb0PvaR7FUTTzjI881FzBsYdrwyyKvMkcwb/K/OOaV+HTMOnBCnVJUf4cz/wATyI++jLg2LbvY6x9BCSkjxZRoeqGs2JiXEKXMLQAkVFtYOUNZYAnzhnsCYHnYd3dLwGnJUlQIcKGjHlDxPpQRaFjEaRi/WIziUTC+A4uJoyq9vXx5wYMc3FYyjlJSUnW7P9IcMBxwTksfaGo+fUfCEhNfpHlHyUOKOFZVdLMmYQFpvLX+ZL/EbEdPBuE4/gEylnKlTUspLeBGxSdwY+mVyApiRcXB5QA4t4Vl18ooLJmofItnZ7seaTuIRwrY0ZnBcLwztT7QRsknQq2BOw6+HOC0rC0SyrtFHuNmCUkX/SCoguf6esSqwZVMtUuoSEpBGbUAF+6QbPtpqL7QalSFLLzmBGhSp3BLgdXF76G+9ssptf0LVZURQSqpJ7SUEIRZJQQFEn2QCBfmSXgJXcEzAkqQoLAGi7HXQK30htrUAWSpXdKXYuxIBZtLuN7RkuVMBGdRuLEEs5tdJ9odGMTWZxeg8L7OYVVEtDPKUE6Ozh97jzipNKSY7QigROGVk2AyqBs5uXGo8SG8IFVHDImNnpx4lKRv+pFjprF4+q+0I8RyyVOUn2VkecW147OCSFKCkszF/k0P54Aplh2UklwycxvZrX2+MB8e4CkypC1hS7XAJBDOBsOoin8RB9r+wPbfgVKapzJWTu1hfQbPEM6YksA7gbhre8xbw6mGbs3YFaQ+pAVZ/WGLG+A1S5alomFeQ6KAS46dct28YeWSEWgJN2ifhrjTJIRJmrIEsskgE93YOOVx7onxzimnMpQlqUSQzsdLbNb37QkzqEhWXZnB6fXaK86TY7iE9iE/lbph5yi6Gvg3E0SjPnBYEwyVpQ7uFLsT5JJhdl1ROpJvFSjcSyRG9GHKQTqQ8aoxpUicpOTtjRwtMee2vdJtdoYMZxkSUbZnOUdT8hAanoDTqJlnKSnLcA2d3HXxgPiNJMUorWpStis+ltvKBm9FkUuUloGL1MGqXYUwajEtSqhRYIB15kBvMuYXsVqlTZhV+s6nkOUernrVYlwLtfKDzjyVSLWsBPeWsskfegiMcdPlJlfcaVInoMGMyVMnEOhBCW/UWf3C3visgkzEhJIa7jYjU7M0dOwTCRLkIlEH+Gp1fzPqR48vCAXE3DgkpMyWDnU7gD2Qd/nGCeZyk3/5+DXhqK4k9FxrKKP4tlixt6+PMc3jIQTKe5BBOsZD8UU4H0riOHy58tUqanMlXpyIOxHOOZ1NNNw+d2UxzKUf4a9iBz5KD6QboOI50uxOcclX9x1gtPxCmrpRkzhlzfq2OxSrQEdWj0Kado8m09Mq4XVBQ1eGXC++tIv+w+2jlykzcPn9jOLoP+XM2WPr0/aHbAscKVAi/McxF1UtkmuI7U9R3lIO3w2iviWHBV7noIpzcWCyGBHNz7oJ0laFWe8c1YUxbq8KNiEFrOQPK4gMhSpUzMh0lJ0joE/MkWuPhCli1GtV0sCC+mrbRmnCtlYyDWE40qelwUhSfaSxduYvFqhxIrKkrSUqSoh/yqbkdj0hLTnlrCkFlD7I6w5YLignIu2Zrj71gRbuhnVWVeIeHRUyz+Wakd1Qs41ZXR/cdIRDTrldwsFFwzDMA97ksCosfBvPqi0HYwH4j4dTUIcWWNDz6HpEs2Hl8kNCdaZzxawl0TLEspJDhlAN31DRwPDXS0SSqcJAX3WR3rsoAGzBt/pElZILMXCkEhQOtuXPW0VVSu0JCbAkML3a4b1bxjzapmvsuV9VMTmSkJCswCGTe+ml9xGUmLTBaYkLJ1LWT0JFrN+5MZiSmY/mAvzcOn5RNhlOF5cxyhYzB/1ANlL7E5YeNoV0X5lbmvlDgFWYWHh43eBFbSieibKOihYEeSWOlyWfqDBChCgpaCGHeSxYuzEi/Q2jKdJKCkWUFXLBmTtfYpeA2wHGqmUUL3H5eTKSbfD0jpGG8QGfLXNSlAUlgoKUSHLWyAHMoqS4OgB8YHcb4RKW8xKkdp+ZIUCVuzENYEC/v5QlSVzZBcPbca+Y3jWl7kOL00LLT5IOY7giyVLloBNyUg2Y95JS/PvBukLGIAoQy5ak50hSHca6HTvDrBeXxNMZYzEZ/a7gf2ctrWtArGsSXPMsLUpQQkITmL5UpsEpH5QOUXwQnDTeic5KRtgcoFaAogDUk6W0fk5aB+YoUw/Kfhb5Rfo6YzD3UKVoLaecQYph5lzSk62PvAPzjdvh1q+zPrl3v6HcSFKdalOV94kkFyq+1h4RTxSkmqRlQHBuQGfQNY9YiwyrUqmSd5agnxBFvgfSDc1QKRpYbX/YR7KUcuKlpUeU3LHkt7YlyKBefIErKtVOGAA3voIceFsCTKHazEZlc1HKhHPqpX1gphwEtIWlypSXY2SAbh2Lqd3va0S/+ppMzNMTnKT+csl9gByj5L1WZOThB2j3sUXSlLsM0feTnAIA0sAwDMw/IL+msCa4BSiS68xcAAXGn5rN1vE+NV8yamyRqApCQQLgaJDOznXrFGXSFQyEgFnSVOkhtXCg7HXTXnGN10iqEHHMKmpnEIlHKbh3NvTrtGQ+IkqGiZpHQFQ8r2HSMiyyxQ3JlpUiNDIgstIUotoAIgNMeUep0ecUa2m7WSZMzvoOgOqDspB/KfQ8oXcMxGZTTBJnX/7a9lDl0V0+y4yqUnT6RUxTCpc9BTMDg8rEHmDsRBTp2g/hl+nxBRS6NdoYsLq1ZcpIBJD/ALHlHMaCumUs0SZxcH/LmbLA2PJY3G+oh0pcRzJDHqPGK3ZJqjoEmakgd4K+cUaygu40MBqGpNoYaasCwxaB2MmLGIUBSWZ3aKMlSpSnDgiGivoW8DvAeooiQSWd2b6RCUCikMGGYqJqdLjXf94vG8JUiYuQoEWIfXcbgw14VXJmSwUm4sRuDBi/DOf2gXxJwwmoTnSGmMfAuGY8vGOeIqEheVSv4iSxSczjKkgvZyLadY7AtD/taFfjDhgL/wCalJHbSu8zf5gTcg9W0Pl4Qy4IvZXHkrTESr4jlKNyVOzsm1n/AFNu0Z/xmkBARLulTuo20DBh/S+sDpeBrUScgA1uoEMfDXWJ5WAhiSbDTIhS3EQXsxLuzMT4ynzl50sgu7oDdNTeBClzpjk5lc9VfCGmbw/LQxUCb5Te2bcWb7MF6DDpUhKj2YMx3SNkMACX/VYaRzzr/qjqoRJeDLUSGUTySkmJP+G5rOZS20dRSn4kQ7pqWBU5zF3J9G8S48jsIFTlqSpSibBBdyySWN1F7ae4xP3pMIuT+Gphp1TUy2QEglbjQlgdb35Qny8IUqaXYJfUEG31juNHUpRQ0stgnPLlrWAfZGUJS3QG9+Uc14joQKlaQO8lRBVob3FwxNoMckoP9jq5dg+inLkOyc0tzZNyGsba+6LtRV0lQwmHKob+yodGVA3DcSMiYpE26DcLAJ1YX9IcaKXJmEHuqDdG9Y3Y/WZIR4Pa/Jlyeni5clp/YOVi1JJlmXKIUCxuRmexfuvfaB6ZkyoUEJBQgliWa3QG/wAIYa6lkomBTJAA1s3pFWhWJswdmO7mylTtsVZhzYAwM/r8rhwWl+AY/TQUuT2yeZJUlISCzDKE3sDYfN4sIllw5S4IDEWL6OTbkPfE+XNLBzFA6pKi52/aJJNJ3h3pZc7uNN+QMeNdm42FMzgKDqYd1yXYudPG/SLNXMlplhA9o3WXDKFu7bYMOjmIamZ2aCQpKi7d0uoB7lhoWFooz2UlP5QndbhDaMToSCbiHuuxasnm4qJZygKIDXztrcbNvtGRb/gMkZlTGSBmSpCR7njIXf4DQDRi82nUJdQlUtVwHulQ3yq0Phr0g/R4klbbQbrKJE5BRMQFoOoIf+x6wj43w9NogZslRmSB7SVHvyx0J9tPr4x7in/MYHH6GxVOlW8eV8hKQANeW0A8IxxK0pIJLjlBZdSFmw0F/DeGaoVFDEMKRPllExLg8rEHYg7KB3gDQVkylm9jOL/oXoJgHwWN0+YhwyMIHYnhSKhBQvQ3B3SRopJ2Ijk6DRfpK92IMHsOq38Y5jh9ZMkzTTzS60gKChotJLBTflL6jnpaHLDap8o3OnnFeyTVD5LmhaWMUaukaw0inRVmo5bwYlqCksY5oKYtVVM79Ps+UV5FWuUvOn3cxu8MSqAE5SWfzgVi8r+IuwboekQnErFjFQV6ZqApJ8RyO4MWDCHT1ipK3QfEbHdocsNrRMQ4fzhVPfFha1YtcScNZQZklLAk50C+rd4AaX1A8ebr1NTiUtM1XeQwOQk957JIAuTuxtbyPUIU+J+GkWmoBF++kEMU30f2btpzMZs2KvlErCd6YERVomzMzns0uoBmdgwYDYsQOdzyMaTKslaholiAkbPo3U7+UQTFAtlZOr2dwz36AJNoiE5OUDvMVBOZ2Lh/aa+oOm0Y39lkjRc4KKAXISoA31fujTTvK9YhyZrqL5ksXtsHAGrhSVa/WK87+JbQk3/my3BfkzG97ecHayWFBC1BiUuoalJKMykuNRmTM0sbaROnuhysAhMtDMUlCUFN2HtE5dnzZOloqYph8uaUrW4LbFiv46uD0ciLYqkiSAEMoZiLlmItodXy+ukb1qDlswFlDXQhz53EHo7sCpoJIRlspKj7J72lu9lfNdyR06QAm8KKSsmXN7ME2l5VW5hwe8Be7Q5TKQpyqyJUSWziz5m5sfzCIZNQkt2aEd2xcPcXcAhr8oKm4OwVZzyZUKTOXKKs6g2VTljpZt9fQw28KrYZ5oCbhLqBbvWL37tt9oJTeHUKImTQjusbISol9AXbe/p1jZEgJGVI7vssNcqQSej94mOnNTpoKVFqmV2cxWUBLXKFNlO4BuzF7GJzJSqYoy0s2qSSQOoOjeN9ddYp0jIUJb791DO2rso+yHZgAQCIZBTo7NKil++HCrtmTs1iBqOsdV3YosyJSSolUvKygTqkn9JDliC7vvBCpKlp7xCUN3Us3oSx9TGmMzkqOcFlN/MX/SGsAHcvrHisaUUgqCXBy3CSQT7IBY6uPnAoY1kGQkM1QblzLShKSebdmq/VzHkeIxqYwzuFck5ABfT2DHsHml/r/IOJ/9k="/>
          <p:cNvSpPr>
            <a:spLocks noChangeAspect="1" noChangeArrowheads="1"/>
          </p:cNvSpPr>
          <p:nvPr/>
        </p:nvSpPr>
        <p:spPr bwMode="auto">
          <a:xfrm>
            <a:off x="155575" y="-944563"/>
            <a:ext cx="2324100" cy="1971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4553706"/>
            <a:ext cx="232410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963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 Cont. . . </a:t>
            </a:r>
            <a:endParaRPr lang="en-CA" dirty="0"/>
          </a:p>
        </p:txBody>
      </p:sp>
      <p:sp>
        <p:nvSpPr>
          <p:cNvPr id="3" name="Content Placeholder 2"/>
          <p:cNvSpPr>
            <a:spLocks noGrp="1"/>
          </p:cNvSpPr>
          <p:nvPr>
            <p:ph sz="quarter" idx="1"/>
          </p:nvPr>
        </p:nvSpPr>
        <p:spPr/>
        <p:txBody>
          <a:bodyPr/>
          <a:lstStyle/>
          <a:p>
            <a:pPr marL="0" lvl="0" indent="0" hangingPunct="0">
              <a:buNone/>
            </a:pPr>
            <a:r>
              <a:rPr lang="en-CA" dirty="0" smtClean="0"/>
              <a:t>C. </a:t>
            </a:r>
            <a:r>
              <a:rPr lang="en-US" u="sng" dirty="0" err="1"/>
              <a:t>Lowfat</a:t>
            </a:r>
            <a:r>
              <a:rPr lang="en-US" u="sng" dirty="0"/>
              <a:t> milk</a:t>
            </a:r>
            <a:r>
              <a:rPr lang="en-US" dirty="0"/>
              <a:t> - has had sufficient </a:t>
            </a:r>
            <a:r>
              <a:rPr lang="en-US" dirty="0" err="1"/>
              <a:t>milkfat</a:t>
            </a:r>
            <a:r>
              <a:rPr lang="en-US" dirty="0"/>
              <a:t> removed to bring the levels between </a:t>
            </a:r>
            <a:r>
              <a:rPr lang="en-US" b="1" u="sng" dirty="0"/>
              <a:t>0.5 and 2%.  </a:t>
            </a:r>
            <a:r>
              <a:rPr lang="en-US" dirty="0"/>
              <a:t>It also contains at least 8.25% solids-not-fat.  It must contain 2000 IU of vitamin A per quart.  </a:t>
            </a:r>
            <a:r>
              <a:rPr lang="en-US" b="1" u="sng" dirty="0"/>
              <a:t>Vitamin A </a:t>
            </a:r>
            <a:r>
              <a:rPr lang="en-US" dirty="0"/>
              <a:t>is added to offset its loss caused by removal of some o the </a:t>
            </a:r>
            <a:r>
              <a:rPr lang="en-US" dirty="0" err="1"/>
              <a:t>milkfat</a:t>
            </a:r>
            <a:r>
              <a:rPr lang="en-US" dirty="0"/>
              <a:t>.  You can find milk in this category labeled:</a:t>
            </a:r>
            <a:endParaRPr lang="en-CA" dirty="0"/>
          </a:p>
          <a:p>
            <a:pPr lvl="0" hangingPunct="0"/>
            <a:r>
              <a:rPr lang="en-US" dirty="0" err="1"/>
              <a:t>lowfat</a:t>
            </a:r>
            <a:endParaRPr lang="en-CA" dirty="0"/>
          </a:p>
          <a:p>
            <a:pPr lvl="0" hangingPunct="0"/>
            <a:r>
              <a:rPr lang="en-US" dirty="0"/>
              <a:t>2 % milk</a:t>
            </a:r>
            <a:endParaRPr lang="en-CA" dirty="0"/>
          </a:p>
          <a:p>
            <a:pPr lvl="0" hangingPunct="0"/>
            <a:r>
              <a:rPr lang="en-US" dirty="0"/>
              <a:t>1% milk</a:t>
            </a:r>
            <a:endParaRPr lang="en-CA" dirty="0"/>
          </a:p>
          <a:p>
            <a:pPr marL="0" indent="0">
              <a:buNone/>
            </a:pPr>
            <a:endParaRPr lang="en-CA" dirty="0"/>
          </a:p>
        </p:txBody>
      </p:sp>
    </p:spTree>
    <p:extLst>
      <p:ext uri="{BB962C8B-B14F-4D97-AF65-F5344CB8AC3E}">
        <p14:creationId xmlns:p14="http://schemas.microsoft.com/office/powerpoint/2010/main" val="2931125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 Cont. . . </a:t>
            </a:r>
            <a:endParaRPr lang="en-CA" dirty="0"/>
          </a:p>
        </p:txBody>
      </p:sp>
      <p:sp>
        <p:nvSpPr>
          <p:cNvPr id="3" name="Content Placeholder 2"/>
          <p:cNvSpPr>
            <a:spLocks noGrp="1"/>
          </p:cNvSpPr>
          <p:nvPr>
            <p:ph sz="quarter" idx="1"/>
          </p:nvPr>
        </p:nvSpPr>
        <p:spPr/>
        <p:txBody>
          <a:bodyPr>
            <a:normAutofit lnSpcReduction="10000"/>
          </a:bodyPr>
          <a:lstStyle/>
          <a:p>
            <a:pPr marL="0" lvl="0" indent="0" hangingPunct="0">
              <a:buNone/>
            </a:pPr>
            <a:r>
              <a:rPr lang="en-US" u="sng" dirty="0" smtClean="0"/>
              <a:t>D. </a:t>
            </a:r>
            <a:r>
              <a:rPr lang="en-US" b="1" u="sng" dirty="0" smtClean="0"/>
              <a:t>Skim </a:t>
            </a:r>
            <a:r>
              <a:rPr lang="en-US" b="1" u="sng" dirty="0"/>
              <a:t>milk</a:t>
            </a:r>
            <a:r>
              <a:rPr lang="en-US" b="1" dirty="0"/>
              <a:t> </a:t>
            </a:r>
            <a:r>
              <a:rPr lang="en-US" dirty="0"/>
              <a:t>- also called nonfat milk, has had sufficient </a:t>
            </a:r>
            <a:r>
              <a:rPr lang="en-US" dirty="0" err="1"/>
              <a:t>milkfat</a:t>
            </a:r>
            <a:r>
              <a:rPr lang="en-US" dirty="0"/>
              <a:t> removed to bring the level to </a:t>
            </a:r>
            <a:r>
              <a:rPr lang="en-US" b="1" u="sng" dirty="0"/>
              <a:t>less than 0.5%.  </a:t>
            </a:r>
            <a:r>
              <a:rPr lang="en-US" dirty="0"/>
              <a:t>It must contain not less than 8.25% solids-not-fat and must be fortified with vitamin A</a:t>
            </a:r>
            <a:r>
              <a:rPr lang="en-US" dirty="0" smtClean="0"/>
              <a:t>.</a:t>
            </a:r>
          </a:p>
          <a:p>
            <a:pPr marL="0" lvl="0" indent="0" hangingPunct="0">
              <a:buNone/>
            </a:pPr>
            <a:endParaRPr lang="en-CA" dirty="0"/>
          </a:p>
          <a:p>
            <a:pPr marL="0" lvl="0" indent="0" hangingPunct="0">
              <a:buNone/>
            </a:pPr>
            <a:r>
              <a:rPr lang="en-US" u="sng" dirty="0" smtClean="0"/>
              <a:t>E. Chocolate </a:t>
            </a:r>
            <a:r>
              <a:rPr lang="en-US" u="sng" dirty="0"/>
              <a:t>milk</a:t>
            </a:r>
            <a:r>
              <a:rPr lang="en-US" dirty="0"/>
              <a:t> - is made by adding chocolate or cocoa and sweetener to 2% milk.  It must be fortified with </a:t>
            </a:r>
            <a:r>
              <a:rPr lang="en-US" b="1" u="sng" dirty="0"/>
              <a:t>Vitamin A </a:t>
            </a:r>
            <a:r>
              <a:rPr lang="en-US" dirty="0"/>
              <a:t>and addition of vitamin D is optional</a:t>
            </a:r>
            <a:r>
              <a:rPr lang="en-US" dirty="0" smtClean="0"/>
              <a:t>.</a:t>
            </a:r>
          </a:p>
          <a:p>
            <a:pPr marL="0" lvl="0" indent="0" hangingPunct="0">
              <a:buNone/>
            </a:pPr>
            <a:endParaRPr lang="en-CA" dirty="0"/>
          </a:p>
          <a:p>
            <a:pPr marL="0" lvl="0" indent="0" hangingPunct="0">
              <a:buNone/>
            </a:pPr>
            <a:r>
              <a:rPr lang="en-US" u="sng" dirty="0" smtClean="0"/>
              <a:t>F. Eggnog </a:t>
            </a:r>
            <a:r>
              <a:rPr lang="en-US" dirty="0"/>
              <a:t>- is a mixture of </a:t>
            </a:r>
            <a:r>
              <a:rPr lang="en-US" b="1" u="sng" dirty="0"/>
              <a:t>milk, eggs, sugar and cream</a:t>
            </a:r>
            <a:r>
              <a:rPr lang="en-US" dirty="0"/>
              <a:t>.  It may also contain added flavorings such as rum extract, nutmeg or vanilla.  It’s a seasonal product most readily available during the holidays.</a:t>
            </a:r>
            <a:endParaRPr lang="en-CA" dirty="0"/>
          </a:p>
          <a:p>
            <a:endParaRPr lang="en-CA" dirty="0"/>
          </a:p>
        </p:txBody>
      </p:sp>
    </p:spTree>
    <p:extLst>
      <p:ext uri="{BB962C8B-B14F-4D97-AF65-F5344CB8AC3E}">
        <p14:creationId xmlns:p14="http://schemas.microsoft.com/office/powerpoint/2010/main" val="150803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 Cont. . . </a:t>
            </a:r>
            <a:endParaRPr lang="en-CA" dirty="0"/>
          </a:p>
        </p:txBody>
      </p:sp>
      <p:sp>
        <p:nvSpPr>
          <p:cNvPr id="3" name="Content Placeholder 2"/>
          <p:cNvSpPr>
            <a:spLocks noGrp="1"/>
          </p:cNvSpPr>
          <p:nvPr>
            <p:ph sz="quarter" idx="1"/>
          </p:nvPr>
        </p:nvSpPr>
        <p:spPr/>
        <p:txBody>
          <a:bodyPr>
            <a:normAutofit lnSpcReduction="10000"/>
          </a:bodyPr>
          <a:lstStyle/>
          <a:p>
            <a:pPr marL="0" lvl="0" indent="0" hangingPunct="0">
              <a:buNone/>
            </a:pPr>
            <a:r>
              <a:rPr lang="en-US" u="sng" dirty="0" smtClean="0"/>
              <a:t>G. Nonfat </a:t>
            </a:r>
            <a:r>
              <a:rPr lang="en-US" u="sng" dirty="0"/>
              <a:t>dry milk</a:t>
            </a:r>
            <a:r>
              <a:rPr lang="en-US" dirty="0"/>
              <a:t> - is the product obtained by removal of water only from pasteurized skim milk</a:t>
            </a:r>
            <a:r>
              <a:rPr lang="en-US" dirty="0" smtClean="0"/>
              <a:t>.</a:t>
            </a:r>
          </a:p>
          <a:p>
            <a:pPr marL="0" lvl="0" indent="0" hangingPunct="0">
              <a:buNone/>
            </a:pPr>
            <a:endParaRPr lang="en-CA" dirty="0"/>
          </a:p>
          <a:p>
            <a:pPr marL="0" lvl="0" indent="0" hangingPunct="0">
              <a:buNone/>
            </a:pPr>
            <a:r>
              <a:rPr lang="en-US" u="sng" dirty="0" smtClean="0"/>
              <a:t>H. </a:t>
            </a:r>
            <a:r>
              <a:rPr lang="en-US" b="1" u="sng" dirty="0" smtClean="0"/>
              <a:t>Buttermilk</a:t>
            </a:r>
            <a:r>
              <a:rPr lang="en-US" u="sng" dirty="0" smtClean="0"/>
              <a:t> </a:t>
            </a:r>
            <a:r>
              <a:rPr lang="en-US" dirty="0"/>
              <a:t>- is made by adding a special bacterial culture to milk to produce the desirable acidity, body, flavor and aroma characteristic of this product. </a:t>
            </a:r>
            <a:endParaRPr lang="en-US" dirty="0" smtClean="0"/>
          </a:p>
          <a:p>
            <a:pPr marL="0" lvl="0" indent="0" hangingPunct="0">
              <a:buNone/>
            </a:pPr>
            <a:r>
              <a:rPr lang="en-US" dirty="0" smtClean="0"/>
              <a:t> </a:t>
            </a:r>
            <a:endParaRPr lang="en-CA" dirty="0"/>
          </a:p>
          <a:p>
            <a:pPr marL="0" lvl="0" indent="0" hangingPunct="0">
              <a:buNone/>
            </a:pPr>
            <a:r>
              <a:rPr lang="en-US" u="sng" dirty="0" smtClean="0"/>
              <a:t>I. Evaporated </a:t>
            </a:r>
            <a:r>
              <a:rPr lang="en-US" u="sng" dirty="0"/>
              <a:t>milk</a:t>
            </a:r>
            <a:r>
              <a:rPr lang="en-US" dirty="0"/>
              <a:t> - is a canned whole milk concentrate, prepared by evaporating enough water, under vacuum, from fresh whole milk to reduce the volume by half.  This concentrate is then homogenized, fortified with vitamin D, packed in cans, sealed and sterilized by heat.</a:t>
            </a:r>
            <a:endParaRPr lang="en-CA" dirty="0"/>
          </a:p>
          <a:p>
            <a:endParaRPr lang="en-CA" dirty="0"/>
          </a:p>
        </p:txBody>
      </p:sp>
    </p:spTree>
    <p:extLst>
      <p:ext uri="{BB962C8B-B14F-4D97-AF65-F5344CB8AC3E}">
        <p14:creationId xmlns:p14="http://schemas.microsoft.com/office/powerpoint/2010/main" val="152072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 Cont. . . </a:t>
            </a:r>
            <a:endParaRPr lang="en-CA" dirty="0"/>
          </a:p>
        </p:txBody>
      </p:sp>
      <p:sp>
        <p:nvSpPr>
          <p:cNvPr id="3" name="Content Placeholder 2"/>
          <p:cNvSpPr>
            <a:spLocks noGrp="1"/>
          </p:cNvSpPr>
          <p:nvPr>
            <p:ph sz="quarter" idx="1"/>
          </p:nvPr>
        </p:nvSpPr>
        <p:spPr/>
        <p:txBody>
          <a:bodyPr/>
          <a:lstStyle/>
          <a:p>
            <a:pPr marL="0" lvl="0" indent="0" hangingPunct="0">
              <a:buNone/>
            </a:pPr>
            <a:r>
              <a:rPr lang="en-US" u="sng" dirty="0" smtClean="0"/>
              <a:t>J. Sweetened </a:t>
            </a:r>
            <a:r>
              <a:rPr lang="en-US" u="sng" dirty="0"/>
              <a:t>condensed milk</a:t>
            </a:r>
            <a:r>
              <a:rPr lang="en-US" dirty="0"/>
              <a:t> - is a canned whole milk concentrate, prepared by evaporating enough water, under vacuum, from fresh whole milk to reduce the volume by half.  It is pasteurized and sugar added to prevent spoilage</a:t>
            </a:r>
            <a:r>
              <a:rPr lang="en-US" dirty="0" smtClean="0"/>
              <a:t>.</a:t>
            </a:r>
          </a:p>
          <a:p>
            <a:pPr marL="0" lvl="0" indent="0" hangingPunct="0">
              <a:buNone/>
            </a:pPr>
            <a:endParaRPr lang="en-CA" dirty="0"/>
          </a:p>
          <a:p>
            <a:pPr marL="0" lvl="0" indent="0" hangingPunct="0">
              <a:buNone/>
            </a:pPr>
            <a:r>
              <a:rPr lang="en-US" u="sng" dirty="0" smtClean="0"/>
              <a:t>K. Whipping </a:t>
            </a:r>
            <a:r>
              <a:rPr lang="en-US" u="sng" dirty="0"/>
              <a:t>cream</a:t>
            </a:r>
            <a:r>
              <a:rPr lang="en-US" dirty="0"/>
              <a:t> - is the </a:t>
            </a:r>
            <a:r>
              <a:rPr lang="en-US" b="1" u="sng" dirty="0"/>
              <a:t>fat of whole milk</a:t>
            </a:r>
            <a:r>
              <a:rPr lang="en-US" dirty="0"/>
              <a:t>.  </a:t>
            </a:r>
            <a:r>
              <a:rPr lang="en-US" i="1" dirty="0"/>
              <a:t>Heavy</a:t>
            </a:r>
            <a:r>
              <a:rPr lang="en-US" dirty="0"/>
              <a:t> </a:t>
            </a:r>
            <a:r>
              <a:rPr lang="en-US" i="1" dirty="0"/>
              <a:t>cream</a:t>
            </a:r>
            <a:r>
              <a:rPr lang="en-US" dirty="0"/>
              <a:t> contains a minimum of 36 percent fat, while </a:t>
            </a:r>
            <a:r>
              <a:rPr lang="en-US" i="1" dirty="0"/>
              <a:t>light whipping cream </a:t>
            </a:r>
            <a:r>
              <a:rPr lang="en-US" dirty="0"/>
              <a:t>contains 30 to 36 percent fat.  </a:t>
            </a:r>
            <a:endParaRPr lang="en-CA" dirty="0"/>
          </a:p>
        </p:txBody>
      </p:sp>
    </p:spTree>
    <p:extLst>
      <p:ext uri="{BB962C8B-B14F-4D97-AF65-F5344CB8AC3E}">
        <p14:creationId xmlns:p14="http://schemas.microsoft.com/office/powerpoint/2010/main" val="220790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Forms of Milk Cont. . . </a:t>
            </a:r>
            <a:endParaRPr lang="en-CA" dirty="0"/>
          </a:p>
        </p:txBody>
      </p:sp>
      <p:sp>
        <p:nvSpPr>
          <p:cNvPr id="3" name="Content Placeholder 2"/>
          <p:cNvSpPr>
            <a:spLocks noGrp="1"/>
          </p:cNvSpPr>
          <p:nvPr>
            <p:ph sz="quarter" idx="1"/>
          </p:nvPr>
        </p:nvSpPr>
        <p:spPr/>
        <p:txBody>
          <a:bodyPr/>
          <a:lstStyle/>
          <a:p>
            <a:pPr marL="0" lvl="0" indent="0" hangingPunct="0">
              <a:buNone/>
            </a:pPr>
            <a:r>
              <a:rPr lang="en-US" u="sng" dirty="0" smtClean="0"/>
              <a:t>L. Half-and-half</a:t>
            </a:r>
            <a:r>
              <a:rPr lang="en-US" dirty="0" smtClean="0"/>
              <a:t> </a:t>
            </a:r>
            <a:r>
              <a:rPr lang="en-US" dirty="0"/>
              <a:t>- a blend of </a:t>
            </a:r>
            <a:r>
              <a:rPr lang="en-US" b="1" u="sng" dirty="0"/>
              <a:t>milk and cream </a:t>
            </a:r>
            <a:r>
              <a:rPr lang="en-US" dirty="0"/>
              <a:t>has 10 to 12 percent fat</a:t>
            </a:r>
            <a:r>
              <a:rPr lang="en-US" dirty="0" smtClean="0"/>
              <a:t>.</a:t>
            </a:r>
          </a:p>
          <a:p>
            <a:pPr marL="0" lvl="0" indent="0" hangingPunct="0">
              <a:buNone/>
            </a:pPr>
            <a:endParaRPr lang="en-CA" dirty="0"/>
          </a:p>
          <a:p>
            <a:pPr marL="0" lvl="0" indent="0" hangingPunct="0">
              <a:buNone/>
            </a:pPr>
            <a:r>
              <a:rPr lang="en-US" u="sng" dirty="0" smtClean="0"/>
              <a:t>M. Sour </a:t>
            </a:r>
            <a:r>
              <a:rPr lang="en-US" u="sng" dirty="0"/>
              <a:t>cream</a:t>
            </a:r>
            <a:r>
              <a:rPr lang="en-US" dirty="0"/>
              <a:t> - with 18 percent fat, is cream that has been soured by </a:t>
            </a:r>
            <a:r>
              <a:rPr lang="en-US" b="1" u="sng" dirty="0"/>
              <a:t>lactic-acid bacteria</a:t>
            </a:r>
            <a:r>
              <a:rPr lang="en-US" dirty="0" smtClean="0"/>
              <a:t>.</a:t>
            </a:r>
          </a:p>
          <a:p>
            <a:pPr marL="0" lvl="0" indent="0" hangingPunct="0">
              <a:buNone/>
            </a:pPr>
            <a:endParaRPr lang="en-CA" dirty="0"/>
          </a:p>
          <a:p>
            <a:pPr marL="0" lvl="0" indent="0" hangingPunct="0">
              <a:buNone/>
            </a:pPr>
            <a:r>
              <a:rPr lang="en-US" u="sng" dirty="0" smtClean="0"/>
              <a:t>N. Yogurt</a:t>
            </a:r>
            <a:r>
              <a:rPr lang="en-US" dirty="0" smtClean="0"/>
              <a:t> </a:t>
            </a:r>
            <a:r>
              <a:rPr lang="en-US" dirty="0"/>
              <a:t>- is a milk product with a </a:t>
            </a:r>
            <a:r>
              <a:rPr lang="en-US" b="1" u="sng" dirty="0" err="1"/>
              <a:t>custardlike</a:t>
            </a:r>
            <a:r>
              <a:rPr lang="en-US" dirty="0"/>
              <a:t> consistency.  It is made by fermenting partially skimmed milk with special acid-forming bacteria.</a:t>
            </a:r>
            <a:endParaRPr lang="en-CA" dirty="0"/>
          </a:p>
          <a:p>
            <a:endParaRPr lang="en-CA" dirty="0"/>
          </a:p>
        </p:txBody>
      </p:sp>
    </p:spTree>
    <p:extLst>
      <p:ext uri="{BB962C8B-B14F-4D97-AF65-F5344CB8AC3E}">
        <p14:creationId xmlns:p14="http://schemas.microsoft.com/office/powerpoint/2010/main" val="70617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of Milk</a:t>
            </a:r>
            <a:endParaRPr lang="en-CA" dirty="0"/>
          </a:p>
        </p:txBody>
      </p:sp>
      <p:sp>
        <p:nvSpPr>
          <p:cNvPr id="3" name="Content Placeholder 2"/>
          <p:cNvSpPr>
            <a:spLocks noGrp="1"/>
          </p:cNvSpPr>
          <p:nvPr>
            <p:ph sz="quarter" idx="1"/>
          </p:nvPr>
        </p:nvSpPr>
        <p:spPr/>
        <p:txBody>
          <a:bodyPr/>
          <a:lstStyle/>
          <a:p>
            <a:pPr lvl="0" hangingPunct="0"/>
            <a:r>
              <a:rPr lang="en-US" u="sng" dirty="0"/>
              <a:t>Grade A </a:t>
            </a:r>
            <a:r>
              <a:rPr lang="en-US" dirty="0"/>
              <a:t> - has the lowest bacterial count and is the grade sold in retail stores.</a:t>
            </a:r>
            <a:endParaRPr lang="en-CA" dirty="0"/>
          </a:p>
          <a:p>
            <a:pPr lvl="0" hangingPunct="0"/>
            <a:r>
              <a:rPr lang="en-US" u="sng" dirty="0"/>
              <a:t>Grade B </a:t>
            </a:r>
            <a:r>
              <a:rPr lang="en-US" dirty="0"/>
              <a:t>- </a:t>
            </a:r>
            <a:r>
              <a:rPr lang="en-US" b="1" u="sng" dirty="0"/>
              <a:t>safe and wholesome</a:t>
            </a:r>
            <a:r>
              <a:rPr lang="en-US" dirty="0"/>
              <a:t>.</a:t>
            </a:r>
            <a:endParaRPr lang="en-CA" dirty="0"/>
          </a:p>
          <a:p>
            <a:pPr lvl="0" hangingPunct="0"/>
            <a:r>
              <a:rPr lang="en-US" u="sng" dirty="0"/>
              <a:t>Grade C</a:t>
            </a:r>
            <a:r>
              <a:rPr lang="en-US" dirty="0"/>
              <a:t> - safe and wholesome</a:t>
            </a:r>
            <a:r>
              <a:rPr lang="en-US" dirty="0" smtClean="0"/>
              <a:t>.</a:t>
            </a:r>
          </a:p>
          <a:p>
            <a:pPr lvl="2" hangingPunct="0"/>
            <a:r>
              <a:rPr lang="en-US" sz="2000" dirty="0"/>
              <a:t>1.  The grade does not indicate its richness, but applies only to its </a:t>
            </a:r>
            <a:r>
              <a:rPr lang="en-US" sz="2000" dirty="0" smtClean="0"/>
              <a:t> </a:t>
            </a:r>
            <a:r>
              <a:rPr lang="en-US" sz="2000" dirty="0"/>
              <a:t>degree of sanitation.</a:t>
            </a:r>
            <a:endParaRPr lang="en-CA" sz="2000" dirty="0"/>
          </a:p>
          <a:p>
            <a:pPr marL="731520" lvl="2" indent="0" hangingPunct="0">
              <a:buNone/>
            </a:pPr>
            <a:endParaRPr lang="en-CA" dirty="0"/>
          </a:p>
          <a:p>
            <a:endParaRPr lang="en-CA" dirty="0"/>
          </a:p>
        </p:txBody>
      </p:sp>
    </p:spTree>
    <p:extLst>
      <p:ext uri="{BB962C8B-B14F-4D97-AF65-F5344CB8AC3E}">
        <p14:creationId xmlns:p14="http://schemas.microsoft.com/office/powerpoint/2010/main" val="3146680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Uses of Milk</a:t>
            </a:r>
            <a:endParaRPr lang="en-CA" dirty="0"/>
          </a:p>
        </p:txBody>
      </p:sp>
      <p:sp>
        <p:nvSpPr>
          <p:cNvPr id="3" name="Content Placeholder 2"/>
          <p:cNvSpPr>
            <a:spLocks noGrp="1"/>
          </p:cNvSpPr>
          <p:nvPr>
            <p:ph sz="quarter" idx="1"/>
          </p:nvPr>
        </p:nvSpPr>
        <p:spPr/>
        <p:txBody>
          <a:bodyPr/>
          <a:lstStyle/>
          <a:p>
            <a:pPr lvl="0" hangingPunct="0"/>
            <a:r>
              <a:rPr lang="en-US" b="1" u="sng" dirty="0"/>
              <a:t>Beverage</a:t>
            </a:r>
            <a:r>
              <a:rPr lang="en-US" dirty="0"/>
              <a:t> - it requires no preparation other than chilling.  It can be served hot or cold with meals, as snacks, and as party foods</a:t>
            </a:r>
            <a:r>
              <a:rPr lang="en-US" dirty="0" smtClean="0"/>
              <a:t>.</a:t>
            </a:r>
          </a:p>
          <a:p>
            <a:pPr marL="0" lvl="0" indent="0" hangingPunct="0">
              <a:buNone/>
            </a:pPr>
            <a:endParaRPr lang="en-CA" dirty="0"/>
          </a:p>
          <a:p>
            <a:pPr lvl="0" hangingPunct="0"/>
            <a:r>
              <a:rPr lang="en-US" u="sng" dirty="0"/>
              <a:t>Milk as an ingredient</a:t>
            </a:r>
            <a:r>
              <a:rPr lang="en-US" dirty="0"/>
              <a:t> - Milk contributes to the </a:t>
            </a:r>
            <a:r>
              <a:rPr lang="en-US" b="1" u="sng" dirty="0"/>
              <a:t>nutritive value</a:t>
            </a:r>
            <a:r>
              <a:rPr lang="en-US" dirty="0"/>
              <a:t>, flavor, texture, consistency, and browning quality of food products.  Milk in all forms can be used as an ingredient in a variety of recipes.</a:t>
            </a:r>
            <a:endParaRPr lang="en-CA" dirty="0"/>
          </a:p>
          <a:p>
            <a:endParaRPr lang="en-CA" dirty="0"/>
          </a:p>
        </p:txBody>
      </p:sp>
    </p:spTree>
    <p:extLst>
      <p:ext uri="{BB962C8B-B14F-4D97-AF65-F5344CB8AC3E}">
        <p14:creationId xmlns:p14="http://schemas.microsoft.com/office/powerpoint/2010/main" val="4247754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WHAT IS MILK?</a:t>
            </a:r>
            <a:endParaRPr lang="en-CA" sz="3600" dirty="0"/>
          </a:p>
        </p:txBody>
      </p:sp>
      <p:sp>
        <p:nvSpPr>
          <p:cNvPr id="3" name="Content Placeholder 2"/>
          <p:cNvSpPr>
            <a:spLocks noGrp="1"/>
          </p:cNvSpPr>
          <p:nvPr>
            <p:ph sz="quarter" idx="1"/>
          </p:nvPr>
        </p:nvSpPr>
        <p:spPr/>
        <p:txBody>
          <a:bodyPr>
            <a:normAutofit lnSpcReduction="10000"/>
          </a:bodyPr>
          <a:lstStyle/>
          <a:p>
            <a:pPr marL="0" lvl="0" indent="0" hangingPunct="0">
              <a:buNone/>
            </a:pPr>
            <a:r>
              <a:rPr lang="en-US" dirty="0" smtClean="0"/>
              <a:t>A. 87</a:t>
            </a:r>
            <a:r>
              <a:rPr lang="en-US" dirty="0"/>
              <a:t>% water</a:t>
            </a:r>
            <a:endParaRPr lang="en-CA" dirty="0"/>
          </a:p>
          <a:p>
            <a:pPr marL="0" lvl="0" indent="0" hangingPunct="0">
              <a:buNone/>
            </a:pPr>
            <a:r>
              <a:rPr lang="en-US" dirty="0" smtClean="0"/>
              <a:t>B. 13</a:t>
            </a:r>
            <a:r>
              <a:rPr lang="en-US" dirty="0"/>
              <a:t>% solids { fat and fat-soluble vitamins it contains </a:t>
            </a:r>
            <a:r>
              <a:rPr lang="en-US" dirty="0" smtClean="0"/>
              <a:t>		and </a:t>
            </a:r>
            <a:r>
              <a:rPr lang="en-US" dirty="0"/>
              <a:t>the </a:t>
            </a:r>
            <a:r>
              <a:rPr lang="en-US" dirty="0" smtClean="0"/>
              <a:t>solids not </a:t>
            </a:r>
            <a:r>
              <a:rPr lang="en-US" dirty="0"/>
              <a:t>fat, include </a:t>
            </a:r>
            <a:r>
              <a:rPr lang="en-US" dirty="0" smtClean="0"/>
              <a:t>			carbohydrates, protein</a:t>
            </a:r>
            <a:r>
              <a:rPr lang="en-US" dirty="0"/>
              <a:t>, </a:t>
            </a:r>
            <a:r>
              <a:rPr lang="en-US" dirty="0" smtClean="0"/>
              <a:t>water-soluble 		vitamins </a:t>
            </a:r>
            <a:r>
              <a:rPr lang="en-US" dirty="0"/>
              <a:t>and minerals.</a:t>
            </a:r>
            <a:endParaRPr lang="en-CA" dirty="0"/>
          </a:p>
          <a:p>
            <a:pPr marL="0" lvl="0" indent="0" hangingPunct="0">
              <a:buNone/>
            </a:pPr>
            <a:r>
              <a:rPr lang="en-US" dirty="0" smtClean="0"/>
              <a:t>C. </a:t>
            </a:r>
            <a:r>
              <a:rPr lang="en-US" b="1" dirty="0" smtClean="0"/>
              <a:t>Our</a:t>
            </a:r>
            <a:r>
              <a:rPr lang="en-US" dirty="0" smtClean="0"/>
              <a:t> </a:t>
            </a:r>
            <a:r>
              <a:rPr lang="en-US" b="1" dirty="0"/>
              <a:t>most nearly perfect food.</a:t>
            </a:r>
            <a:endParaRPr lang="en-CA" dirty="0"/>
          </a:p>
          <a:p>
            <a:pPr marL="0" lvl="0" indent="0" hangingPunct="0">
              <a:buNone/>
            </a:pPr>
            <a:r>
              <a:rPr lang="en-US" dirty="0" smtClean="0"/>
              <a:t>D. No </a:t>
            </a:r>
            <a:r>
              <a:rPr lang="en-US" dirty="0"/>
              <a:t>other single food can substitute for milk in diet and give a person the same </a:t>
            </a:r>
            <a:r>
              <a:rPr lang="en-US" b="1" u="sng" dirty="0"/>
              <a:t>nutrients</a:t>
            </a:r>
            <a:r>
              <a:rPr lang="en-US" dirty="0"/>
              <a:t> that you get from a glass of milk.</a:t>
            </a:r>
            <a:endParaRPr lang="en-CA" dirty="0"/>
          </a:p>
          <a:p>
            <a:pPr marL="0" lvl="0" indent="0" hangingPunct="0">
              <a:buNone/>
            </a:pPr>
            <a:r>
              <a:rPr lang="en-US" dirty="0" smtClean="0"/>
              <a:t>E. Adults </a:t>
            </a:r>
            <a:r>
              <a:rPr lang="en-US" dirty="0"/>
              <a:t>		</a:t>
            </a:r>
            <a:r>
              <a:rPr lang="en-US" b="1" u="sng" dirty="0"/>
              <a:t>2</a:t>
            </a:r>
            <a:r>
              <a:rPr lang="en-US" dirty="0"/>
              <a:t> cups}</a:t>
            </a:r>
            <a:endParaRPr lang="en-CA" dirty="0"/>
          </a:p>
          <a:p>
            <a:pPr marL="0" indent="0" hangingPunct="0">
              <a:buNone/>
            </a:pPr>
            <a:r>
              <a:rPr lang="en-US" dirty="0"/>
              <a:t> </a:t>
            </a:r>
            <a:r>
              <a:rPr lang="en-US" dirty="0" smtClean="0"/>
              <a:t>   Teenagers	</a:t>
            </a:r>
            <a:r>
              <a:rPr lang="en-US" dirty="0"/>
              <a:t>	</a:t>
            </a:r>
            <a:r>
              <a:rPr lang="en-US" b="1" u="sng" dirty="0"/>
              <a:t>4</a:t>
            </a:r>
            <a:r>
              <a:rPr lang="en-US" dirty="0"/>
              <a:t> cups}	per day</a:t>
            </a:r>
            <a:endParaRPr lang="en-CA" dirty="0"/>
          </a:p>
          <a:p>
            <a:pPr marL="0" indent="0" hangingPunct="0">
              <a:buNone/>
            </a:pPr>
            <a:r>
              <a:rPr lang="en-US" dirty="0" smtClean="0"/>
              <a:t>     Children</a:t>
            </a:r>
            <a:r>
              <a:rPr lang="en-US" dirty="0"/>
              <a:t>		</a:t>
            </a:r>
            <a:r>
              <a:rPr lang="en-US" b="1" u="sng" dirty="0"/>
              <a:t>3</a:t>
            </a:r>
            <a:r>
              <a:rPr lang="en-US" dirty="0"/>
              <a:t> cups}</a:t>
            </a:r>
            <a:endParaRPr lang="en-CA" dirty="0"/>
          </a:p>
          <a:p>
            <a:endParaRPr lang="en-CA" dirty="0"/>
          </a:p>
        </p:txBody>
      </p:sp>
    </p:spTree>
    <p:extLst>
      <p:ext uri="{BB962C8B-B14F-4D97-AF65-F5344CB8AC3E}">
        <p14:creationId xmlns:p14="http://schemas.microsoft.com/office/powerpoint/2010/main" val="158475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 of Milk Cookery</a:t>
            </a:r>
            <a:endParaRPr lang="en-CA" dirty="0"/>
          </a:p>
        </p:txBody>
      </p:sp>
      <p:sp>
        <p:nvSpPr>
          <p:cNvPr id="3" name="Content Placeholder 2"/>
          <p:cNvSpPr>
            <a:spLocks noGrp="1"/>
          </p:cNvSpPr>
          <p:nvPr>
            <p:ph sz="quarter" idx="1"/>
          </p:nvPr>
        </p:nvSpPr>
        <p:spPr/>
        <p:txBody>
          <a:bodyPr/>
          <a:lstStyle/>
          <a:p>
            <a:pPr marL="0" lvl="0" indent="0" hangingPunct="0">
              <a:buNone/>
            </a:pPr>
            <a:r>
              <a:rPr lang="en-CA" dirty="0" smtClean="0"/>
              <a:t>A. </a:t>
            </a:r>
            <a:r>
              <a:rPr lang="en-US" dirty="0"/>
              <a:t>Prevent film or scum formation</a:t>
            </a:r>
            <a:endParaRPr lang="en-CA" dirty="0"/>
          </a:p>
          <a:p>
            <a:pPr lvl="2" hangingPunct="0"/>
            <a:r>
              <a:rPr lang="en-US" sz="2000" dirty="0"/>
              <a:t>Using a covered container</a:t>
            </a:r>
            <a:endParaRPr lang="en-CA" sz="2000" dirty="0"/>
          </a:p>
          <a:p>
            <a:pPr lvl="2" hangingPunct="0"/>
            <a:r>
              <a:rPr lang="en-US" sz="2000" b="1" u="sng" dirty="0"/>
              <a:t>Stirring the milk </a:t>
            </a:r>
            <a:r>
              <a:rPr lang="en-US" sz="2000" dirty="0"/>
              <a:t>during heating</a:t>
            </a:r>
            <a:endParaRPr lang="en-CA" sz="2000" dirty="0"/>
          </a:p>
          <a:p>
            <a:pPr lvl="2" hangingPunct="0"/>
            <a:r>
              <a:rPr lang="en-US" sz="2000" dirty="0"/>
              <a:t>Beating the mixture with a rotary beater to form a layer of foam on the surface</a:t>
            </a:r>
            <a:endParaRPr lang="en-CA" sz="2000" dirty="0"/>
          </a:p>
          <a:p>
            <a:pPr marL="0" indent="0">
              <a:buNone/>
            </a:pPr>
            <a:endParaRPr lang="en-CA" dirty="0" smtClean="0"/>
          </a:p>
          <a:p>
            <a:pPr marL="0" lvl="0" indent="0" hangingPunct="0">
              <a:buNone/>
            </a:pPr>
            <a:r>
              <a:rPr lang="en-CA" dirty="0" smtClean="0"/>
              <a:t>B. </a:t>
            </a:r>
            <a:r>
              <a:rPr lang="en-US" dirty="0"/>
              <a:t>Prevent boiling over</a:t>
            </a:r>
            <a:endParaRPr lang="en-CA" dirty="0"/>
          </a:p>
          <a:p>
            <a:pPr lvl="2" hangingPunct="0"/>
            <a:r>
              <a:rPr lang="en-US" sz="2000" dirty="0"/>
              <a:t>The formation of the film on the boiled milk is the principal reason for the boiling over of milk.  A pressure develops under the </a:t>
            </a:r>
            <a:r>
              <a:rPr lang="en-US" sz="2000" b="1" u="sng" dirty="0"/>
              <a:t>scum</a:t>
            </a:r>
            <a:r>
              <a:rPr lang="en-US" sz="2000" dirty="0"/>
              <a:t> which forces the </a:t>
            </a:r>
            <a:r>
              <a:rPr lang="en-US" sz="2000" b="1" u="sng" dirty="0"/>
              <a:t>milk to break </a:t>
            </a:r>
            <a:r>
              <a:rPr lang="en-US" sz="2000" dirty="0"/>
              <a:t>through the film and boil over the sides of the pan.</a:t>
            </a:r>
            <a:endParaRPr lang="en-CA" sz="2000" dirty="0"/>
          </a:p>
          <a:p>
            <a:pPr marL="0" indent="0">
              <a:buNone/>
            </a:pPr>
            <a:endParaRPr lang="en-CA" dirty="0"/>
          </a:p>
        </p:txBody>
      </p:sp>
    </p:spTree>
    <p:extLst>
      <p:ext uri="{BB962C8B-B14F-4D97-AF65-F5344CB8AC3E}">
        <p14:creationId xmlns:p14="http://schemas.microsoft.com/office/powerpoint/2010/main" val="333390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 of Milk Cookery </a:t>
            </a:r>
            <a:r>
              <a:rPr lang="en-CA" dirty="0" err="1" smtClean="0"/>
              <a:t>Cont</a:t>
            </a:r>
            <a:r>
              <a:rPr lang="en-CA" dirty="0" smtClean="0"/>
              <a:t> . . . </a:t>
            </a:r>
            <a:endParaRPr lang="en-CA" dirty="0"/>
          </a:p>
        </p:txBody>
      </p:sp>
      <p:sp>
        <p:nvSpPr>
          <p:cNvPr id="3" name="Content Placeholder 2"/>
          <p:cNvSpPr>
            <a:spLocks noGrp="1"/>
          </p:cNvSpPr>
          <p:nvPr>
            <p:ph sz="quarter" idx="1"/>
          </p:nvPr>
        </p:nvSpPr>
        <p:spPr/>
        <p:txBody>
          <a:bodyPr/>
          <a:lstStyle/>
          <a:p>
            <a:pPr marL="0" lvl="0" indent="0" hangingPunct="0">
              <a:buNone/>
            </a:pPr>
            <a:r>
              <a:rPr lang="en-US" dirty="0" smtClean="0"/>
              <a:t>C. Prevent scorching </a:t>
            </a:r>
            <a:r>
              <a:rPr lang="en-US" dirty="0"/>
              <a:t>of milk</a:t>
            </a:r>
            <a:endParaRPr lang="en-CA" dirty="0"/>
          </a:p>
          <a:p>
            <a:pPr lvl="1" hangingPunct="0"/>
            <a:r>
              <a:rPr lang="en-US" dirty="0"/>
              <a:t>When milk is heated, some of its </a:t>
            </a:r>
            <a:r>
              <a:rPr lang="en-US" b="1" u="sng" dirty="0"/>
              <a:t>protein tends </a:t>
            </a:r>
            <a:r>
              <a:rPr lang="en-US" dirty="0"/>
              <a:t>to settle out (coagulate) on the sides and bottom of the pan and can scorch easily unless the milk is heated on a very low heat.</a:t>
            </a:r>
            <a:endParaRPr lang="en-CA" dirty="0"/>
          </a:p>
          <a:p>
            <a:pPr lvl="1" hangingPunct="0"/>
            <a:r>
              <a:rPr lang="en-US" dirty="0"/>
              <a:t>Stirring the milk while it heats helps to thin out the film.</a:t>
            </a:r>
            <a:endParaRPr lang="en-CA" dirty="0"/>
          </a:p>
          <a:p>
            <a:pPr lvl="1" hangingPunct="0"/>
            <a:r>
              <a:rPr lang="en-US" dirty="0"/>
              <a:t>Use a </a:t>
            </a:r>
            <a:r>
              <a:rPr lang="en-US" b="1" u="sng" dirty="0"/>
              <a:t>double boiler </a:t>
            </a:r>
            <a:r>
              <a:rPr lang="en-US" dirty="0"/>
              <a:t>to avoid scorching.</a:t>
            </a:r>
            <a:endParaRPr lang="en-CA" dirty="0"/>
          </a:p>
          <a:p>
            <a:pPr marL="0" indent="0">
              <a:buNone/>
            </a:pPr>
            <a:endParaRPr lang="en-CA" dirty="0"/>
          </a:p>
        </p:txBody>
      </p:sp>
    </p:spTree>
    <p:extLst>
      <p:ext uri="{BB962C8B-B14F-4D97-AF65-F5344CB8AC3E}">
        <p14:creationId xmlns:p14="http://schemas.microsoft.com/office/powerpoint/2010/main" val="139962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 of Milk Cookery </a:t>
            </a:r>
            <a:r>
              <a:rPr lang="en-CA" dirty="0" err="1" smtClean="0"/>
              <a:t>Cont</a:t>
            </a:r>
            <a:r>
              <a:rPr lang="en-CA" dirty="0" smtClean="0"/>
              <a:t> . . . </a:t>
            </a:r>
            <a:endParaRPr lang="en-CA" dirty="0"/>
          </a:p>
        </p:txBody>
      </p:sp>
      <p:sp>
        <p:nvSpPr>
          <p:cNvPr id="3" name="Content Placeholder 2"/>
          <p:cNvSpPr>
            <a:spLocks noGrp="1"/>
          </p:cNvSpPr>
          <p:nvPr>
            <p:ph sz="quarter" idx="1"/>
          </p:nvPr>
        </p:nvSpPr>
        <p:spPr/>
        <p:txBody>
          <a:bodyPr>
            <a:normAutofit fontScale="92500"/>
          </a:bodyPr>
          <a:lstStyle/>
          <a:p>
            <a:pPr marL="0" lvl="0" indent="0" hangingPunct="0">
              <a:buNone/>
            </a:pPr>
            <a:r>
              <a:rPr lang="en-US" dirty="0" smtClean="0"/>
              <a:t>D. </a:t>
            </a:r>
            <a:r>
              <a:rPr lang="en-US" b="1" u="sng" dirty="0" smtClean="0"/>
              <a:t>Prevent </a:t>
            </a:r>
            <a:r>
              <a:rPr lang="en-US" b="1" u="sng" dirty="0"/>
              <a:t>curdling of milk</a:t>
            </a:r>
            <a:endParaRPr lang="en-CA" b="1" u="sng" dirty="0"/>
          </a:p>
          <a:p>
            <a:pPr lvl="0" hangingPunct="0"/>
            <a:r>
              <a:rPr lang="en-US" dirty="0"/>
              <a:t>When acid is added to milk, the protein settles out in white clumps, or curds, and separates from the whey causing curdling.  (Example:  acids in tomatoes can cause milk protein to separate as in tomato soup)</a:t>
            </a:r>
            <a:endParaRPr lang="en-CA" dirty="0"/>
          </a:p>
          <a:p>
            <a:pPr lvl="0" hangingPunct="0"/>
            <a:r>
              <a:rPr lang="en-US" dirty="0"/>
              <a:t>Thicken with starch either the milk or the food to be added to the milk. (Example:  tomato soup - thicken milk with four and then add the tomato, or thicken the tomato and then add the milk)</a:t>
            </a:r>
            <a:endParaRPr lang="en-CA" dirty="0"/>
          </a:p>
          <a:p>
            <a:pPr lvl="0" hangingPunct="0"/>
            <a:r>
              <a:rPr lang="en-US" dirty="0"/>
              <a:t>Cook at a low temperature</a:t>
            </a:r>
            <a:endParaRPr lang="en-CA" dirty="0"/>
          </a:p>
          <a:p>
            <a:pPr lvl="0" hangingPunct="0"/>
            <a:r>
              <a:rPr lang="en-US" dirty="0"/>
              <a:t>Use </a:t>
            </a:r>
            <a:r>
              <a:rPr lang="en-US" b="1" u="sng" dirty="0"/>
              <a:t>very fresh milk </a:t>
            </a:r>
            <a:r>
              <a:rPr lang="en-US" dirty="0"/>
              <a:t>(Milk with a high acid content will curdle when heated; acids can develop from improper storage)</a:t>
            </a:r>
            <a:endParaRPr lang="en-CA" dirty="0"/>
          </a:p>
        </p:txBody>
      </p:sp>
    </p:spTree>
    <p:extLst>
      <p:ext uri="{BB962C8B-B14F-4D97-AF65-F5344CB8AC3E}">
        <p14:creationId xmlns:p14="http://schemas.microsoft.com/office/powerpoint/2010/main" val="96828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Milk Substitutes </a:t>
            </a:r>
            <a:endParaRPr lang="en-CA" dirty="0"/>
          </a:p>
        </p:txBody>
      </p:sp>
      <p:sp>
        <p:nvSpPr>
          <p:cNvPr id="3" name="Content Placeholder 2"/>
          <p:cNvSpPr>
            <a:spLocks noGrp="1"/>
          </p:cNvSpPr>
          <p:nvPr>
            <p:ph sz="quarter" idx="1"/>
          </p:nvPr>
        </p:nvSpPr>
        <p:spPr/>
        <p:txBody>
          <a:bodyPr/>
          <a:lstStyle/>
          <a:p>
            <a:pPr marL="0" lvl="0" indent="0" hangingPunct="0">
              <a:buNone/>
            </a:pPr>
            <a:r>
              <a:rPr lang="en-US" dirty="0" smtClean="0"/>
              <a:t>A. Cheese</a:t>
            </a:r>
            <a:r>
              <a:rPr lang="en-US" dirty="0"/>
              <a:t>, ice cream, can replace part of milk in diet - but at added cost and they have </a:t>
            </a:r>
            <a:r>
              <a:rPr lang="en-US" b="1" u="sng" dirty="0"/>
              <a:t>more calories</a:t>
            </a:r>
            <a:endParaRPr lang="en-CA" b="1" u="sng" dirty="0"/>
          </a:p>
          <a:p>
            <a:pPr marL="0" lvl="0" indent="0" hangingPunct="0">
              <a:buNone/>
            </a:pPr>
            <a:r>
              <a:rPr lang="en-US" dirty="0" smtClean="0"/>
              <a:t>B. Cheese </a:t>
            </a:r>
            <a:r>
              <a:rPr lang="en-US" dirty="0"/>
              <a:t>and cottage cheese - larger containers cost less</a:t>
            </a:r>
            <a:endParaRPr lang="en-CA" dirty="0"/>
          </a:p>
          <a:p>
            <a:pPr marL="0" lvl="0" indent="0" hangingPunct="0">
              <a:buNone/>
            </a:pPr>
            <a:r>
              <a:rPr lang="en-US" dirty="0" smtClean="0"/>
              <a:t>C. Yogurt </a:t>
            </a:r>
            <a:r>
              <a:rPr lang="en-US" dirty="0"/>
              <a:t>and ice cream  - cost as much as</a:t>
            </a:r>
            <a:r>
              <a:rPr lang="en-US" b="1" u="sng" dirty="0"/>
              <a:t> three times</a:t>
            </a:r>
            <a:r>
              <a:rPr lang="en-US" dirty="0"/>
              <a:t> a glass of milk</a:t>
            </a:r>
            <a:endParaRPr lang="en-CA" dirty="0"/>
          </a:p>
        </p:txBody>
      </p:sp>
    </p:spTree>
    <p:extLst>
      <p:ext uri="{BB962C8B-B14F-4D97-AF65-F5344CB8AC3E}">
        <p14:creationId xmlns:p14="http://schemas.microsoft.com/office/powerpoint/2010/main" val="2459329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Stretching the milk dollar</a:t>
            </a:r>
            <a:endParaRPr lang="en-CA" dirty="0"/>
          </a:p>
        </p:txBody>
      </p:sp>
      <p:sp>
        <p:nvSpPr>
          <p:cNvPr id="3" name="Content Placeholder 2"/>
          <p:cNvSpPr>
            <a:spLocks noGrp="1"/>
          </p:cNvSpPr>
          <p:nvPr>
            <p:ph sz="quarter" idx="1"/>
          </p:nvPr>
        </p:nvSpPr>
        <p:spPr/>
        <p:txBody>
          <a:bodyPr/>
          <a:lstStyle/>
          <a:p>
            <a:pPr marL="0" lvl="0" indent="0" hangingPunct="0">
              <a:lnSpc>
                <a:spcPct val="150000"/>
              </a:lnSpc>
              <a:buNone/>
            </a:pPr>
            <a:r>
              <a:rPr lang="en-US" dirty="0" smtClean="0"/>
              <a:t>A. Buy </a:t>
            </a:r>
            <a:r>
              <a:rPr lang="en-US" dirty="0"/>
              <a:t>milk larger than quart size</a:t>
            </a:r>
            <a:endParaRPr lang="en-CA" dirty="0"/>
          </a:p>
          <a:p>
            <a:pPr marL="0" lvl="0" indent="0" hangingPunct="0">
              <a:lnSpc>
                <a:spcPct val="150000"/>
              </a:lnSpc>
              <a:buNone/>
            </a:pPr>
            <a:r>
              <a:rPr lang="en-US" dirty="0" smtClean="0"/>
              <a:t>B. Buy </a:t>
            </a:r>
            <a:r>
              <a:rPr lang="en-US" dirty="0"/>
              <a:t>quantity containers</a:t>
            </a:r>
            <a:endParaRPr lang="en-CA" dirty="0"/>
          </a:p>
          <a:p>
            <a:pPr marL="0" lvl="0" indent="0" hangingPunct="0">
              <a:lnSpc>
                <a:spcPct val="150000"/>
              </a:lnSpc>
              <a:buNone/>
            </a:pPr>
            <a:r>
              <a:rPr lang="en-US" dirty="0" smtClean="0"/>
              <a:t>C. Home </a:t>
            </a:r>
            <a:r>
              <a:rPr lang="en-US" dirty="0"/>
              <a:t>delivery cost more</a:t>
            </a:r>
            <a:endParaRPr lang="en-CA" dirty="0"/>
          </a:p>
          <a:p>
            <a:pPr marL="0" lvl="0" indent="0" hangingPunct="0">
              <a:lnSpc>
                <a:spcPct val="150000"/>
              </a:lnSpc>
              <a:buNone/>
            </a:pPr>
            <a:r>
              <a:rPr lang="en-US" dirty="0" smtClean="0"/>
              <a:t>D. Use </a:t>
            </a:r>
            <a:r>
              <a:rPr lang="en-US" b="1" u="sng" dirty="0"/>
              <a:t>evaporated milk </a:t>
            </a:r>
            <a:r>
              <a:rPr lang="en-US" dirty="0"/>
              <a:t>in cooking</a:t>
            </a:r>
            <a:endParaRPr lang="en-CA" dirty="0"/>
          </a:p>
          <a:p>
            <a:pPr marL="0" lvl="0" indent="0" hangingPunct="0">
              <a:lnSpc>
                <a:spcPct val="150000"/>
              </a:lnSpc>
              <a:buNone/>
            </a:pPr>
            <a:r>
              <a:rPr lang="en-US" dirty="0" smtClean="0"/>
              <a:t>E. Nonfat </a:t>
            </a:r>
            <a:r>
              <a:rPr lang="en-US" dirty="0"/>
              <a:t>dry milk in cooking and as a beverage</a:t>
            </a:r>
            <a:endParaRPr lang="en-CA" dirty="0"/>
          </a:p>
          <a:p>
            <a:endParaRPr lang="en-CA" dirty="0"/>
          </a:p>
        </p:txBody>
      </p:sp>
    </p:spTree>
    <p:extLst>
      <p:ext uri="{BB962C8B-B14F-4D97-AF65-F5344CB8AC3E}">
        <p14:creationId xmlns:p14="http://schemas.microsoft.com/office/powerpoint/2010/main" val="1441144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Sauces</a:t>
            </a:r>
            <a:endParaRPr lang="en-CA" dirty="0"/>
          </a:p>
        </p:txBody>
      </p:sp>
      <p:sp>
        <p:nvSpPr>
          <p:cNvPr id="3" name="Content Placeholder 2"/>
          <p:cNvSpPr>
            <a:spLocks noGrp="1"/>
          </p:cNvSpPr>
          <p:nvPr>
            <p:ph sz="quarter" idx="1"/>
          </p:nvPr>
        </p:nvSpPr>
        <p:spPr/>
        <p:txBody>
          <a:bodyPr/>
          <a:lstStyle/>
          <a:p>
            <a:pPr marL="0" lvl="0" indent="0" hangingPunct="0">
              <a:buNone/>
            </a:pPr>
            <a:r>
              <a:rPr lang="en-US" dirty="0" smtClean="0"/>
              <a:t>A. Flavored </a:t>
            </a:r>
            <a:r>
              <a:rPr lang="en-US" dirty="0"/>
              <a:t>liquids that have been thickened.</a:t>
            </a:r>
            <a:endParaRPr lang="en-CA" dirty="0"/>
          </a:p>
          <a:p>
            <a:pPr marL="0" lvl="0" indent="0" hangingPunct="0">
              <a:buNone/>
            </a:pPr>
            <a:r>
              <a:rPr lang="en-US" dirty="0" smtClean="0"/>
              <a:t>B. Thickeners</a:t>
            </a:r>
            <a:r>
              <a:rPr lang="en-US" dirty="0"/>
              <a:t>:  </a:t>
            </a:r>
            <a:endParaRPr lang="en-CA" dirty="0"/>
          </a:p>
          <a:p>
            <a:pPr lvl="2" hangingPunct="0"/>
            <a:r>
              <a:rPr lang="en-US" sz="2400" dirty="0"/>
              <a:t>flour</a:t>
            </a:r>
            <a:endParaRPr lang="en-CA" sz="2400" dirty="0"/>
          </a:p>
          <a:p>
            <a:pPr lvl="2" hangingPunct="0"/>
            <a:r>
              <a:rPr lang="en-US" sz="2400" b="1" u="sng" dirty="0"/>
              <a:t>cornstarch</a:t>
            </a:r>
            <a:endParaRPr lang="en-CA" sz="2400" b="1" u="sng" dirty="0"/>
          </a:p>
          <a:p>
            <a:pPr lvl="2" hangingPunct="0"/>
            <a:r>
              <a:rPr lang="en-US" sz="2400" dirty="0"/>
              <a:t>tapioca</a:t>
            </a:r>
            <a:endParaRPr lang="en-CA" sz="2400" dirty="0"/>
          </a:p>
          <a:p>
            <a:pPr lvl="2" hangingPunct="0"/>
            <a:r>
              <a:rPr lang="en-US" sz="2400" dirty="0"/>
              <a:t>eggs	</a:t>
            </a:r>
            <a:endParaRPr lang="en-CA" sz="2400" dirty="0"/>
          </a:p>
          <a:p>
            <a:pPr lvl="2" hangingPunct="0"/>
            <a:r>
              <a:rPr lang="en-US" sz="2400" dirty="0"/>
              <a:t>vegetables</a:t>
            </a:r>
            <a:endParaRPr lang="en-CA" sz="2400" dirty="0"/>
          </a:p>
        </p:txBody>
      </p:sp>
    </p:spTree>
    <p:extLst>
      <p:ext uri="{BB962C8B-B14F-4D97-AF65-F5344CB8AC3E}">
        <p14:creationId xmlns:p14="http://schemas.microsoft.com/office/powerpoint/2010/main" val="1970405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Sauces </a:t>
            </a:r>
            <a:r>
              <a:rPr lang="en-CA" dirty="0" err="1" smtClean="0"/>
              <a:t>cont</a:t>
            </a:r>
            <a:r>
              <a:rPr lang="en-CA" dirty="0" smtClean="0"/>
              <a:t> . . .</a:t>
            </a:r>
            <a:endParaRPr lang="en-CA" dirty="0"/>
          </a:p>
        </p:txBody>
      </p:sp>
      <p:sp>
        <p:nvSpPr>
          <p:cNvPr id="3" name="Content Placeholder 2"/>
          <p:cNvSpPr>
            <a:spLocks noGrp="1"/>
          </p:cNvSpPr>
          <p:nvPr>
            <p:ph sz="quarter" idx="1"/>
          </p:nvPr>
        </p:nvSpPr>
        <p:spPr/>
        <p:txBody>
          <a:bodyPr/>
          <a:lstStyle/>
          <a:p>
            <a:pPr marL="0" lvl="0" indent="0" hangingPunct="0">
              <a:buNone/>
            </a:pPr>
            <a:r>
              <a:rPr lang="en-US" dirty="0" smtClean="0"/>
              <a:t>C. Most </a:t>
            </a:r>
            <a:r>
              <a:rPr lang="en-US" dirty="0"/>
              <a:t>thickeners cannot be added by themselves to hot food.  They will cook into lumps</a:t>
            </a:r>
            <a:r>
              <a:rPr lang="en-US" dirty="0" smtClean="0"/>
              <a:t>.</a:t>
            </a:r>
          </a:p>
          <a:p>
            <a:pPr marL="0" lvl="0" indent="0" hangingPunct="0">
              <a:buNone/>
            </a:pPr>
            <a:endParaRPr lang="en-CA" dirty="0"/>
          </a:p>
          <a:p>
            <a:pPr marL="0" lvl="0" indent="0" hangingPunct="0">
              <a:buNone/>
            </a:pPr>
            <a:r>
              <a:rPr lang="en-US" dirty="0" smtClean="0"/>
              <a:t>	1. Add </a:t>
            </a:r>
            <a:r>
              <a:rPr lang="en-US" dirty="0"/>
              <a:t>small amount to another food (sugar or </a:t>
            </a:r>
            <a:r>
              <a:rPr lang="en-US" dirty="0" smtClean="0"/>
              <a:t>	    cold </a:t>
            </a:r>
            <a:r>
              <a:rPr lang="en-US" dirty="0"/>
              <a:t>liquid)</a:t>
            </a:r>
            <a:endParaRPr lang="en-CA" dirty="0"/>
          </a:p>
          <a:p>
            <a:pPr marL="0" lvl="0" indent="0" hangingPunct="0">
              <a:buNone/>
            </a:pPr>
            <a:r>
              <a:rPr lang="en-US" dirty="0"/>
              <a:t>	</a:t>
            </a:r>
            <a:r>
              <a:rPr lang="en-US" dirty="0" smtClean="0"/>
              <a:t>2. </a:t>
            </a:r>
            <a:r>
              <a:rPr lang="en-US" b="1" u="sng" dirty="0" smtClean="0"/>
              <a:t>Cook </a:t>
            </a:r>
            <a:r>
              <a:rPr lang="en-US" b="1" u="sng" dirty="0"/>
              <a:t>over low heat</a:t>
            </a:r>
            <a:endParaRPr lang="en-CA" b="1" u="sng" dirty="0"/>
          </a:p>
          <a:p>
            <a:pPr marL="0" lvl="0" indent="0" hangingPunct="0">
              <a:buNone/>
            </a:pPr>
            <a:r>
              <a:rPr lang="en-US" dirty="0" smtClean="0"/>
              <a:t>	3. Don’t </a:t>
            </a:r>
            <a:r>
              <a:rPr lang="en-US" dirty="0"/>
              <a:t>overcook (may lose thickening power)</a:t>
            </a:r>
            <a:endParaRPr lang="en-CA" dirty="0"/>
          </a:p>
          <a:p>
            <a:pPr marL="0" lvl="0" indent="0" hangingPunct="0">
              <a:buNone/>
            </a:pPr>
            <a:endParaRPr lang="en-US" dirty="0" smtClean="0"/>
          </a:p>
          <a:p>
            <a:pPr marL="0" lvl="0" indent="0" hangingPunct="0">
              <a:buNone/>
            </a:pPr>
            <a:r>
              <a:rPr lang="en-US" dirty="0" smtClean="0"/>
              <a:t>D. </a:t>
            </a:r>
            <a:r>
              <a:rPr lang="en-US" b="1" u="sng" dirty="0" smtClean="0"/>
              <a:t>White </a:t>
            </a:r>
            <a:r>
              <a:rPr lang="en-US" b="1" u="sng" dirty="0"/>
              <a:t>Sauce  </a:t>
            </a:r>
            <a:endParaRPr lang="en-CA" b="1" u="sng" dirty="0"/>
          </a:p>
          <a:p>
            <a:pPr marL="0" lvl="0" indent="0" hangingPunct="0">
              <a:buNone/>
            </a:pPr>
            <a:r>
              <a:rPr lang="en-US" dirty="0" smtClean="0"/>
              <a:t>	1. By </a:t>
            </a:r>
            <a:r>
              <a:rPr lang="en-US" dirty="0"/>
              <a:t>varying its thickness and flavor, the </a:t>
            </a:r>
            <a:r>
              <a:rPr lang="en-US" dirty="0" smtClean="0"/>
              <a:t>	    sauce </a:t>
            </a:r>
            <a:r>
              <a:rPr lang="en-US" dirty="0"/>
              <a:t>can be used for a variety of things.</a:t>
            </a:r>
            <a:endParaRPr lang="en-CA" dirty="0"/>
          </a:p>
          <a:p>
            <a:endParaRPr lang="en-CA" dirty="0"/>
          </a:p>
        </p:txBody>
      </p:sp>
    </p:spTree>
    <p:extLst>
      <p:ext uri="{BB962C8B-B14F-4D97-AF65-F5344CB8AC3E}">
        <p14:creationId xmlns:p14="http://schemas.microsoft.com/office/powerpoint/2010/main" val="195729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ircle(in)">
                                      <p:cBhvr>
                                        <p:cTn id="18" dur="2000"/>
                                        <p:tgtEl>
                                          <p:spTgt spid="3">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circle(in)">
                                      <p:cBhvr>
                                        <p:cTn id="2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Nutrients</a:t>
            </a:r>
            <a:endParaRPr lang="en-CA" sz="3600" dirty="0"/>
          </a:p>
        </p:txBody>
      </p:sp>
      <p:sp>
        <p:nvSpPr>
          <p:cNvPr id="3" name="Content Placeholder 2"/>
          <p:cNvSpPr>
            <a:spLocks noGrp="1"/>
          </p:cNvSpPr>
          <p:nvPr>
            <p:ph sz="quarter" idx="1"/>
          </p:nvPr>
        </p:nvSpPr>
        <p:spPr/>
        <p:txBody>
          <a:bodyPr/>
          <a:lstStyle/>
          <a:p>
            <a:pPr marL="0" lvl="0" indent="0" hangingPunct="0">
              <a:buNone/>
            </a:pPr>
            <a:r>
              <a:rPr lang="en-US" dirty="0" smtClean="0"/>
              <a:t>A. Protein </a:t>
            </a:r>
            <a:r>
              <a:rPr lang="en-US" dirty="0"/>
              <a:t>- body building and </a:t>
            </a:r>
            <a:r>
              <a:rPr lang="en-US" dirty="0" smtClean="0"/>
              <a:t>repair</a:t>
            </a:r>
          </a:p>
          <a:p>
            <a:pPr marL="0" lvl="0" indent="0" hangingPunct="0">
              <a:buNone/>
            </a:pPr>
            <a:endParaRPr lang="en-CA" dirty="0"/>
          </a:p>
          <a:p>
            <a:pPr marL="0" lvl="0" indent="0" hangingPunct="0">
              <a:buNone/>
            </a:pPr>
            <a:r>
              <a:rPr lang="en-US" dirty="0" smtClean="0"/>
              <a:t>B.</a:t>
            </a:r>
            <a:r>
              <a:rPr lang="en-US" b="1" u="sng" dirty="0" smtClean="0"/>
              <a:t> Carbohydrates </a:t>
            </a:r>
            <a:r>
              <a:rPr lang="en-US" dirty="0"/>
              <a:t>- energy and warmth</a:t>
            </a:r>
            <a:endParaRPr lang="en-CA" dirty="0"/>
          </a:p>
          <a:p>
            <a:pPr marL="0" lvl="0" indent="0" hangingPunct="0">
              <a:buNone/>
            </a:pPr>
            <a:endParaRPr lang="en-US" dirty="0" smtClean="0"/>
          </a:p>
          <a:p>
            <a:pPr marL="0" lvl="0" indent="0" hangingPunct="0">
              <a:buNone/>
            </a:pPr>
            <a:r>
              <a:rPr lang="en-US" dirty="0" smtClean="0"/>
              <a:t>C. Fats </a:t>
            </a:r>
            <a:r>
              <a:rPr lang="en-US" dirty="0"/>
              <a:t>- </a:t>
            </a:r>
            <a:r>
              <a:rPr lang="en-US" b="1" u="sng" dirty="0"/>
              <a:t>energy and warmth</a:t>
            </a:r>
            <a:r>
              <a:rPr lang="en-US" dirty="0"/>
              <a:t>, carries fat-soluble vitamins ADEK</a:t>
            </a:r>
            <a:endParaRPr lang="en-CA" dirty="0"/>
          </a:p>
          <a:p>
            <a:pPr marL="0" indent="0">
              <a:buNone/>
            </a:pPr>
            <a:endParaRPr lang="en-CA" dirty="0"/>
          </a:p>
        </p:txBody>
      </p:sp>
    </p:spTree>
    <p:extLst>
      <p:ext uri="{BB962C8B-B14F-4D97-AF65-F5344CB8AC3E}">
        <p14:creationId xmlns:p14="http://schemas.microsoft.com/office/powerpoint/2010/main" val="36877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2000"/>
                                        <p:tgtEl>
                                          <p:spTgt spid="3">
                                            <p:txEl>
                                              <p:pRg st="4" end="4"/>
                                            </p:txEl>
                                          </p:spTgt>
                                        </p:tgtEl>
                                      </p:cBhvr>
                                    </p:animEffect>
                                    <p:anim calcmode="lin" valueType="num">
                                      <p:cBhvr>
                                        <p:cTn id="15"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Nutrients cont. </a:t>
            </a:r>
            <a:endParaRPr lang="en-CA" sz="3600" dirty="0"/>
          </a:p>
        </p:txBody>
      </p:sp>
      <p:sp>
        <p:nvSpPr>
          <p:cNvPr id="3" name="Content Placeholder 2"/>
          <p:cNvSpPr>
            <a:spLocks noGrp="1"/>
          </p:cNvSpPr>
          <p:nvPr>
            <p:ph sz="quarter" idx="1"/>
          </p:nvPr>
        </p:nvSpPr>
        <p:spPr/>
        <p:txBody>
          <a:bodyPr>
            <a:normAutofit fontScale="92500" lnSpcReduction="10000"/>
          </a:bodyPr>
          <a:lstStyle/>
          <a:p>
            <a:pPr marL="0" lvl="0" indent="0" hangingPunct="0">
              <a:buNone/>
            </a:pPr>
            <a:r>
              <a:rPr lang="en-US" dirty="0" smtClean="0"/>
              <a:t>D. Vitamins </a:t>
            </a:r>
            <a:r>
              <a:rPr lang="en-US" dirty="0"/>
              <a:t>- Growth, prevents diseases</a:t>
            </a:r>
            <a:endParaRPr lang="en-CA" dirty="0"/>
          </a:p>
          <a:p>
            <a:pPr marL="0" lvl="0" indent="0" hangingPunct="0">
              <a:buNone/>
            </a:pPr>
            <a:r>
              <a:rPr lang="en-US" dirty="0" smtClean="0"/>
              <a:t>	1. Vitamin </a:t>
            </a:r>
            <a:r>
              <a:rPr lang="en-US" dirty="0"/>
              <a:t>D - bones and teeth, prevents </a:t>
            </a:r>
            <a:r>
              <a:rPr lang="en-US" dirty="0" smtClean="0"/>
              <a:t>		            </a:t>
            </a:r>
            <a:r>
              <a:rPr lang="en-US" b="1" u="sng" dirty="0" smtClean="0"/>
              <a:t>rickets</a:t>
            </a:r>
            <a:endParaRPr lang="en-CA" b="1" dirty="0"/>
          </a:p>
          <a:p>
            <a:pPr marL="0" lvl="0" indent="0" hangingPunct="0">
              <a:buNone/>
            </a:pPr>
            <a:r>
              <a:rPr lang="en-US" dirty="0" smtClean="0"/>
              <a:t>	2. Vitamin </a:t>
            </a:r>
            <a:r>
              <a:rPr lang="en-US" dirty="0"/>
              <a:t>A - aids growth, prevents</a:t>
            </a:r>
            <a:r>
              <a:rPr lang="en-US" b="1" dirty="0"/>
              <a:t> </a:t>
            </a:r>
            <a:r>
              <a:rPr lang="en-US" b="1" u="sng" dirty="0"/>
              <a:t>night </a:t>
            </a:r>
            <a:r>
              <a:rPr lang="en-US" b="1" dirty="0"/>
              <a:t>	</a:t>
            </a:r>
            <a:r>
              <a:rPr lang="en-US" b="1" dirty="0" smtClean="0"/>
              <a:t>	           </a:t>
            </a:r>
            <a:r>
              <a:rPr lang="en-US" b="1" u="sng" dirty="0" smtClean="0"/>
              <a:t>blindness</a:t>
            </a:r>
            <a:endParaRPr lang="en-CA" b="1" dirty="0"/>
          </a:p>
          <a:p>
            <a:pPr marL="0" lvl="0" indent="0" hangingPunct="0">
              <a:buNone/>
            </a:pPr>
            <a:r>
              <a:rPr lang="en-US" dirty="0" smtClean="0"/>
              <a:t>	3. </a:t>
            </a:r>
            <a:r>
              <a:rPr lang="en-US" b="1" u="sng" dirty="0" smtClean="0"/>
              <a:t>Riboflavin</a:t>
            </a:r>
            <a:r>
              <a:rPr lang="en-US" dirty="0" smtClean="0"/>
              <a:t> </a:t>
            </a:r>
            <a:r>
              <a:rPr lang="en-US" dirty="0"/>
              <a:t>(Vitamin B2) - regulates </a:t>
            </a:r>
            <a:r>
              <a:rPr lang="en-US" dirty="0" smtClean="0"/>
              <a:t>		                     production </a:t>
            </a:r>
            <a:r>
              <a:rPr lang="en-US" dirty="0"/>
              <a:t>of energy from dietary </a:t>
            </a:r>
            <a:r>
              <a:rPr lang="en-US" dirty="0" smtClean="0"/>
              <a:t>			fat</a:t>
            </a:r>
            <a:r>
              <a:rPr lang="en-US" dirty="0"/>
              <a:t>, carbohydrates and protein</a:t>
            </a:r>
            <a:r>
              <a:rPr lang="en-US" dirty="0" smtClean="0"/>
              <a:t>.</a:t>
            </a:r>
          </a:p>
          <a:p>
            <a:pPr marL="0" lvl="0" indent="0" hangingPunct="0">
              <a:buNone/>
            </a:pPr>
            <a:endParaRPr lang="en-CA" dirty="0"/>
          </a:p>
          <a:p>
            <a:pPr marL="0" lvl="0" indent="0" hangingPunct="0">
              <a:buNone/>
            </a:pPr>
            <a:r>
              <a:rPr lang="en-US" dirty="0" smtClean="0"/>
              <a:t>E. Minerals </a:t>
            </a:r>
            <a:r>
              <a:rPr lang="en-US" dirty="0"/>
              <a:t>- strong bones and teeth, body regulation</a:t>
            </a:r>
            <a:endParaRPr lang="en-CA" dirty="0"/>
          </a:p>
          <a:p>
            <a:pPr marL="0" lvl="0" indent="0" hangingPunct="0">
              <a:buNone/>
            </a:pPr>
            <a:r>
              <a:rPr lang="en-US" dirty="0" smtClean="0"/>
              <a:t>	1. Calcium </a:t>
            </a:r>
            <a:r>
              <a:rPr lang="en-US" dirty="0"/>
              <a:t>- bones and teeth, prevents </a:t>
            </a:r>
            <a:r>
              <a:rPr lang="en-US" dirty="0" smtClean="0"/>
              <a:t>	 	                     </a:t>
            </a:r>
            <a:r>
              <a:rPr lang="en-US" u="sng" dirty="0" smtClean="0"/>
              <a:t>osteoporosis</a:t>
            </a:r>
            <a:endParaRPr lang="en-CA" dirty="0"/>
          </a:p>
          <a:p>
            <a:pPr marL="0" lvl="0" indent="0" hangingPunct="0">
              <a:buNone/>
            </a:pPr>
            <a:r>
              <a:rPr lang="en-US" dirty="0" smtClean="0"/>
              <a:t>	2. </a:t>
            </a:r>
            <a:r>
              <a:rPr lang="en-US" b="1" u="sng" dirty="0" smtClean="0"/>
              <a:t>Phosphorus</a:t>
            </a:r>
            <a:r>
              <a:rPr lang="en-US" dirty="0" smtClean="0"/>
              <a:t> </a:t>
            </a:r>
            <a:r>
              <a:rPr lang="en-US" dirty="0"/>
              <a:t>- bones and teeth</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908720"/>
            <a:ext cx="4136868" cy="4964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6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026"/>
                                        </p:tgtEl>
                                        <p:attrNameLst>
                                          <p:attrName>style.visibility</p:attrName>
                                        </p:attrNameLst>
                                      </p:cBhvr>
                                      <p:to>
                                        <p:strVal val="visible"/>
                                      </p:to>
                                    </p:set>
                                    <p:animEffect transition="in" filter="barn(inVertical)">
                                      <p:cBhvr>
                                        <p:cTn id="4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normAutofit fontScale="90000"/>
          </a:bodyPr>
          <a:lstStyle/>
          <a:p>
            <a:pPr lvl="0"/>
            <a:r>
              <a:rPr lang="en-US" dirty="0" smtClean="0"/>
              <a:t/>
            </a:r>
            <a:br>
              <a:rPr lang="en-US" dirty="0" smtClean="0"/>
            </a:br>
            <a:r>
              <a:rPr lang="en-US" dirty="0" smtClean="0"/>
              <a:t/>
            </a:r>
            <a:br>
              <a:rPr lang="en-US" dirty="0" smtClean="0"/>
            </a:br>
            <a:r>
              <a:rPr lang="en-US" dirty="0"/>
              <a:t/>
            </a:r>
            <a:br>
              <a:rPr lang="en-US" dirty="0"/>
            </a:br>
            <a:r>
              <a:rPr lang="en-US" sz="4000" dirty="0" smtClean="0"/>
              <a:t>Shopping </a:t>
            </a:r>
            <a:r>
              <a:rPr lang="en-US" sz="4000" dirty="0"/>
              <a:t>pointers</a:t>
            </a:r>
            <a:r>
              <a:rPr lang="en-CA" dirty="0"/>
              <a:t/>
            </a:r>
            <a:br>
              <a:rPr lang="en-CA" dirty="0"/>
            </a:br>
            <a:endParaRPr lang="en-CA" dirty="0"/>
          </a:p>
        </p:txBody>
      </p:sp>
      <p:sp>
        <p:nvSpPr>
          <p:cNvPr id="3" name="Content Placeholder 2"/>
          <p:cNvSpPr>
            <a:spLocks noGrp="1"/>
          </p:cNvSpPr>
          <p:nvPr>
            <p:ph sz="quarter" idx="1"/>
          </p:nvPr>
        </p:nvSpPr>
        <p:spPr/>
        <p:txBody>
          <a:bodyPr/>
          <a:lstStyle/>
          <a:p>
            <a:pPr marL="0" lvl="0" indent="0" hangingPunct="0">
              <a:buNone/>
            </a:pPr>
            <a:r>
              <a:rPr lang="en-US" dirty="0" smtClean="0"/>
              <a:t>A. Product name</a:t>
            </a:r>
          </a:p>
          <a:p>
            <a:pPr marL="0" lvl="0" indent="0" hangingPunct="0">
              <a:buNone/>
            </a:pPr>
            <a:endParaRPr lang="en-CA" dirty="0"/>
          </a:p>
          <a:p>
            <a:pPr marL="0" lvl="0" indent="0" hangingPunct="0">
              <a:buNone/>
            </a:pPr>
            <a:r>
              <a:rPr lang="en-US" dirty="0" smtClean="0"/>
              <a:t>B. Pasteurized</a:t>
            </a:r>
          </a:p>
          <a:p>
            <a:pPr marL="0" lvl="0" indent="0" hangingPunct="0">
              <a:buNone/>
            </a:pPr>
            <a:endParaRPr lang="en-CA" dirty="0"/>
          </a:p>
          <a:p>
            <a:pPr marL="0" lvl="0" indent="0" hangingPunct="0">
              <a:buNone/>
            </a:pPr>
            <a:r>
              <a:rPr lang="en-US" dirty="0" smtClean="0"/>
              <a:t>C. Homogenized</a:t>
            </a:r>
          </a:p>
          <a:p>
            <a:pPr marL="0" lvl="0" indent="0" hangingPunct="0">
              <a:buNone/>
            </a:pPr>
            <a:endParaRPr lang="en-CA" dirty="0"/>
          </a:p>
          <a:p>
            <a:pPr marL="0" lvl="0" indent="0" hangingPunct="0">
              <a:buNone/>
            </a:pPr>
            <a:r>
              <a:rPr lang="en-US" dirty="0" smtClean="0"/>
              <a:t>D. </a:t>
            </a:r>
            <a:r>
              <a:rPr lang="en-US" b="1" u="sng" dirty="0" smtClean="0"/>
              <a:t>Ingredients</a:t>
            </a:r>
            <a:r>
              <a:rPr lang="en-US" dirty="0"/>
              <a:t>, if any are </a:t>
            </a:r>
            <a:r>
              <a:rPr lang="en-US" dirty="0" smtClean="0"/>
              <a:t>added</a:t>
            </a:r>
          </a:p>
          <a:p>
            <a:pPr marL="0" lvl="0" indent="0" hangingPunct="0">
              <a:buNone/>
            </a:pPr>
            <a:endParaRPr lang="en-CA" dirty="0"/>
          </a:p>
          <a:p>
            <a:pPr marL="0" lvl="0" indent="0" hangingPunct="0">
              <a:buNone/>
            </a:pPr>
            <a:r>
              <a:rPr lang="en-US" dirty="0" smtClean="0"/>
              <a:t>E. Pull </a:t>
            </a:r>
            <a:r>
              <a:rPr lang="en-US" dirty="0"/>
              <a:t>date - date on container, indicates that the milk should stay fresh 5 - 7 days after the date stamped on carton</a:t>
            </a:r>
            <a:endParaRPr lang="en-CA" dirty="0"/>
          </a:p>
        </p:txBody>
      </p:sp>
    </p:spTree>
    <p:extLst>
      <p:ext uri="{BB962C8B-B14F-4D97-AF65-F5344CB8AC3E}">
        <p14:creationId xmlns:p14="http://schemas.microsoft.com/office/powerpoint/2010/main" val="3112215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Storage Tips</a:t>
            </a:r>
            <a:endParaRPr lang="en-CA" sz="3600" dirty="0"/>
          </a:p>
        </p:txBody>
      </p:sp>
      <p:sp>
        <p:nvSpPr>
          <p:cNvPr id="3" name="Content Placeholder 2"/>
          <p:cNvSpPr>
            <a:spLocks noGrp="1"/>
          </p:cNvSpPr>
          <p:nvPr>
            <p:ph sz="quarter" idx="1"/>
          </p:nvPr>
        </p:nvSpPr>
        <p:spPr/>
        <p:txBody>
          <a:bodyPr>
            <a:normAutofit/>
          </a:bodyPr>
          <a:lstStyle/>
          <a:p>
            <a:pPr marL="0" lvl="0" indent="0" hangingPunct="0">
              <a:buNone/>
            </a:pPr>
            <a:r>
              <a:rPr lang="en-CA" dirty="0" smtClean="0"/>
              <a:t>A. </a:t>
            </a:r>
            <a:r>
              <a:rPr lang="en-US" dirty="0" smtClean="0"/>
              <a:t>Pick </a:t>
            </a:r>
            <a:r>
              <a:rPr lang="en-US" dirty="0"/>
              <a:t>up as one of the last items in </a:t>
            </a:r>
            <a:r>
              <a:rPr lang="en-US" dirty="0" smtClean="0"/>
              <a:t>store</a:t>
            </a:r>
          </a:p>
          <a:p>
            <a:pPr marL="0" lvl="0" indent="0" hangingPunct="0">
              <a:buNone/>
            </a:pPr>
            <a:endParaRPr lang="en-CA" dirty="0"/>
          </a:p>
          <a:p>
            <a:pPr marL="0" lvl="0" indent="0" hangingPunct="0">
              <a:buNone/>
            </a:pPr>
            <a:r>
              <a:rPr lang="en-US" dirty="0" smtClean="0"/>
              <a:t>B. </a:t>
            </a:r>
            <a:r>
              <a:rPr lang="en-US" b="1" u="sng" dirty="0" smtClean="0"/>
              <a:t>Refrigerate</a:t>
            </a:r>
            <a:r>
              <a:rPr lang="en-US" dirty="0" smtClean="0"/>
              <a:t> </a:t>
            </a:r>
            <a:r>
              <a:rPr lang="en-US" dirty="0"/>
              <a:t>as soon as </a:t>
            </a:r>
            <a:r>
              <a:rPr lang="en-US" dirty="0" smtClean="0"/>
              <a:t>possible</a:t>
            </a:r>
          </a:p>
          <a:p>
            <a:pPr marL="0" lvl="0" indent="0" hangingPunct="0">
              <a:buNone/>
            </a:pPr>
            <a:endParaRPr lang="en-CA" dirty="0"/>
          </a:p>
          <a:p>
            <a:pPr marL="0" lvl="0" indent="0" hangingPunct="0">
              <a:buNone/>
            </a:pPr>
            <a:r>
              <a:rPr lang="en-US" dirty="0" smtClean="0"/>
              <a:t>C. Use </a:t>
            </a:r>
            <a:r>
              <a:rPr lang="en-US" dirty="0"/>
              <a:t>milk in order of purchase from individual refrigerators at </a:t>
            </a:r>
            <a:r>
              <a:rPr lang="en-US" dirty="0" smtClean="0"/>
              <a:t>home  </a:t>
            </a:r>
            <a:r>
              <a:rPr lang="en-US" dirty="0"/>
              <a:t>(first in, first out policy - FIFO</a:t>
            </a:r>
            <a:r>
              <a:rPr lang="en-US" dirty="0" smtClean="0"/>
              <a:t>)</a:t>
            </a:r>
          </a:p>
          <a:p>
            <a:pPr marL="0" lvl="0" indent="0" hangingPunct="0">
              <a:buNone/>
            </a:pPr>
            <a:endParaRPr lang="en-CA" dirty="0"/>
          </a:p>
          <a:p>
            <a:pPr marL="0" lvl="0" indent="0" hangingPunct="0">
              <a:buNone/>
            </a:pPr>
            <a:r>
              <a:rPr lang="en-US" dirty="0" smtClean="0"/>
              <a:t>D. Chill milk </a:t>
            </a:r>
            <a:r>
              <a:rPr lang="en-US" dirty="0"/>
              <a:t>before serving.  Refrigerate after opened</a:t>
            </a:r>
            <a:r>
              <a:rPr lang="en-US" dirty="0" smtClean="0"/>
              <a:t>.</a:t>
            </a:r>
          </a:p>
          <a:p>
            <a:pPr marL="0" lvl="0" indent="0" hangingPunct="0">
              <a:buNone/>
            </a:pPr>
            <a:endParaRPr lang="en-CA" dirty="0"/>
          </a:p>
          <a:p>
            <a:pPr marL="0" lvl="0" indent="0" hangingPunct="0">
              <a:buNone/>
            </a:pPr>
            <a:r>
              <a:rPr lang="en-US" dirty="0" smtClean="0"/>
              <a:t>E. </a:t>
            </a:r>
            <a:r>
              <a:rPr lang="en-US" b="1" u="sng" dirty="0" smtClean="0"/>
              <a:t>Dry </a:t>
            </a:r>
            <a:r>
              <a:rPr lang="en-US" b="1" u="sng" dirty="0"/>
              <a:t>milk </a:t>
            </a:r>
            <a:r>
              <a:rPr lang="en-US" dirty="0"/>
              <a:t>should be refrigerated after reconstituted</a:t>
            </a:r>
            <a:endParaRPr lang="en-CA" dirty="0"/>
          </a:p>
          <a:p>
            <a:pPr marL="0" indent="0">
              <a:buNone/>
            </a:pPr>
            <a:endParaRPr lang="en-CA" dirty="0"/>
          </a:p>
        </p:txBody>
      </p:sp>
    </p:spTree>
    <p:extLst>
      <p:ext uri="{BB962C8B-B14F-4D97-AF65-F5344CB8AC3E}">
        <p14:creationId xmlns:p14="http://schemas.microsoft.com/office/powerpoint/2010/main" val="946404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Storage tips cont. </a:t>
            </a:r>
            <a:endParaRPr lang="en-CA" dirty="0"/>
          </a:p>
        </p:txBody>
      </p:sp>
      <p:sp>
        <p:nvSpPr>
          <p:cNvPr id="3" name="Content Placeholder 2"/>
          <p:cNvSpPr>
            <a:spLocks noGrp="1"/>
          </p:cNvSpPr>
          <p:nvPr>
            <p:ph sz="quarter" idx="1"/>
          </p:nvPr>
        </p:nvSpPr>
        <p:spPr>
          <a:xfrm>
            <a:off x="457200" y="1600200"/>
            <a:ext cx="8075240" cy="4873752"/>
          </a:xfrm>
        </p:spPr>
        <p:txBody>
          <a:bodyPr>
            <a:normAutofit lnSpcReduction="10000"/>
          </a:bodyPr>
          <a:lstStyle/>
          <a:p>
            <a:pPr marL="0" lvl="0" indent="0" hangingPunct="0">
              <a:buNone/>
            </a:pPr>
            <a:r>
              <a:rPr lang="en-CA" dirty="0" smtClean="0"/>
              <a:t>F. </a:t>
            </a:r>
            <a:r>
              <a:rPr lang="en-US" dirty="0"/>
              <a:t>Do not pour </a:t>
            </a:r>
            <a:r>
              <a:rPr lang="en-US" b="1" u="sng" dirty="0"/>
              <a:t>unused</a:t>
            </a:r>
            <a:r>
              <a:rPr lang="en-US" dirty="0"/>
              <a:t> milk back into original </a:t>
            </a:r>
            <a:r>
              <a:rPr lang="en-US" dirty="0" smtClean="0"/>
              <a:t>container</a:t>
            </a:r>
          </a:p>
          <a:p>
            <a:pPr marL="0" lvl="0" indent="0" hangingPunct="0">
              <a:buNone/>
            </a:pPr>
            <a:endParaRPr lang="en-CA" dirty="0"/>
          </a:p>
          <a:p>
            <a:pPr marL="0" lvl="0" indent="0" hangingPunct="0">
              <a:buNone/>
            </a:pPr>
            <a:r>
              <a:rPr lang="en-US" dirty="0" smtClean="0"/>
              <a:t>G. Close </a:t>
            </a:r>
            <a:r>
              <a:rPr lang="en-US" dirty="0"/>
              <a:t>container so milk will not absorb </a:t>
            </a:r>
            <a:r>
              <a:rPr lang="en-US" dirty="0" smtClean="0"/>
              <a:t>flavors</a:t>
            </a:r>
          </a:p>
          <a:p>
            <a:pPr marL="0" lvl="0" indent="0" hangingPunct="0">
              <a:buNone/>
            </a:pPr>
            <a:endParaRPr lang="en-CA" dirty="0"/>
          </a:p>
          <a:p>
            <a:pPr marL="0" lvl="0" indent="0" hangingPunct="0">
              <a:buNone/>
            </a:pPr>
            <a:r>
              <a:rPr lang="en-US" dirty="0" smtClean="0"/>
              <a:t>H. </a:t>
            </a:r>
            <a:r>
              <a:rPr lang="en-US" b="1" u="sng" dirty="0" smtClean="0"/>
              <a:t>Canned </a:t>
            </a:r>
            <a:r>
              <a:rPr lang="en-US" b="1" u="sng" dirty="0"/>
              <a:t>milk </a:t>
            </a:r>
            <a:r>
              <a:rPr lang="en-US" dirty="0"/>
              <a:t>- store in cool, dry place;  rotate and turn cans upside down in storage every few months</a:t>
            </a:r>
            <a:r>
              <a:rPr lang="en-US" dirty="0" smtClean="0"/>
              <a:t>.</a:t>
            </a:r>
          </a:p>
          <a:p>
            <a:pPr marL="0" lvl="0" indent="0" hangingPunct="0">
              <a:buNone/>
            </a:pPr>
            <a:endParaRPr lang="en-CA" dirty="0"/>
          </a:p>
          <a:p>
            <a:pPr marL="0" lvl="0" indent="0" hangingPunct="0">
              <a:buNone/>
            </a:pPr>
            <a:r>
              <a:rPr lang="en-US" dirty="0" smtClean="0"/>
              <a:t>I. Store </a:t>
            </a:r>
            <a:r>
              <a:rPr lang="en-US" dirty="0"/>
              <a:t>dry milk in a cool, dry place.  </a:t>
            </a:r>
            <a:r>
              <a:rPr lang="en-US" b="1" u="sng" dirty="0" smtClean="0"/>
              <a:t>Humidity</a:t>
            </a:r>
            <a:r>
              <a:rPr lang="en-US" dirty="0" smtClean="0"/>
              <a:t> </a:t>
            </a:r>
            <a:r>
              <a:rPr lang="en-US" dirty="0"/>
              <a:t>causes milk to lump and may change color and flavor - throw out</a:t>
            </a:r>
            <a:r>
              <a:rPr lang="en-US" dirty="0" smtClean="0"/>
              <a:t>.</a:t>
            </a:r>
          </a:p>
          <a:p>
            <a:pPr marL="0" lvl="0" indent="0" hangingPunct="0">
              <a:buNone/>
            </a:pPr>
            <a:endParaRPr lang="en-CA" dirty="0"/>
          </a:p>
          <a:p>
            <a:pPr marL="0" lvl="0" indent="0" hangingPunct="0">
              <a:buNone/>
            </a:pPr>
            <a:r>
              <a:rPr lang="en-US" dirty="0" smtClean="0"/>
              <a:t>J. Freezing </a:t>
            </a:r>
            <a:r>
              <a:rPr lang="en-US" dirty="0"/>
              <a:t>milk changes consistency and not nutritional value.  Refrigerate to thaw.</a:t>
            </a:r>
            <a:endParaRPr lang="en-CA" dirty="0"/>
          </a:p>
          <a:p>
            <a:pPr marL="0" indent="0">
              <a:buNone/>
            </a:pPr>
            <a:endParaRPr lang="en-CA" dirty="0"/>
          </a:p>
        </p:txBody>
      </p:sp>
    </p:spTree>
    <p:extLst>
      <p:ext uri="{BB962C8B-B14F-4D97-AF65-F5344CB8AC3E}">
        <p14:creationId xmlns:p14="http://schemas.microsoft.com/office/powerpoint/2010/main" val="3266859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Processing of milk</a:t>
            </a:r>
            <a:endParaRPr lang="en-CA" dirty="0"/>
          </a:p>
        </p:txBody>
      </p:sp>
      <p:sp>
        <p:nvSpPr>
          <p:cNvPr id="3" name="Content Placeholder 2"/>
          <p:cNvSpPr>
            <a:spLocks noGrp="1"/>
          </p:cNvSpPr>
          <p:nvPr>
            <p:ph sz="quarter" idx="1"/>
          </p:nvPr>
        </p:nvSpPr>
        <p:spPr/>
        <p:txBody>
          <a:bodyPr/>
          <a:lstStyle/>
          <a:p>
            <a:pPr marL="0" lvl="0" indent="0" hangingPunct="0">
              <a:buNone/>
            </a:pPr>
            <a:r>
              <a:rPr lang="en-US" b="1" u="sng" dirty="0" smtClean="0"/>
              <a:t>Pasteurization</a:t>
            </a:r>
            <a:r>
              <a:rPr lang="en-US" b="1" dirty="0" smtClean="0"/>
              <a:t> </a:t>
            </a:r>
            <a:r>
              <a:rPr lang="en-US" dirty="0"/>
              <a:t>- is the process of heating raw milk to at least 145</a:t>
            </a:r>
            <a:r>
              <a:rPr lang="en-US" dirty="0">
                <a:sym typeface="Symbol"/>
              </a:rPr>
              <a:t></a:t>
            </a:r>
            <a:r>
              <a:rPr lang="en-US" dirty="0"/>
              <a:t> and holding continuously for at least 30 minutes or to at least 161</a:t>
            </a:r>
            <a:r>
              <a:rPr lang="en-US" dirty="0">
                <a:sym typeface="Symbol"/>
              </a:rPr>
              <a:t></a:t>
            </a:r>
            <a:r>
              <a:rPr lang="en-US" dirty="0"/>
              <a:t> and holding for at least 15 seconds in approved and properly operated equipment.  The milk is then cooled promptly to 45</a:t>
            </a:r>
            <a:r>
              <a:rPr lang="en-US" dirty="0">
                <a:sym typeface="Symbol"/>
              </a:rPr>
              <a:t></a:t>
            </a:r>
            <a:r>
              <a:rPr lang="en-US" dirty="0"/>
              <a:t> or lower.  Milk’s keeping quality is improved, but nutrient value is not significantly changed</a:t>
            </a:r>
            <a:r>
              <a:rPr lang="en-US" dirty="0" smtClean="0"/>
              <a:t>.</a:t>
            </a:r>
          </a:p>
          <a:p>
            <a:pPr marL="0" lvl="0" indent="0" hangingPunct="0">
              <a:buNone/>
            </a:pPr>
            <a:endParaRPr lang="en-US" dirty="0" smtClean="0"/>
          </a:p>
          <a:p>
            <a:pPr marL="0" lvl="0" indent="0" hangingPunct="0">
              <a:buNone/>
            </a:pPr>
            <a:r>
              <a:rPr lang="en-US" dirty="0" smtClean="0">
                <a:hlinkClick r:id="rId2"/>
              </a:rPr>
              <a:t>Pasteurization</a:t>
            </a:r>
            <a:endParaRPr lang="en-US" dirty="0"/>
          </a:p>
          <a:p>
            <a:pPr marL="457200" lvl="0" indent="-457200" hangingPunct="0">
              <a:buAutoNum type="alphaUcPeriod"/>
            </a:pPr>
            <a:endParaRPr lang="en-CA" dirty="0"/>
          </a:p>
        </p:txBody>
      </p:sp>
    </p:spTree>
    <p:extLst>
      <p:ext uri="{BB962C8B-B14F-4D97-AF65-F5344CB8AC3E}">
        <p14:creationId xmlns:p14="http://schemas.microsoft.com/office/powerpoint/2010/main" val="77966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Processing of milk Cont. . .</a:t>
            </a:r>
            <a:endParaRPr lang="en-CA" dirty="0"/>
          </a:p>
        </p:txBody>
      </p:sp>
      <p:sp>
        <p:nvSpPr>
          <p:cNvPr id="3" name="Content Placeholder 2"/>
          <p:cNvSpPr>
            <a:spLocks noGrp="1"/>
          </p:cNvSpPr>
          <p:nvPr>
            <p:ph sz="quarter" idx="1"/>
          </p:nvPr>
        </p:nvSpPr>
        <p:spPr/>
        <p:txBody>
          <a:bodyPr/>
          <a:lstStyle/>
          <a:p>
            <a:pPr marL="0" lvl="0" indent="0">
              <a:buNone/>
            </a:pPr>
            <a:r>
              <a:rPr lang="en-CA" dirty="0" smtClean="0"/>
              <a:t>B. </a:t>
            </a:r>
            <a:r>
              <a:rPr lang="en-US" u="sng" dirty="0"/>
              <a:t>Homogenization</a:t>
            </a:r>
            <a:r>
              <a:rPr lang="en-US" dirty="0"/>
              <a:t> - is the process of breaking up </a:t>
            </a:r>
            <a:r>
              <a:rPr lang="en-US" dirty="0" err="1"/>
              <a:t>milkfat</a:t>
            </a:r>
            <a:r>
              <a:rPr lang="en-US" dirty="0"/>
              <a:t> into smaller globules which disperses them permanently in a fine emulsion throughout milk.  This done in a homogenizer where milk is forced under </a:t>
            </a:r>
            <a:r>
              <a:rPr lang="en-US" b="1" u="sng" dirty="0"/>
              <a:t>high pressure </a:t>
            </a:r>
            <a:r>
              <a:rPr lang="en-US" dirty="0"/>
              <a:t>through very tiny openings.  Nothing is added or removed.  Homogenization results in the formation of a </a:t>
            </a:r>
            <a:r>
              <a:rPr lang="en-US" b="1" u="sng" dirty="0"/>
              <a:t>softer curd </a:t>
            </a:r>
            <a:r>
              <a:rPr lang="en-US" dirty="0"/>
              <a:t>during digestion</a:t>
            </a:r>
            <a:r>
              <a:rPr lang="en-US" dirty="0" smtClean="0"/>
              <a:t>.</a:t>
            </a:r>
          </a:p>
          <a:p>
            <a:pPr marL="0" lvl="0" indent="0">
              <a:buNone/>
            </a:pPr>
            <a:endParaRPr lang="en-US" dirty="0"/>
          </a:p>
          <a:p>
            <a:pPr marL="0" lvl="0" indent="0">
              <a:buNone/>
            </a:pPr>
            <a:r>
              <a:rPr lang="en-CA" dirty="0" smtClean="0">
                <a:hlinkClick r:id="rId2"/>
              </a:rPr>
              <a:t>homogenization of milk</a:t>
            </a:r>
            <a:endParaRPr lang="en-CA" dirty="0"/>
          </a:p>
          <a:p>
            <a:endParaRPr lang="en-CA" dirty="0"/>
          </a:p>
        </p:txBody>
      </p:sp>
    </p:spTree>
    <p:extLst>
      <p:ext uri="{BB962C8B-B14F-4D97-AF65-F5344CB8AC3E}">
        <p14:creationId xmlns:p14="http://schemas.microsoft.com/office/powerpoint/2010/main" val="991439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361</TotalTime>
  <Words>1594</Words>
  <Application>Microsoft Office PowerPoint</Application>
  <PresentationFormat>On-screen Show (4:3)</PresentationFormat>
  <Paragraphs>152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Milk and Dairy food lecture</vt:lpstr>
      <vt:lpstr>WHAT IS MILK?</vt:lpstr>
      <vt:lpstr>Nutrients</vt:lpstr>
      <vt:lpstr>Nutrients cont. </vt:lpstr>
      <vt:lpstr>   Shopping pointers </vt:lpstr>
      <vt:lpstr>Storage Tips</vt:lpstr>
      <vt:lpstr>Storage tips cont. </vt:lpstr>
      <vt:lpstr>Processing of milk</vt:lpstr>
      <vt:lpstr>Processing of milk Cont. . .</vt:lpstr>
      <vt:lpstr>Processing of milk Cont . . .</vt:lpstr>
      <vt:lpstr>Processing of milk Cont . . . </vt:lpstr>
      <vt:lpstr>Forms of Milk</vt:lpstr>
      <vt:lpstr>Forms of Milk Cont. . . </vt:lpstr>
      <vt:lpstr>Forms of Milk Cont. . . </vt:lpstr>
      <vt:lpstr>Forms of Milk Cont. . . </vt:lpstr>
      <vt:lpstr>Forms of Milk Cont. . . </vt:lpstr>
      <vt:lpstr>Forms of Milk Cont. . . </vt:lpstr>
      <vt:lpstr>Grades of Milk</vt:lpstr>
      <vt:lpstr>Uses of Milk</vt:lpstr>
      <vt:lpstr>Principles of Milk Cookery</vt:lpstr>
      <vt:lpstr>Principles of Milk Cookery Cont . . . </vt:lpstr>
      <vt:lpstr>Principles of Milk Cookery Cont . . . </vt:lpstr>
      <vt:lpstr>Milk Substitutes </vt:lpstr>
      <vt:lpstr>Stretching the milk dollar</vt:lpstr>
      <vt:lpstr>Sauces</vt:lpstr>
      <vt:lpstr>Sauces cont .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and Dairy food lecture</dc:title>
  <dc:creator>sammy6</dc:creator>
  <cp:lastModifiedBy>sammy6</cp:lastModifiedBy>
  <cp:revision>18</cp:revision>
  <dcterms:created xsi:type="dcterms:W3CDTF">2013-01-07T23:06:05Z</dcterms:created>
  <dcterms:modified xsi:type="dcterms:W3CDTF">2013-01-08T05:07:22Z</dcterms:modified>
</cp:coreProperties>
</file>