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BFBB1D-3E21-4A07-BE81-E1B98E73D307}" type="datetimeFigureOut">
              <a:rPr lang="en-CA" smtClean="0"/>
              <a:t>17/04/2013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19F3F7B-D920-4150-BCCC-BFDFE82A8F4E}" type="slidenum">
              <a:rPr lang="en-CA" smtClean="0"/>
              <a:t>‹#›</a:t>
            </a:fld>
            <a:endParaRPr lang="en-CA"/>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BFBB1D-3E21-4A07-BE81-E1B98E73D307}" type="datetimeFigureOut">
              <a:rPr lang="en-CA" smtClean="0"/>
              <a:t>17/04/2013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19F3F7B-D920-4150-BCCC-BFDFE82A8F4E}"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BFBB1D-3E21-4A07-BE81-E1B98E73D307}" type="datetimeFigureOut">
              <a:rPr lang="en-CA" smtClean="0"/>
              <a:t>17/04/2013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19F3F7B-D920-4150-BCCC-BFDFE82A8F4E}"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BFBB1D-3E21-4A07-BE81-E1B98E73D307}" type="datetimeFigureOut">
              <a:rPr lang="en-CA" smtClean="0"/>
              <a:t>17/04/2013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19F3F7B-D920-4150-BCCC-BFDFE82A8F4E}"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BFBB1D-3E21-4A07-BE81-E1B98E73D307}" type="datetimeFigureOut">
              <a:rPr lang="en-CA" smtClean="0"/>
              <a:t>17/04/2013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19F3F7B-D920-4150-BCCC-BFDFE82A8F4E}" type="slidenum">
              <a:rPr lang="en-CA" smtClean="0"/>
              <a:t>‹#›</a:t>
            </a:fld>
            <a:endParaRPr lang="en-CA"/>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3BFBB1D-3E21-4A07-BE81-E1B98E73D307}" type="datetimeFigureOut">
              <a:rPr lang="en-CA" smtClean="0"/>
              <a:t>17/04/2013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19F3F7B-D920-4150-BCCC-BFDFE82A8F4E}"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3BFBB1D-3E21-4A07-BE81-E1B98E73D307}" type="datetimeFigureOut">
              <a:rPr lang="en-CA" smtClean="0"/>
              <a:t>17/04/2013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19F3F7B-D920-4150-BCCC-BFDFE82A8F4E}" type="slidenum">
              <a:rPr lang="en-CA" smtClean="0"/>
              <a:t>‹#›</a:t>
            </a:fld>
            <a:endParaRPr lang="en-CA"/>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BFBB1D-3E21-4A07-BE81-E1B98E73D307}" type="datetimeFigureOut">
              <a:rPr lang="en-CA" smtClean="0"/>
              <a:t>17/04/2013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19F3F7B-D920-4150-BCCC-BFDFE82A8F4E}"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BFBB1D-3E21-4A07-BE81-E1B98E73D307}" type="datetimeFigureOut">
              <a:rPr lang="en-CA" smtClean="0"/>
              <a:t>17/04/2013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19F3F7B-D920-4150-BCCC-BFDFE82A8F4E}"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BFBB1D-3E21-4A07-BE81-E1B98E73D307}" type="datetimeFigureOut">
              <a:rPr lang="en-CA" smtClean="0"/>
              <a:t>17/04/2013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19F3F7B-D920-4150-BCCC-BFDFE82A8F4E}" type="slidenum">
              <a:rPr lang="en-CA" smtClean="0"/>
              <a:t>‹#›</a:t>
            </a:fld>
            <a:endParaRPr lang="en-CA"/>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BFBB1D-3E21-4A07-BE81-E1B98E73D307}" type="datetimeFigureOut">
              <a:rPr lang="en-CA" smtClean="0"/>
              <a:t>17/04/2013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19F3F7B-D920-4150-BCCC-BFDFE82A8F4E}"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3BFBB1D-3E21-4A07-BE81-E1B98E73D307}" type="datetimeFigureOut">
              <a:rPr lang="en-CA" smtClean="0"/>
              <a:t>17/04/2013</a:t>
            </a:fld>
            <a:endParaRPr lang="en-CA"/>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CA"/>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19F3F7B-D920-4150-BCCC-BFDFE82A8F4E}"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Meat, Fish, Poultry background Info.</a:t>
            </a:r>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15214589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Types of Meat</a:t>
            </a:r>
            <a:endParaRPr lang="en-CA" dirty="0"/>
          </a:p>
        </p:txBody>
      </p:sp>
      <p:sp>
        <p:nvSpPr>
          <p:cNvPr id="3" name="Content Placeholder 2"/>
          <p:cNvSpPr>
            <a:spLocks noGrp="1"/>
          </p:cNvSpPr>
          <p:nvPr>
            <p:ph idx="1"/>
          </p:nvPr>
        </p:nvSpPr>
        <p:spPr/>
        <p:txBody>
          <a:bodyPr>
            <a:normAutofit lnSpcReduction="10000"/>
          </a:bodyPr>
          <a:lstStyle/>
          <a:p>
            <a:pPr hangingPunct="0"/>
            <a:r>
              <a:rPr lang="en-US" dirty="0"/>
              <a:t>Meat products vary depending on the kind of animal and how it is handled</a:t>
            </a:r>
            <a:r>
              <a:rPr lang="en-US" dirty="0" smtClean="0"/>
              <a:t>.</a:t>
            </a:r>
          </a:p>
          <a:p>
            <a:pPr marL="0" indent="0" hangingPunct="0">
              <a:buNone/>
            </a:pPr>
            <a:endParaRPr lang="en-CA" dirty="0"/>
          </a:p>
          <a:p>
            <a:pPr hangingPunct="0"/>
            <a:r>
              <a:rPr lang="en-US" b="1" dirty="0"/>
              <a:t>Beef</a:t>
            </a:r>
            <a:r>
              <a:rPr lang="en-US" dirty="0"/>
              <a:t>-cattle </a:t>
            </a:r>
            <a:r>
              <a:rPr lang="en-US" b="1" u="sng" dirty="0"/>
              <a:t>over 1 year of age </a:t>
            </a:r>
            <a:r>
              <a:rPr lang="en-US" dirty="0"/>
              <a:t>with bright, deep-red color and creamy-white fat.  Hamburger is ground beef.  In the package, it is red on the outside and bluish on the inside.  The outside has been exposed to air</a:t>
            </a:r>
            <a:r>
              <a:rPr lang="en-US" dirty="0" smtClean="0"/>
              <a:t>.</a:t>
            </a:r>
          </a:p>
          <a:p>
            <a:pPr marL="0" indent="0" hangingPunct="0">
              <a:buNone/>
            </a:pPr>
            <a:endParaRPr lang="en-CA" dirty="0"/>
          </a:p>
          <a:p>
            <a:pPr hangingPunct="0"/>
            <a:r>
              <a:rPr lang="en-US" dirty="0"/>
              <a:t>Veal</a:t>
            </a:r>
            <a:r>
              <a:rPr lang="en-US" b="1" u="sng" dirty="0"/>
              <a:t>-immature cattle</a:t>
            </a:r>
            <a:r>
              <a:rPr lang="en-US" dirty="0"/>
              <a:t>, not as tender as beef because there is very little fat</a:t>
            </a:r>
            <a:r>
              <a:rPr lang="en-US" dirty="0" smtClean="0"/>
              <a:t>.</a:t>
            </a:r>
          </a:p>
          <a:p>
            <a:pPr marL="0" indent="0" hangingPunct="0">
              <a:buNone/>
            </a:pPr>
            <a:endParaRPr lang="en-CA" dirty="0"/>
          </a:p>
          <a:p>
            <a:pPr hangingPunct="0"/>
            <a:r>
              <a:rPr lang="en-US" b="1" dirty="0"/>
              <a:t>Lamb</a:t>
            </a:r>
            <a:r>
              <a:rPr lang="en-US" dirty="0"/>
              <a:t>-young sheep </a:t>
            </a:r>
            <a:r>
              <a:rPr lang="en-US" b="1" u="sng" dirty="0"/>
              <a:t>under 1 year of age</a:t>
            </a:r>
            <a:r>
              <a:rPr lang="en-US" dirty="0"/>
              <a:t>.</a:t>
            </a:r>
            <a:endParaRPr lang="en-CA" dirty="0"/>
          </a:p>
          <a:p>
            <a:endParaRPr lang="en-CA" dirty="0"/>
          </a:p>
        </p:txBody>
      </p:sp>
    </p:spTree>
    <p:extLst>
      <p:ext uri="{BB962C8B-B14F-4D97-AF65-F5344CB8AC3E}">
        <p14:creationId xmlns:p14="http://schemas.microsoft.com/office/powerpoint/2010/main" val="1371454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1000"/>
                                        <p:tgtEl>
                                          <p:spTgt spid="3">
                                            <p:txEl>
                                              <p:pRg st="6" end="6"/>
                                            </p:txEl>
                                          </p:spTgt>
                                        </p:tgtEl>
                                      </p:cBhvr>
                                    </p:animEffect>
                                    <p:anim calcmode="lin" valueType="num">
                                      <p:cBhvr>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Types of Meat Cont. . . </a:t>
            </a:r>
            <a:endParaRPr lang="en-CA" dirty="0"/>
          </a:p>
        </p:txBody>
      </p:sp>
      <p:sp>
        <p:nvSpPr>
          <p:cNvPr id="3" name="Content Placeholder 2"/>
          <p:cNvSpPr>
            <a:spLocks noGrp="1"/>
          </p:cNvSpPr>
          <p:nvPr>
            <p:ph idx="1"/>
          </p:nvPr>
        </p:nvSpPr>
        <p:spPr/>
        <p:txBody>
          <a:bodyPr/>
          <a:lstStyle/>
          <a:p>
            <a:pPr hangingPunct="0"/>
            <a:r>
              <a:rPr lang="en-US" b="1" dirty="0"/>
              <a:t>Mutton</a:t>
            </a:r>
            <a:r>
              <a:rPr lang="en-US" dirty="0"/>
              <a:t>-older sheep </a:t>
            </a:r>
            <a:r>
              <a:rPr lang="en-US" b="1" u="sng" dirty="0"/>
              <a:t>over 1 year of age</a:t>
            </a:r>
            <a:r>
              <a:rPr lang="en-US" dirty="0"/>
              <a:t>.  It is less tender with stronger flavor than lamb</a:t>
            </a:r>
            <a:r>
              <a:rPr lang="en-US" dirty="0" smtClean="0"/>
              <a:t>.</a:t>
            </a:r>
          </a:p>
          <a:p>
            <a:pPr marL="0" indent="0" hangingPunct="0">
              <a:buNone/>
            </a:pPr>
            <a:endParaRPr lang="en-CA" dirty="0"/>
          </a:p>
          <a:p>
            <a:pPr hangingPunct="0"/>
            <a:r>
              <a:rPr lang="en-US" b="1" dirty="0"/>
              <a:t>Pork</a:t>
            </a:r>
            <a:r>
              <a:rPr lang="en-US" dirty="0"/>
              <a:t>-young animal, tender meat, </a:t>
            </a:r>
            <a:r>
              <a:rPr lang="en-US" b="1" u="sng" dirty="0"/>
              <a:t>grayish pink or darker color</a:t>
            </a:r>
            <a:r>
              <a:rPr lang="en-US" dirty="0"/>
              <a:t>, and firm with a small amount of marbling</a:t>
            </a:r>
            <a:r>
              <a:rPr lang="en-US" dirty="0" smtClean="0"/>
              <a:t>.</a:t>
            </a:r>
          </a:p>
          <a:p>
            <a:pPr marL="0" indent="0" hangingPunct="0">
              <a:buNone/>
            </a:pPr>
            <a:endParaRPr lang="en-CA" dirty="0"/>
          </a:p>
          <a:p>
            <a:pPr hangingPunct="0"/>
            <a:r>
              <a:rPr lang="en-US" b="1" dirty="0"/>
              <a:t>Variety Meats</a:t>
            </a:r>
            <a:r>
              <a:rPr lang="en-US" dirty="0"/>
              <a:t>-</a:t>
            </a:r>
            <a:r>
              <a:rPr lang="en-US" b="1" u="sng" dirty="0"/>
              <a:t>organ meats </a:t>
            </a:r>
            <a:r>
              <a:rPr lang="en-US" dirty="0"/>
              <a:t>including liver, kidney, heart, tongue, tripe (stomach), brains, sweetbreads (thymus gland).</a:t>
            </a:r>
            <a:endParaRPr lang="en-CA" dirty="0"/>
          </a:p>
          <a:p>
            <a:endParaRPr lang="en-CA" dirty="0"/>
          </a:p>
        </p:txBody>
      </p:sp>
    </p:spTree>
    <p:extLst>
      <p:ext uri="{BB962C8B-B14F-4D97-AF65-F5344CB8AC3E}">
        <p14:creationId xmlns:p14="http://schemas.microsoft.com/office/powerpoint/2010/main" val="1538582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Types of Meat Cont. . .</a:t>
            </a:r>
            <a:endParaRPr lang="en-CA" dirty="0"/>
          </a:p>
        </p:txBody>
      </p:sp>
      <p:sp>
        <p:nvSpPr>
          <p:cNvPr id="3" name="Content Placeholder 2"/>
          <p:cNvSpPr>
            <a:spLocks noGrp="1"/>
          </p:cNvSpPr>
          <p:nvPr>
            <p:ph idx="1"/>
          </p:nvPr>
        </p:nvSpPr>
        <p:spPr/>
        <p:txBody>
          <a:bodyPr/>
          <a:lstStyle/>
          <a:p>
            <a:pPr hangingPunct="0"/>
            <a:r>
              <a:rPr lang="en-US" b="1" dirty="0"/>
              <a:t>Processed Meats</a:t>
            </a:r>
            <a:r>
              <a:rPr lang="en-US" dirty="0"/>
              <a:t>-more handling than merely cutting.  Some are ground with seasoning added </a:t>
            </a:r>
            <a:r>
              <a:rPr lang="en-US" b="1" u="sng" dirty="0"/>
              <a:t>such as sausage</a:t>
            </a:r>
            <a:r>
              <a:rPr lang="en-US" dirty="0"/>
              <a:t>.  Some are cured or treated with salt, nitrates, nitrites, and sugar.  This </a:t>
            </a:r>
            <a:r>
              <a:rPr lang="en-US" b="1" u="sng" dirty="0" smtClean="0"/>
              <a:t>slows </a:t>
            </a:r>
            <a:r>
              <a:rPr lang="en-US" b="1" u="sng" dirty="0"/>
              <a:t>spoilage</a:t>
            </a:r>
            <a:r>
              <a:rPr lang="en-US" dirty="0"/>
              <a:t>, gives meat special flavor, and a pink color.  Some are smoked to help preservation and add flavor</a:t>
            </a:r>
            <a:r>
              <a:rPr lang="en-US" dirty="0" smtClean="0"/>
              <a:t>.</a:t>
            </a:r>
          </a:p>
          <a:p>
            <a:pPr marL="0" indent="0" hangingPunct="0">
              <a:buNone/>
            </a:pPr>
            <a:endParaRPr lang="en-CA" dirty="0"/>
          </a:p>
          <a:p>
            <a:pPr hangingPunct="0"/>
            <a:r>
              <a:rPr lang="en-US" b="1" dirty="0"/>
              <a:t>Cured Meats</a:t>
            </a:r>
            <a:r>
              <a:rPr lang="en-US" dirty="0"/>
              <a:t>-</a:t>
            </a:r>
            <a:r>
              <a:rPr lang="en-US" b="1" u="sng" dirty="0"/>
              <a:t>corned beef, chipped beef, ham, bacon, lunch meat.</a:t>
            </a:r>
            <a:endParaRPr lang="en-CA" b="1" u="sng" dirty="0"/>
          </a:p>
        </p:txBody>
      </p:sp>
    </p:spTree>
    <p:extLst>
      <p:ext uri="{BB962C8B-B14F-4D97-AF65-F5344CB8AC3E}">
        <p14:creationId xmlns:p14="http://schemas.microsoft.com/office/powerpoint/2010/main" val="2619936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Storage</a:t>
            </a:r>
            <a:endParaRPr lang="en-CA" dirty="0"/>
          </a:p>
        </p:txBody>
      </p:sp>
      <p:sp>
        <p:nvSpPr>
          <p:cNvPr id="3" name="Content Placeholder 2"/>
          <p:cNvSpPr>
            <a:spLocks noGrp="1"/>
          </p:cNvSpPr>
          <p:nvPr>
            <p:ph idx="1"/>
          </p:nvPr>
        </p:nvSpPr>
        <p:spPr/>
        <p:txBody>
          <a:bodyPr>
            <a:normAutofit/>
          </a:bodyPr>
          <a:lstStyle/>
          <a:p>
            <a:pPr hangingPunct="0"/>
            <a:r>
              <a:rPr lang="en-US" dirty="0"/>
              <a:t>Meat is best preserved by refrigeration, freezing, canning, drying (jerky), and curing with salt and other agents.  Chemical agents and irradiation are being experimented with by the USDA.  The storage life of meat depends on the ripe of meat being </a:t>
            </a:r>
            <a:r>
              <a:rPr lang="en-US" b="1" u="sng" dirty="0"/>
              <a:t>stored and the length of storage desired</a:t>
            </a:r>
            <a:r>
              <a:rPr lang="en-US" b="1" u="sng" dirty="0" smtClean="0"/>
              <a:t>.</a:t>
            </a:r>
          </a:p>
          <a:p>
            <a:pPr marL="0" indent="0" hangingPunct="0">
              <a:buNone/>
            </a:pPr>
            <a:endParaRPr lang="en-CA" dirty="0"/>
          </a:p>
          <a:p>
            <a:pPr hangingPunct="0"/>
            <a:r>
              <a:rPr lang="en-US" dirty="0"/>
              <a:t>All fresh meats need to be in </a:t>
            </a:r>
            <a:r>
              <a:rPr lang="en-US" dirty="0" smtClean="0"/>
              <a:t>the</a:t>
            </a:r>
            <a:r>
              <a:rPr lang="en-US" b="1" u="sng" dirty="0" smtClean="0"/>
              <a:t> bottom of the fridge or the </a:t>
            </a:r>
            <a:r>
              <a:rPr lang="en-US" dirty="0" smtClean="0"/>
              <a:t>meat </a:t>
            </a:r>
            <a:r>
              <a:rPr lang="en-US" dirty="0"/>
              <a:t>drawer and not in the door.  Prepackaged meats should stay in the original package.  Meat in butcher paper should be </a:t>
            </a:r>
            <a:r>
              <a:rPr lang="en-US" b="1" u="sng" dirty="0"/>
              <a:t> coldest part of the refrigerator-the </a:t>
            </a:r>
            <a:r>
              <a:rPr lang="en-US" dirty="0" smtClean="0"/>
              <a:t>loosely </a:t>
            </a:r>
            <a:r>
              <a:rPr lang="en-US" dirty="0"/>
              <a:t>rewrapped in plastic, foil, or waxed paper.</a:t>
            </a:r>
            <a:endParaRPr lang="en-CA" dirty="0"/>
          </a:p>
        </p:txBody>
      </p:sp>
    </p:spTree>
    <p:extLst>
      <p:ext uri="{BB962C8B-B14F-4D97-AF65-F5344CB8AC3E}">
        <p14:creationId xmlns:p14="http://schemas.microsoft.com/office/powerpoint/2010/main" val="2980325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Storage Cont. . .</a:t>
            </a:r>
            <a:endParaRPr lang="en-CA" dirty="0"/>
          </a:p>
        </p:txBody>
      </p:sp>
      <p:sp>
        <p:nvSpPr>
          <p:cNvPr id="3" name="Content Placeholder 2"/>
          <p:cNvSpPr>
            <a:spLocks noGrp="1"/>
          </p:cNvSpPr>
          <p:nvPr>
            <p:ph idx="1"/>
          </p:nvPr>
        </p:nvSpPr>
        <p:spPr/>
        <p:txBody>
          <a:bodyPr/>
          <a:lstStyle/>
          <a:p>
            <a:pPr hangingPunct="0"/>
            <a:r>
              <a:rPr lang="en-US" dirty="0"/>
              <a:t>Variety, ground meats, and fresh sausage need to be used within one or two days or frozen for longer storage.  Bacon/lunch meat and cooked-smoked sausage should be used </a:t>
            </a:r>
            <a:r>
              <a:rPr lang="en-US" b="1" u="sng" dirty="0"/>
              <a:t>within five days </a:t>
            </a:r>
            <a:r>
              <a:rPr lang="en-US" dirty="0"/>
              <a:t>after the package is opened</a:t>
            </a:r>
            <a:r>
              <a:rPr lang="en-US" dirty="0" smtClean="0"/>
              <a:t>.</a:t>
            </a:r>
          </a:p>
          <a:p>
            <a:pPr marL="0" indent="0" hangingPunct="0">
              <a:buNone/>
            </a:pPr>
            <a:endParaRPr lang="en-CA" dirty="0"/>
          </a:p>
          <a:p>
            <a:pPr hangingPunct="0"/>
            <a:r>
              <a:rPr lang="en-US" dirty="0"/>
              <a:t>Don't defrost meat at room temperature-the surface will start to spoil before the rest of the meat has thawed.  </a:t>
            </a:r>
            <a:r>
              <a:rPr lang="en-US" b="1" u="sng" dirty="0"/>
              <a:t>Thaw in the refrigerator</a:t>
            </a:r>
            <a:r>
              <a:rPr lang="en-US" b="1" u="sng" dirty="0" smtClean="0"/>
              <a:t>.</a:t>
            </a:r>
          </a:p>
          <a:p>
            <a:pPr marL="0" indent="0" hangingPunct="0">
              <a:buNone/>
            </a:pPr>
            <a:endParaRPr lang="en-CA" dirty="0"/>
          </a:p>
          <a:p>
            <a:pPr hangingPunct="0"/>
            <a:r>
              <a:rPr lang="en-US" b="1" u="sng" dirty="0"/>
              <a:t>Signs of spoilage: </a:t>
            </a:r>
            <a:r>
              <a:rPr lang="en-US" dirty="0"/>
              <a:t>uncooked meat color will change to a dull, grayish brown and usually has an off-odor.  If it is in an unopened package, it will feel slippery when opened.</a:t>
            </a:r>
            <a:endParaRPr lang="en-CA" dirty="0"/>
          </a:p>
          <a:p>
            <a:endParaRPr lang="en-CA" dirty="0"/>
          </a:p>
        </p:txBody>
      </p:sp>
    </p:spTree>
    <p:extLst>
      <p:ext uri="{BB962C8B-B14F-4D97-AF65-F5344CB8AC3E}">
        <p14:creationId xmlns:p14="http://schemas.microsoft.com/office/powerpoint/2010/main" val="2764837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Cooking Methods</a:t>
            </a:r>
            <a:endParaRPr lang="en-CA" dirty="0"/>
          </a:p>
        </p:txBody>
      </p:sp>
      <p:sp>
        <p:nvSpPr>
          <p:cNvPr id="3" name="Content Placeholder 2"/>
          <p:cNvSpPr>
            <a:spLocks noGrp="1"/>
          </p:cNvSpPr>
          <p:nvPr>
            <p:ph idx="1"/>
          </p:nvPr>
        </p:nvSpPr>
        <p:spPr/>
        <p:txBody>
          <a:bodyPr>
            <a:normAutofit lnSpcReduction="10000"/>
          </a:bodyPr>
          <a:lstStyle/>
          <a:p>
            <a:pPr hangingPunct="0"/>
            <a:r>
              <a:rPr lang="en-US" dirty="0"/>
              <a:t>There are four important variables to consider when cooking meat</a:t>
            </a:r>
            <a:r>
              <a:rPr lang="en-US" dirty="0" smtClean="0"/>
              <a:t>:</a:t>
            </a:r>
          </a:p>
          <a:p>
            <a:pPr marL="0" indent="0" hangingPunct="0">
              <a:buNone/>
            </a:pPr>
            <a:r>
              <a:rPr lang="en-US" dirty="0" smtClean="0"/>
              <a:t>1</a:t>
            </a:r>
            <a:r>
              <a:rPr lang="en-US" b="1" u="sng" dirty="0" smtClean="0"/>
              <a:t>.    Heat</a:t>
            </a:r>
            <a:endParaRPr lang="en-CA" b="1" u="sng" dirty="0"/>
          </a:p>
          <a:p>
            <a:pPr marL="0" indent="0" hangingPunct="0">
              <a:buNone/>
            </a:pPr>
            <a:r>
              <a:rPr lang="en-US" b="1" u="sng" dirty="0" smtClean="0"/>
              <a:t>2.   Temperature</a:t>
            </a:r>
            <a:endParaRPr lang="en-CA" b="1" u="sng" dirty="0"/>
          </a:p>
          <a:p>
            <a:pPr marL="457200" indent="-457200" hangingPunct="0">
              <a:buAutoNum type="arabicPeriod" startAt="3"/>
            </a:pPr>
            <a:r>
              <a:rPr lang="en-US" b="1" u="sng" dirty="0" smtClean="0"/>
              <a:t>Moisture</a:t>
            </a:r>
          </a:p>
          <a:p>
            <a:pPr marL="457200" indent="-457200" hangingPunct="0">
              <a:buAutoNum type="arabicPeriod" startAt="3"/>
            </a:pPr>
            <a:r>
              <a:rPr lang="en-US" b="1" u="sng" dirty="0" smtClean="0"/>
              <a:t>Type </a:t>
            </a:r>
            <a:r>
              <a:rPr lang="en-US" b="1" u="sng" dirty="0"/>
              <a:t>or cut of </a:t>
            </a:r>
            <a:r>
              <a:rPr lang="en-US" b="1" u="sng" dirty="0" smtClean="0"/>
              <a:t>meat</a:t>
            </a:r>
          </a:p>
          <a:p>
            <a:pPr marL="0" indent="0" hangingPunct="0">
              <a:buNone/>
            </a:pPr>
            <a:endParaRPr lang="en-CA" dirty="0"/>
          </a:p>
          <a:p>
            <a:pPr hangingPunct="0"/>
            <a:r>
              <a:rPr lang="en-US" dirty="0"/>
              <a:t>During cooking, heat coagulates or thickens the proteins in the muscle fiber and softens the collagen in the connective tissue.  Low temperature and careful timing are needed so over coagulation does not occur-it makes meat tough and dry. (High heat toughens protein.)</a:t>
            </a:r>
            <a:endParaRPr lang="en-CA" dirty="0"/>
          </a:p>
        </p:txBody>
      </p:sp>
    </p:spTree>
    <p:extLst>
      <p:ext uri="{BB962C8B-B14F-4D97-AF65-F5344CB8AC3E}">
        <p14:creationId xmlns:p14="http://schemas.microsoft.com/office/powerpoint/2010/main" val="2511683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anim calcmode="lin" valueType="num">
                                      <p:cBhvr>
                                        <p:cTn id="18"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19" dur="2000" fill="hold"/>
                                        <p:tgtEl>
                                          <p:spTgt spid="3">
                                            <p:txEl>
                                              <p:pRg st="3" end="3"/>
                                            </p:txEl>
                                          </p:spTgt>
                                        </p:tgtEl>
                                        <p:attrNameLst>
                                          <p:attrName>ppt_h</p:attrName>
                                        </p:attrNameLst>
                                      </p:cBhvr>
                                      <p:tavLst>
                                        <p:tav tm="0">
                                          <p:val>
                                            <p:strVal val="#ppt_h"/>
                                          </p:val>
                                        </p:tav>
                                        <p:tav tm="100000">
                                          <p:val>
                                            <p:strVal val="#ppt_h"/>
                                          </p:val>
                                        </p:tav>
                                      </p:tavLst>
                                    </p:anim>
                                  </p:childTnLst>
                                </p:cTn>
                              </p:par>
                              <p:par>
                                <p:cTn id="20" presetID="45"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anim calcmode="lin" valueType="num">
                                      <p:cBhvr>
                                        <p:cTn id="23"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24"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Cooking Methods Cont. . . </a:t>
            </a:r>
            <a:endParaRPr lang="en-CA" dirty="0"/>
          </a:p>
        </p:txBody>
      </p:sp>
      <p:sp>
        <p:nvSpPr>
          <p:cNvPr id="3" name="Content Placeholder 2"/>
          <p:cNvSpPr>
            <a:spLocks noGrp="1"/>
          </p:cNvSpPr>
          <p:nvPr>
            <p:ph idx="1"/>
          </p:nvPr>
        </p:nvSpPr>
        <p:spPr/>
        <p:txBody>
          <a:bodyPr/>
          <a:lstStyle/>
          <a:p>
            <a:pPr hangingPunct="0"/>
            <a:r>
              <a:rPr lang="en-US" b="1" u="sng" dirty="0"/>
              <a:t>Less tender cuts, </a:t>
            </a:r>
            <a:r>
              <a:rPr lang="en-US" dirty="0"/>
              <a:t>those cuts of meat found near the movement of the legs, can be tenderized before heat is applied</a:t>
            </a:r>
            <a:r>
              <a:rPr lang="en-US" dirty="0" smtClean="0"/>
              <a:t>.</a:t>
            </a:r>
          </a:p>
          <a:p>
            <a:pPr marL="0" indent="0" hangingPunct="0">
              <a:buNone/>
            </a:pPr>
            <a:endParaRPr lang="en-CA" dirty="0"/>
          </a:p>
          <a:p>
            <a:pPr hangingPunct="0"/>
            <a:r>
              <a:rPr lang="en-US" b="1" u="sng" dirty="0"/>
              <a:t>Mechanical methods </a:t>
            </a:r>
            <a:r>
              <a:rPr lang="en-US" dirty="0"/>
              <a:t>such as pounding, grinding, and cutting are methods which break/cut fibers and connective tissue</a:t>
            </a:r>
            <a:r>
              <a:rPr lang="en-US" dirty="0" smtClean="0"/>
              <a:t>.</a:t>
            </a:r>
          </a:p>
          <a:p>
            <a:pPr marL="0" indent="0" hangingPunct="0">
              <a:buNone/>
            </a:pPr>
            <a:endParaRPr lang="en-CA" dirty="0"/>
          </a:p>
          <a:p>
            <a:pPr hangingPunct="0"/>
            <a:r>
              <a:rPr lang="en-US" dirty="0"/>
              <a:t>Acids found in tomatoes, sour cream, vinegar, and lime juice can be added during cooking or as a marinade in which meat is soaked before cooking.</a:t>
            </a:r>
            <a:endParaRPr lang="en-CA" dirty="0"/>
          </a:p>
          <a:p>
            <a:endParaRPr lang="en-CA" dirty="0"/>
          </a:p>
        </p:txBody>
      </p:sp>
    </p:spTree>
    <p:extLst>
      <p:ext uri="{BB962C8B-B14F-4D97-AF65-F5344CB8AC3E}">
        <p14:creationId xmlns:p14="http://schemas.microsoft.com/office/powerpoint/2010/main" val="3525356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Cooking Methods Cont. . . </a:t>
            </a:r>
            <a:endParaRPr lang="en-CA" dirty="0"/>
          </a:p>
        </p:txBody>
      </p:sp>
      <p:sp>
        <p:nvSpPr>
          <p:cNvPr id="3" name="Content Placeholder 2"/>
          <p:cNvSpPr>
            <a:spLocks noGrp="1"/>
          </p:cNvSpPr>
          <p:nvPr>
            <p:ph idx="1"/>
          </p:nvPr>
        </p:nvSpPr>
        <p:spPr/>
        <p:txBody>
          <a:bodyPr>
            <a:normAutofit lnSpcReduction="10000"/>
          </a:bodyPr>
          <a:lstStyle/>
          <a:p>
            <a:pPr hangingPunct="0"/>
            <a:r>
              <a:rPr lang="en-US" dirty="0"/>
              <a:t>Methods of cooking meats can be classified as the following</a:t>
            </a:r>
            <a:r>
              <a:rPr lang="en-US" dirty="0" smtClean="0"/>
              <a:t>:</a:t>
            </a:r>
          </a:p>
          <a:p>
            <a:pPr marL="0" indent="0" hangingPunct="0">
              <a:buNone/>
            </a:pPr>
            <a:endParaRPr lang="en-CA" dirty="0"/>
          </a:p>
          <a:p>
            <a:pPr hangingPunct="0"/>
            <a:r>
              <a:rPr lang="en-US" dirty="0"/>
              <a:t>1.	</a:t>
            </a:r>
            <a:r>
              <a:rPr lang="en-US" b="1" u="sng" dirty="0"/>
              <a:t>Dry heat methods </a:t>
            </a:r>
            <a:r>
              <a:rPr lang="en-US" dirty="0"/>
              <a:t>of cookery are roasting; oven and pan-broiling; deep-fat, pan, and stir-frying.  These methods are used most often for </a:t>
            </a:r>
            <a:r>
              <a:rPr lang="en-US" b="1" u="sng" dirty="0"/>
              <a:t>tender cuts of meat </a:t>
            </a:r>
            <a:r>
              <a:rPr lang="en-US" dirty="0"/>
              <a:t>because the amount of connective tissue is small and cooking is unnecessary to hydrolyze the collagen.  Cooking decreases the </a:t>
            </a:r>
            <a:r>
              <a:rPr lang="en-US" b="1" u="sng" dirty="0"/>
              <a:t>tenderness</a:t>
            </a:r>
            <a:r>
              <a:rPr lang="en-US" dirty="0"/>
              <a:t> of tender cuts of meat because heat denatures proteins.  Some dry heat methods may be appropriate for less tender cuts of meat if cooking temperatures are kept low for a prolonged period of time or a thin piece of meat is cut thinly across the grain (London broil).</a:t>
            </a:r>
            <a:endParaRPr lang="en-CA" dirty="0"/>
          </a:p>
          <a:p>
            <a:endParaRPr lang="en-CA" dirty="0"/>
          </a:p>
        </p:txBody>
      </p:sp>
    </p:spTree>
    <p:extLst>
      <p:ext uri="{BB962C8B-B14F-4D97-AF65-F5344CB8AC3E}">
        <p14:creationId xmlns:p14="http://schemas.microsoft.com/office/powerpoint/2010/main" val="12528320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Cooking Methods Cont. . .</a:t>
            </a:r>
            <a:endParaRPr lang="en-CA" dirty="0"/>
          </a:p>
        </p:txBody>
      </p:sp>
      <p:sp>
        <p:nvSpPr>
          <p:cNvPr id="3" name="Content Placeholder 2"/>
          <p:cNvSpPr>
            <a:spLocks noGrp="1"/>
          </p:cNvSpPr>
          <p:nvPr>
            <p:ph idx="1"/>
          </p:nvPr>
        </p:nvSpPr>
        <p:spPr/>
        <p:txBody>
          <a:bodyPr/>
          <a:lstStyle/>
          <a:p>
            <a:r>
              <a:rPr lang="en-US" dirty="0"/>
              <a:t>2.	</a:t>
            </a:r>
            <a:r>
              <a:rPr lang="en-US" b="1" u="sng" dirty="0"/>
              <a:t>Moist heat methods </a:t>
            </a:r>
            <a:r>
              <a:rPr lang="en-US" dirty="0"/>
              <a:t>include pan and oven-braising, simmering (stewing), steaming, and pressure cooking.  These heat methods are used </a:t>
            </a:r>
            <a:r>
              <a:rPr lang="en-US" b="1" u="sng" dirty="0"/>
              <a:t>for less tender cuts of meat </a:t>
            </a:r>
            <a:r>
              <a:rPr lang="en-US" dirty="0"/>
              <a:t>because slow cooking with moist heat tenderizer the meat through collagen hydrolysis.  If the temperature is kept low for long periods of time, tenderization also occurs from enzyme activity.</a:t>
            </a:r>
            <a:endParaRPr lang="en-CA" dirty="0"/>
          </a:p>
          <a:p>
            <a:endParaRPr lang="en-CA" dirty="0"/>
          </a:p>
        </p:txBody>
      </p:sp>
    </p:spTree>
    <p:extLst>
      <p:ext uri="{BB962C8B-B14F-4D97-AF65-F5344CB8AC3E}">
        <p14:creationId xmlns:p14="http://schemas.microsoft.com/office/powerpoint/2010/main" val="37039156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Cooking Methods Cont. . .</a:t>
            </a:r>
            <a:endParaRPr lang="en-CA" dirty="0"/>
          </a:p>
        </p:txBody>
      </p:sp>
      <p:sp>
        <p:nvSpPr>
          <p:cNvPr id="3" name="Content Placeholder 2"/>
          <p:cNvSpPr>
            <a:spLocks noGrp="1"/>
          </p:cNvSpPr>
          <p:nvPr>
            <p:ph idx="1"/>
          </p:nvPr>
        </p:nvSpPr>
        <p:spPr/>
        <p:txBody>
          <a:bodyPr/>
          <a:lstStyle/>
          <a:p>
            <a:pPr hangingPunct="0"/>
            <a:r>
              <a:rPr lang="en-US" dirty="0"/>
              <a:t>Two different temperatures are important in cooking meat</a:t>
            </a:r>
            <a:r>
              <a:rPr lang="en-US" dirty="0" smtClean="0"/>
              <a:t>.</a:t>
            </a:r>
          </a:p>
          <a:p>
            <a:pPr marL="0" indent="0" hangingPunct="0">
              <a:buNone/>
            </a:pPr>
            <a:endParaRPr lang="en-CA" dirty="0"/>
          </a:p>
          <a:p>
            <a:pPr hangingPunct="0"/>
            <a:r>
              <a:rPr lang="en-US" b="1" u="sng" dirty="0"/>
              <a:t>1.	The temperature used to cook the meat.</a:t>
            </a:r>
            <a:endParaRPr lang="en-CA" b="1" u="sng" dirty="0"/>
          </a:p>
          <a:p>
            <a:pPr hangingPunct="0"/>
            <a:r>
              <a:rPr lang="en-US" b="1" u="sng" dirty="0"/>
              <a:t>2.	The internal temperature of the cooked meat</a:t>
            </a:r>
            <a:r>
              <a:rPr lang="en-US" b="1" u="sng" dirty="0" smtClean="0"/>
              <a:t>.</a:t>
            </a:r>
          </a:p>
          <a:p>
            <a:pPr marL="0" indent="0" hangingPunct="0">
              <a:buNone/>
            </a:pPr>
            <a:endParaRPr lang="en-CA" dirty="0"/>
          </a:p>
          <a:p>
            <a:pPr hangingPunct="0"/>
            <a:r>
              <a:rPr lang="en-US" dirty="0"/>
              <a:t>If the cooking temperature is too high, the meat will shrink too much.  Too much moisture evaporates from the surface of the meat.  Some is retained in the pan.  The evaporation and/or moisture retained in the pan is called cooking bases.  With excess shrinkage, the </a:t>
            </a:r>
            <a:r>
              <a:rPr lang="en-US" b="1" u="sng" dirty="0"/>
              <a:t>number of serving</a:t>
            </a:r>
            <a:r>
              <a:rPr lang="en-US" dirty="0"/>
              <a:t>s is decreased.</a:t>
            </a:r>
            <a:endParaRPr lang="en-CA" dirty="0"/>
          </a:p>
        </p:txBody>
      </p:sp>
    </p:spTree>
    <p:extLst>
      <p:ext uri="{BB962C8B-B14F-4D97-AF65-F5344CB8AC3E}">
        <p14:creationId xmlns:p14="http://schemas.microsoft.com/office/powerpoint/2010/main" val="194694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Cooking </a:t>
            </a:r>
            <a:endParaRPr lang="en-CA" dirty="0"/>
          </a:p>
        </p:txBody>
      </p:sp>
      <p:sp>
        <p:nvSpPr>
          <p:cNvPr id="3" name="Content Placeholder 2"/>
          <p:cNvSpPr>
            <a:spLocks noGrp="1"/>
          </p:cNvSpPr>
          <p:nvPr>
            <p:ph idx="1"/>
          </p:nvPr>
        </p:nvSpPr>
        <p:spPr/>
        <p:txBody>
          <a:bodyPr>
            <a:normAutofit fontScale="92500" lnSpcReduction="20000"/>
          </a:bodyPr>
          <a:lstStyle/>
          <a:p>
            <a:r>
              <a:rPr lang="en-US" sz="2800" dirty="0"/>
              <a:t>Meat is cooked for four basic reasons</a:t>
            </a:r>
            <a:r>
              <a:rPr lang="en-US" sz="2800" dirty="0" smtClean="0"/>
              <a:t>:</a:t>
            </a:r>
          </a:p>
          <a:p>
            <a:pPr marL="731520" lvl="1" indent="-457200">
              <a:buAutoNum type="arabicPeriod"/>
            </a:pPr>
            <a:r>
              <a:rPr lang="en-US" sz="2800" dirty="0" smtClean="0"/>
              <a:t>to </a:t>
            </a:r>
            <a:r>
              <a:rPr lang="en-US" sz="2800" dirty="0"/>
              <a:t>make it safe to eat, </a:t>
            </a:r>
            <a:endParaRPr lang="en-US" sz="2800" dirty="0" smtClean="0"/>
          </a:p>
          <a:p>
            <a:pPr marL="731520" lvl="1" indent="-457200">
              <a:buAutoNum type="arabicPeriod"/>
            </a:pPr>
            <a:r>
              <a:rPr lang="en-US" sz="2800" dirty="0" smtClean="0"/>
              <a:t>easier </a:t>
            </a:r>
            <a:r>
              <a:rPr lang="en-US" sz="2800" dirty="0"/>
              <a:t>to chew</a:t>
            </a:r>
            <a:r>
              <a:rPr lang="en-US" sz="2800" dirty="0" smtClean="0"/>
              <a:t>,</a:t>
            </a:r>
          </a:p>
          <a:p>
            <a:pPr marL="731520" lvl="1" indent="-457200">
              <a:buAutoNum type="arabicPeriod"/>
            </a:pPr>
            <a:r>
              <a:rPr lang="en-US" sz="2800" dirty="0" smtClean="0"/>
              <a:t>easier </a:t>
            </a:r>
            <a:r>
              <a:rPr lang="en-US" sz="2800" dirty="0"/>
              <a:t>to digest, and </a:t>
            </a:r>
            <a:endParaRPr lang="en-US" sz="2800" dirty="0" smtClean="0"/>
          </a:p>
          <a:p>
            <a:pPr marL="731520" lvl="1" indent="-457200">
              <a:buAutoNum type="arabicPeriod"/>
            </a:pPr>
            <a:r>
              <a:rPr lang="en-US" sz="2800" dirty="0" smtClean="0"/>
              <a:t>more </a:t>
            </a:r>
            <a:r>
              <a:rPr lang="en-US" sz="2800" dirty="0" err="1"/>
              <a:t>favourable</a:t>
            </a:r>
            <a:r>
              <a:rPr lang="en-US" sz="2800" dirty="0"/>
              <a:t>. </a:t>
            </a:r>
            <a:endParaRPr lang="en-US" sz="2800" dirty="0" smtClean="0"/>
          </a:p>
          <a:p>
            <a:pPr marL="274320" lvl="1" indent="0">
              <a:buNone/>
            </a:pPr>
            <a:endParaRPr lang="en-CA" sz="2800" dirty="0" smtClean="0"/>
          </a:p>
          <a:p>
            <a:pPr marL="274320" lvl="1" indent="0">
              <a:buNone/>
            </a:pPr>
            <a:r>
              <a:rPr lang="en-US" sz="2800" dirty="0"/>
              <a:t>One thing to remember is that cooking denatures protein and the longer meat is cooked, the more liquid is squeezed out.  The B vitamins, one of meat's nutritional specialties, are carried off in the juices along with soluble fats and minerals.  If the juices are used for braising or sauces, die nutritional decline will be slight.</a:t>
            </a:r>
          </a:p>
        </p:txBody>
      </p:sp>
    </p:spTree>
    <p:extLst>
      <p:ext uri="{BB962C8B-B14F-4D97-AF65-F5344CB8AC3E}">
        <p14:creationId xmlns:p14="http://schemas.microsoft.com/office/powerpoint/2010/main" val="2496858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Cooking Methods Cont. . .</a:t>
            </a:r>
            <a:endParaRPr lang="en-CA" dirty="0"/>
          </a:p>
        </p:txBody>
      </p:sp>
      <p:sp>
        <p:nvSpPr>
          <p:cNvPr id="3" name="Content Placeholder 2"/>
          <p:cNvSpPr>
            <a:spLocks noGrp="1"/>
          </p:cNvSpPr>
          <p:nvPr>
            <p:ph idx="1"/>
          </p:nvPr>
        </p:nvSpPr>
        <p:spPr/>
        <p:txBody>
          <a:bodyPr>
            <a:normAutofit lnSpcReduction="10000"/>
          </a:bodyPr>
          <a:lstStyle/>
          <a:p>
            <a:r>
              <a:rPr lang="en-US" dirty="0"/>
              <a:t>The internal temperature of the meat (degree of doneness) also affects shrinkage.  It can be </a:t>
            </a:r>
            <a:r>
              <a:rPr lang="en-US" b="1" u="sng" dirty="0"/>
              <a:t>tough and dry </a:t>
            </a:r>
            <a:r>
              <a:rPr lang="en-US" dirty="0"/>
              <a:t>if cooked at a too high a temperature or for too long a time</a:t>
            </a:r>
            <a:r>
              <a:rPr lang="en-US" dirty="0" smtClean="0"/>
              <a:t>.</a:t>
            </a:r>
          </a:p>
          <a:p>
            <a:endParaRPr lang="en-US" dirty="0"/>
          </a:p>
          <a:p>
            <a:r>
              <a:rPr lang="en-US" dirty="0"/>
              <a:t>The best way to know internal temperature is to use a </a:t>
            </a:r>
            <a:r>
              <a:rPr lang="en-US" b="1" u="sng" dirty="0"/>
              <a:t>meat thermometer</a:t>
            </a:r>
            <a:r>
              <a:rPr lang="en-US" dirty="0"/>
              <a:t>.  It is inserted into the </a:t>
            </a:r>
            <a:r>
              <a:rPr lang="en-US" b="1" u="sng" dirty="0"/>
              <a:t>thickest part </a:t>
            </a:r>
            <a:r>
              <a:rPr lang="en-US" dirty="0"/>
              <a:t>of the muscle without touching bone or fat.  Meat should be cooked to a recommended temperature.  A meat thermometer cannot be used when cooking in liquid, broiling, or braising meat.  To tell how done the meat is in these cases, make a small cut in the thickest part of the meat.  To tell how done the meat is, look at the color.  If it is:</a:t>
            </a:r>
            <a:endParaRPr lang="en-CA" dirty="0"/>
          </a:p>
          <a:p>
            <a:endParaRPr lang="en-CA" dirty="0"/>
          </a:p>
          <a:p>
            <a:endParaRPr lang="en-CA" dirty="0"/>
          </a:p>
        </p:txBody>
      </p:sp>
    </p:spTree>
    <p:extLst>
      <p:ext uri="{BB962C8B-B14F-4D97-AF65-F5344CB8AC3E}">
        <p14:creationId xmlns:p14="http://schemas.microsoft.com/office/powerpoint/2010/main" val="3332523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Cooking Methods Cont. . .</a:t>
            </a:r>
            <a:endParaRPr lang="en-CA" dirty="0"/>
          </a:p>
        </p:txBody>
      </p:sp>
      <p:sp>
        <p:nvSpPr>
          <p:cNvPr id="3" name="Content Placeholder 2"/>
          <p:cNvSpPr>
            <a:spLocks noGrp="1"/>
          </p:cNvSpPr>
          <p:nvPr>
            <p:ph idx="1"/>
          </p:nvPr>
        </p:nvSpPr>
        <p:spPr/>
        <p:txBody>
          <a:bodyPr/>
          <a:lstStyle/>
          <a:p>
            <a:pPr hangingPunct="0"/>
            <a:r>
              <a:rPr lang="en-US" b="1" u="sng" dirty="0"/>
              <a:t>1.	Rare</a:t>
            </a:r>
            <a:r>
              <a:rPr lang="en-US" dirty="0"/>
              <a:t>-the exterior is </a:t>
            </a:r>
            <a:r>
              <a:rPr lang="en-US" b="1" u="sng" dirty="0"/>
              <a:t>cooked/crisp</a:t>
            </a:r>
            <a:r>
              <a:rPr lang="en-US" dirty="0"/>
              <a:t> but the interior is slightly cooked with bright red color for beef and lighter red for lamb.</a:t>
            </a:r>
            <a:endParaRPr lang="en-CA" dirty="0"/>
          </a:p>
          <a:p>
            <a:pPr hangingPunct="0"/>
            <a:r>
              <a:rPr lang="en-US" b="1" u="sng" dirty="0"/>
              <a:t>2.	Medium</a:t>
            </a:r>
            <a:r>
              <a:rPr lang="en-US" dirty="0"/>
              <a:t>-the inside is slightly pink between rare and well-done.</a:t>
            </a:r>
            <a:endParaRPr lang="en-CA" dirty="0"/>
          </a:p>
          <a:p>
            <a:pPr hangingPunct="0"/>
            <a:r>
              <a:rPr lang="en-US" b="1" u="sng" dirty="0"/>
              <a:t>3.	Well-done </a:t>
            </a:r>
            <a:r>
              <a:rPr lang="en-US" dirty="0"/>
              <a:t>the meat is cooked completely showing no red.</a:t>
            </a:r>
            <a:endParaRPr lang="en-CA" dirty="0"/>
          </a:p>
          <a:p>
            <a:pPr hangingPunct="0"/>
            <a:r>
              <a:rPr lang="en-US" dirty="0"/>
              <a:t>Pork should always be cooked to </a:t>
            </a:r>
            <a:r>
              <a:rPr lang="en-US" b="1" u="sng" dirty="0"/>
              <a:t>well-done</a:t>
            </a:r>
            <a:r>
              <a:rPr lang="en-US" dirty="0"/>
              <a:t> to prevent trichinosis, an illness caused by a tiny worm/parasite which is sometimes found in pork.</a:t>
            </a:r>
            <a:endParaRPr lang="en-CA" dirty="0"/>
          </a:p>
        </p:txBody>
      </p:sp>
    </p:spTree>
    <p:extLst>
      <p:ext uri="{BB962C8B-B14F-4D97-AF65-F5344CB8AC3E}">
        <p14:creationId xmlns:p14="http://schemas.microsoft.com/office/powerpoint/2010/main" val="2662993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Cooking Methods Cont. . .</a:t>
            </a:r>
            <a:endParaRPr lang="en-CA" dirty="0"/>
          </a:p>
        </p:txBody>
      </p:sp>
      <p:sp>
        <p:nvSpPr>
          <p:cNvPr id="3" name="Content Placeholder 2"/>
          <p:cNvSpPr>
            <a:spLocks noGrp="1"/>
          </p:cNvSpPr>
          <p:nvPr>
            <p:ph idx="1"/>
          </p:nvPr>
        </p:nvSpPr>
        <p:spPr/>
        <p:txBody>
          <a:bodyPr/>
          <a:lstStyle/>
          <a:p>
            <a:pPr hangingPunct="0"/>
            <a:r>
              <a:rPr lang="en-US" dirty="0"/>
              <a:t>It is possible to cook any meat so it is tender, flavorful, and appetizing by recognizing the cut of meat and using the appropriate cooking method</a:t>
            </a:r>
            <a:r>
              <a:rPr lang="en-US" dirty="0" smtClean="0"/>
              <a:t>.</a:t>
            </a:r>
          </a:p>
          <a:p>
            <a:pPr marL="0" indent="0" hangingPunct="0">
              <a:buNone/>
            </a:pPr>
            <a:endParaRPr lang="en-CA" dirty="0"/>
          </a:p>
          <a:p>
            <a:pPr hangingPunct="0"/>
            <a:r>
              <a:rPr lang="en-US" dirty="0"/>
              <a:t>Tender cuts (rib, loin, sirloin) can be cooked in </a:t>
            </a:r>
            <a:r>
              <a:rPr lang="en-US" b="1" u="sng" dirty="0"/>
              <a:t>dry heat </a:t>
            </a:r>
            <a:r>
              <a:rPr lang="en-US" dirty="0"/>
              <a:t>(roasting, broiling, </a:t>
            </a:r>
            <a:r>
              <a:rPr lang="en-US" dirty="0" err="1"/>
              <a:t>panbroiling</a:t>
            </a:r>
            <a:r>
              <a:rPr lang="en-US" dirty="0"/>
              <a:t>, pan-fried</a:t>
            </a:r>
            <a:r>
              <a:rPr lang="en-US" dirty="0" smtClean="0"/>
              <a:t>).</a:t>
            </a:r>
          </a:p>
          <a:p>
            <a:pPr marL="0" indent="0" hangingPunct="0">
              <a:buNone/>
            </a:pPr>
            <a:endParaRPr lang="en-CA" dirty="0"/>
          </a:p>
          <a:p>
            <a:pPr hangingPunct="0"/>
            <a:r>
              <a:rPr lang="en-US" dirty="0"/>
              <a:t>Less tender cuts can be tenderized by </a:t>
            </a:r>
            <a:r>
              <a:rPr lang="en-US" b="1" u="sng" dirty="0"/>
              <a:t>cooking in liquid </a:t>
            </a:r>
            <a:r>
              <a:rPr lang="en-US" dirty="0"/>
              <a:t>or braising at lower temperatures slowly over long periods of time.</a:t>
            </a:r>
            <a:endParaRPr lang="en-CA" dirty="0"/>
          </a:p>
        </p:txBody>
      </p:sp>
    </p:spTree>
    <p:extLst>
      <p:ext uri="{BB962C8B-B14F-4D97-AF65-F5344CB8AC3E}">
        <p14:creationId xmlns:p14="http://schemas.microsoft.com/office/powerpoint/2010/main" val="2442492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Cooking methods Cont. . .</a:t>
            </a:r>
            <a:endParaRPr lang="en-CA" dirty="0"/>
          </a:p>
        </p:txBody>
      </p:sp>
      <p:sp>
        <p:nvSpPr>
          <p:cNvPr id="3" name="Content Placeholder 2"/>
          <p:cNvSpPr>
            <a:spLocks noGrp="1"/>
          </p:cNvSpPr>
          <p:nvPr>
            <p:ph idx="1"/>
          </p:nvPr>
        </p:nvSpPr>
        <p:spPr/>
        <p:txBody>
          <a:bodyPr/>
          <a:lstStyle/>
          <a:p>
            <a:pPr hangingPunct="0"/>
            <a:r>
              <a:rPr lang="en-US" dirty="0"/>
              <a:t>Do not use </a:t>
            </a:r>
            <a:r>
              <a:rPr lang="en-US" b="1" u="sng" dirty="0"/>
              <a:t>salt</a:t>
            </a:r>
            <a:r>
              <a:rPr lang="en-US" dirty="0"/>
              <a:t> before or during cooking when broiling or frying meat.  It draws out the</a:t>
            </a:r>
            <a:r>
              <a:rPr lang="en-US" b="1" u="sng" dirty="0"/>
              <a:t> juices </a:t>
            </a:r>
            <a:r>
              <a:rPr lang="en-US" dirty="0"/>
              <a:t>which keep meat from browning</a:t>
            </a:r>
            <a:r>
              <a:rPr lang="en-US" dirty="0" smtClean="0"/>
              <a:t>.</a:t>
            </a:r>
          </a:p>
          <a:p>
            <a:pPr marL="0" indent="0" hangingPunct="0">
              <a:buNone/>
            </a:pPr>
            <a:endParaRPr lang="en-CA" dirty="0"/>
          </a:p>
          <a:p>
            <a:pPr hangingPunct="0"/>
            <a:r>
              <a:rPr lang="en-US" dirty="0"/>
              <a:t>Cooking in a microwave heats the water molecules in the meat to the boiling point, so it is the same as boiling and should require a covered container, etc.</a:t>
            </a:r>
            <a:endParaRPr lang="en-CA" dirty="0"/>
          </a:p>
          <a:p>
            <a:endParaRPr lang="en-CA" dirty="0"/>
          </a:p>
        </p:txBody>
      </p:sp>
    </p:spTree>
    <p:extLst>
      <p:ext uri="{BB962C8B-B14F-4D97-AF65-F5344CB8AC3E}">
        <p14:creationId xmlns:p14="http://schemas.microsoft.com/office/powerpoint/2010/main" val="3901077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Poultry </a:t>
            </a:r>
            <a:endParaRPr lang="en-CA" dirty="0"/>
          </a:p>
        </p:txBody>
      </p:sp>
      <p:sp>
        <p:nvSpPr>
          <p:cNvPr id="3" name="Content Placeholder 2"/>
          <p:cNvSpPr>
            <a:spLocks noGrp="1"/>
          </p:cNvSpPr>
          <p:nvPr>
            <p:ph idx="1"/>
          </p:nvPr>
        </p:nvSpPr>
        <p:spPr/>
        <p:txBody>
          <a:bodyPr/>
          <a:lstStyle/>
          <a:p>
            <a:pPr hangingPunct="0"/>
            <a:r>
              <a:rPr lang="en-US" dirty="0"/>
              <a:t>Like beef, poultry is inspected for wholesomeness and graded for quality.  The inspection mark and grade shield should be on the package</a:t>
            </a:r>
            <a:r>
              <a:rPr lang="en-US" dirty="0" smtClean="0"/>
              <a:t>.</a:t>
            </a:r>
          </a:p>
          <a:p>
            <a:pPr marL="0" indent="0" hangingPunct="0">
              <a:buNone/>
            </a:pPr>
            <a:endParaRPr lang="en-CA" dirty="0"/>
          </a:p>
          <a:p>
            <a:pPr hangingPunct="0"/>
            <a:r>
              <a:rPr lang="en-US" b="1" u="sng" dirty="0"/>
              <a:t>Grade A</a:t>
            </a:r>
            <a:r>
              <a:rPr lang="en-US" dirty="0"/>
              <a:t>-fully fleshed, attractive, meaty.</a:t>
            </a:r>
            <a:endParaRPr lang="en-CA" dirty="0"/>
          </a:p>
          <a:p>
            <a:pPr hangingPunct="0"/>
            <a:r>
              <a:rPr lang="en-US" b="1" u="sng" dirty="0"/>
              <a:t>Grade B</a:t>
            </a:r>
            <a:r>
              <a:rPr lang="en-US" dirty="0"/>
              <a:t>-less attractive, not as meaty, not often found in a grocery store</a:t>
            </a:r>
            <a:r>
              <a:rPr lang="en-US" dirty="0" smtClean="0"/>
              <a:t>.</a:t>
            </a:r>
          </a:p>
          <a:p>
            <a:pPr marL="0" indent="0" hangingPunct="0">
              <a:buNone/>
            </a:pPr>
            <a:endParaRPr lang="en-CA" dirty="0"/>
          </a:p>
          <a:p>
            <a:pPr hangingPunct="0"/>
            <a:r>
              <a:rPr lang="en-US" dirty="0"/>
              <a:t>To tell the tenderness of the bird, look at the grade shield.  It will tell the class on the label.  This tells how tender the bird is.</a:t>
            </a:r>
            <a:endParaRPr lang="en-CA" dirty="0"/>
          </a:p>
        </p:txBody>
      </p:sp>
    </p:spTree>
    <p:extLst>
      <p:ext uri="{BB962C8B-B14F-4D97-AF65-F5344CB8AC3E}">
        <p14:creationId xmlns:p14="http://schemas.microsoft.com/office/powerpoint/2010/main" val="1119028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Poultry Cont. . .</a:t>
            </a:r>
            <a:endParaRPr lang="en-CA" dirty="0"/>
          </a:p>
        </p:txBody>
      </p:sp>
      <p:sp>
        <p:nvSpPr>
          <p:cNvPr id="3" name="Content Placeholder 2"/>
          <p:cNvSpPr>
            <a:spLocks noGrp="1"/>
          </p:cNvSpPr>
          <p:nvPr>
            <p:ph idx="1"/>
          </p:nvPr>
        </p:nvSpPr>
        <p:spPr/>
        <p:txBody>
          <a:bodyPr/>
          <a:lstStyle/>
          <a:p>
            <a:pPr hangingPunct="0"/>
            <a:r>
              <a:rPr lang="en-US" dirty="0"/>
              <a:t>Chicken can be bought fresh/chilled or frozen.  It is packaged one of the following ways: whole, cut-up, or as parts only (drum-sticks, thighs</a:t>
            </a:r>
            <a:r>
              <a:rPr lang="en-US" dirty="0" smtClean="0"/>
              <a:t>).</a:t>
            </a:r>
          </a:p>
          <a:p>
            <a:pPr marL="0" indent="0" hangingPunct="0">
              <a:buNone/>
            </a:pPr>
            <a:endParaRPr lang="en-CA" dirty="0"/>
          </a:p>
          <a:p>
            <a:pPr hangingPunct="0"/>
            <a:r>
              <a:rPr lang="en-US" dirty="0"/>
              <a:t>Chicken also comes </a:t>
            </a:r>
            <a:r>
              <a:rPr lang="en-US" b="1" u="sng" dirty="0"/>
              <a:t>processed:  </a:t>
            </a:r>
            <a:r>
              <a:rPr lang="en-US" dirty="0"/>
              <a:t>canned boneless chicken, sandwich spread, chopped, pressed, luncheon meat.</a:t>
            </a:r>
            <a:endParaRPr lang="en-CA" dirty="0"/>
          </a:p>
        </p:txBody>
      </p:sp>
    </p:spTree>
    <p:extLst>
      <p:ext uri="{BB962C8B-B14F-4D97-AF65-F5344CB8AC3E}">
        <p14:creationId xmlns:p14="http://schemas.microsoft.com/office/powerpoint/2010/main" val="38332899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hangingPunct="0"/>
            <a:r>
              <a:rPr lang="en-US" dirty="0"/>
              <a:t>The parts with the most meat are generally the most expensive.  The breast has more meat than the back.  </a:t>
            </a:r>
            <a:r>
              <a:rPr lang="en-US" b="1" u="sng" dirty="0"/>
              <a:t>Breast of chicken </a:t>
            </a:r>
            <a:r>
              <a:rPr lang="en-US" dirty="0"/>
              <a:t>is light meat, tender, and mild in flavor.  The rest of the chicken </a:t>
            </a:r>
            <a:r>
              <a:rPr lang="en-US" b="1" u="sng" dirty="0"/>
              <a:t>is dark meat</a:t>
            </a:r>
            <a:r>
              <a:rPr lang="en-US" dirty="0"/>
              <a:t>, a little stronger in flavor, with firmer texture, and containing more fat</a:t>
            </a:r>
            <a:r>
              <a:rPr lang="en-US" dirty="0" smtClean="0"/>
              <a:t>.</a:t>
            </a:r>
          </a:p>
          <a:p>
            <a:pPr marL="0" indent="0" hangingPunct="0">
              <a:buNone/>
            </a:pPr>
            <a:endParaRPr lang="en-CA" dirty="0"/>
          </a:p>
          <a:p>
            <a:pPr hangingPunct="0"/>
            <a:r>
              <a:rPr lang="en-US" dirty="0"/>
              <a:t>When buying chicken with bones, allow </a:t>
            </a:r>
            <a:r>
              <a:rPr lang="en-US" dirty="0" smtClean="0"/>
              <a:t>1 </a:t>
            </a:r>
            <a:r>
              <a:rPr lang="en-US" dirty="0"/>
              <a:t>lb. per serving.  Boneless chicken breast is 1/2 pound per serving. </a:t>
            </a:r>
            <a:r>
              <a:rPr lang="en-US" b="1" u="sng" dirty="0"/>
              <a:t> Whole chicken </a:t>
            </a:r>
            <a:r>
              <a:rPr lang="en-US" dirty="0"/>
              <a:t>is less expensive to buy, but must be cut up by the consumer.</a:t>
            </a:r>
            <a:endParaRPr lang="en-CA" dirty="0"/>
          </a:p>
          <a:p>
            <a:endParaRPr lang="en-CA" dirty="0"/>
          </a:p>
        </p:txBody>
      </p:sp>
    </p:spTree>
    <p:extLst>
      <p:ext uri="{BB962C8B-B14F-4D97-AF65-F5344CB8AC3E}">
        <p14:creationId xmlns:p14="http://schemas.microsoft.com/office/powerpoint/2010/main" val="1708837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Summary</a:t>
            </a:r>
            <a:endParaRPr lang="en-CA" dirty="0"/>
          </a:p>
        </p:txBody>
      </p:sp>
      <p:sp>
        <p:nvSpPr>
          <p:cNvPr id="3" name="Content Placeholder 2"/>
          <p:cNvSpPr>
            <a:spLocks noGrp="1"/>
          </p:cNvSpPr>
          <p:nvPr>
            <p:ph idx="1"/>
          </p:nvPr>
        </p:nvSpPr>
        <p:spPr/>
        <p:txBody>
          <a:bodyPr/>
          <a:lstStyle/>
          <a:p>
            <a:pPr hangingPunct="0"/>
            <a:r>
              <a:rPr lang="en-US" dirty="0"/>
              <a:t>Knowing the marks of quality, identification of bone shapes, understanding the meat labels, forms/types of meat and poultry, and ways to cook/tenderize meat helps the consumer to be more satisfied with what to buy in terms of cost and quality.  </a:t>
            </a:r>
            <a:endParaRPr lang="en-CA" dirty="0"/>
          </a:p>
        </p:txBody>
      </p:sp>
    </p:spTree>
    <p:extLst>
      <p:ext uri="{BB962C8B-B14F-4D97-AF65-F5344CB8AC3E}">
        <p14:creationId xmlns:p14="http://schemas.microsoft.com/office/powerpoint/2010/main" val="1299726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Cooking Cont. . .</a:t>
            </a:r>
            <a:endParaRPr lang="en-CA" dirty="0"/>
          </a:p>
        </p:txBody>
      </p:sp>
      <p:sp>
        <p:nvSpPr>
          <p:cNvPr id="3" name="Content Placeholder 2"/>
          <p:cNvSpPr>
            <a:spLocks noGrp="1"/>
          </p:cNvSpPr>
          <p:nvPr>
            <p:ph idx="1"/>
          </p:nvPr>
        </p:nvSpPr>
        <p:spPr/>
        <p:txBody>
          <a:bodyPr/>
          <a:lstStyle/>
          <a:p>
            <a:pPr hangingPunct="0"/>
            <a:r>
              <a:rPr lang="en-US" dirty="0"/>
              <a:t>Cooking promotes some </a:t>
            </a:r>
            <a:r>
              <a:rPr lang="en-US" dirty="0" err="1"/>
              <a:t>flavour</a:t>
            </a:r>
            <a:r>
              <a:rPr lang="en-US" dirty="0"/>
              <a:t> changes. </a:t>
            </a:r>
            <a:r>
              <a:rPr lang="en-US" b="1" u="sng" dirty="0"/>
              <a:t> Storing and reheating </a:t>
            </a:r>
            <a:r>
              <a:rPr lang="en-US" dirty="0"/>
              <a:t>noticeably changes the </a:t>
            </a:r>
            <a:r>
              <a:rPr lang="en-US" dirty="0" err="1"/>
              <a:t>flavour</a:t>
            </a:r>
            <a:r>
              <a:rPr lang="en-US" dirty="0"/>
              <a:t> of meat, as does prolonged refrigeration.  Cooking also changes texture, which is defined as  the touch of the meat, and the ease or difficulty with which the physical structure is broken down by knife or tooth into manageable pieces.  We like meat to be </a:t>
            </a:r>
            <a:r>
              <a:rPr lang="en-US" b="1" u="sng" dirty="0"/>
              <a:t>tender and juicy </a:t>
            </a:r>
            <a:r>
              <a:rPr lang="en-US" dirty="0"/>
              <a:t>and not tough and dry.  There are ways to treat meat before and during cooking to maximize the desired qualities.</a:t>
            </a:r>
            <a:endParaRPr lang="en-CA" dirty="0"/>
          </a:p>
        </p:txBody>
      </p:sp>
    </p:spTree>
    <p:extLst>
      <p:ext uri="{BB962C8B-B14F-4D97-AF65-F5344CB8AC3E}">
        <p14:creationId xmlns:p14="http://schemas.microsoft.com/office/powerpoint/2010/main" val="1002217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Cooking </a:t>
            </a:r>
            <a:r>
              <a:rPr lang="en-CA" dirty="0" err="1" smtClean="0"/>
              <a:t>Cont</a:t>
            </a:r>
            <a:r>
              <a:rPr lang="en-CA" dirty="0" smtClean="0"/>
              <a:t> . . .</a:t>
            </a:r>
            <a:endParaRPr lang="en-CA" dirty="0"/>
          </a:p>
        </p:txBody>
      </p:sp>
      <p:sp>
        <p:nvSpPr>
          <p:cNvPr id="3" name="Content Placeholder 2"/>
          <p:cNvSpPr>
            <a:spLocks noGrp="1"/>
          </p:cNvSpPr>
          <p:nvPr>
            <p:ph idx="1"/>
          </p:nvPr>
        </p:nvSpPr>
        <p:spPr/>
        <p:txBody>
          <a:bodyPr/>
          <a:lstStyle/>
          <a:p>
            <a:pPr hangingPunct="0"/>
            <a:r>
              <a:rPr lang="en-US" dirty="0"/>
              <a:t>We judge doneness of red meats not by their temperature, but usually by the inner color.  This is possible because, up to 140 </a:t>
            </a:r>
            <a:r>
              <a:rPr lang="en-US" dirty="0" smtClean="0"/>
              <a:t>F, </a:t>
            </a:r>
            <a:r>
              <a:rPr lang="en-US" b="1" u="sng" dirty="0"/>
              <a:t>myoglobin</a:t>
            </a:r>
            <a:r>
              <a:rPr lang="en-US" dirty="0"/>
              <a:t> remains unaffected and its color stays red.  Beyond those temperatures, myoglobin loses ability to bind oxygen and iron atoms give up ions.  The color changes because a new chemical compound, </a:t>
            </a:r>
            <a:r>
              <a:rPr lang="en-US" b="1" u="sng" dirty="0" err="1"/>
              <a:t>hemochrome</a:t>
            </a:r>
            <a:r>
              <a:rPr lang="en-US" dirty="0"/>
              <a:t>, is formed and meat takes on shades of brown and gray.  Rare meat is </a:t>
            </a:r>
            <a:r>
              <a:rPr lang="en-US" b="1" u="sng" dirty="0"/>
              <a:t>more pink </a:t>
            </a:r>
            <a:r>
              <a:rPr lang="en-US" dirty="0"/>
              <a:t>and well-done meat is more gray.</a:t>
            </a:r>
            <a:endParaRPr lang="en-CA" dirty="0"/>
          </a:p>
        </p:txBody>
      </p:sp>
    </p:spTree>
    <p:extLst>
      <p:ext uri="{BB962C8B-B14F-4D97-AF65-F5344CB8AC3E}">
        <p14:creationId xmlns:p14="http://schemas.microsoft.com/office/powerpoint/2010/main" val="2494029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Rating</a:t>
            </a:r>
            <a:endParaRPr lang="en-CA" dirty="0"/>
          </a:p>
        </p:txBody>
      </p:sp>
      <p:sp>
        <p:nvSpPr>
          <p:cNvPr id="3" name="Content Placeholder 2"/>
          <p:cNvSpPr>
            <a:spLocks noGrp="1"/>
          </p:cNvSpPr>
          <p:nvPr>
            <p:ph idx="1"/>
          </p:nvPr>
        </p:nvSpPr>
        <p:spPr/>
        <p:txBody>
          <a:bodyPr/>
          <a:lstStyle/>
          <a:p>
            <a:pPr hangingPunct="0"/>
            <a:r>
              <a:rPr lang="en-US" dirty="0"/>
              <a:t>Meat is sometimes graded by the</a:t>
            </a:r>
            <a:r>
              <a:rPr lang="en-US" b="1" u="sng" dirty="0"/>
              <a:t> Department of Agriculture </a:t>
            </a:r>
            <a:r>
              <a:rPr lang="en-US" dirty="0"/>
              <a:t>as to its quality.  If it has been graded, look at the shield-shaped stamp on meat to know its quality.  </a:t>
            </a:r>
            <a:r>
              <a:rPr lang="en-US" b="1" u="sng" dirty="0"/>
              <a:t>Beef, veal, and lamb </a:t>
            </a:r>
            <a:r>
              <a:rPr lang="en-US" dirty="0"/>
              <a:t>are graded as follows</a:t>
            </a:r>
            <a:r>
              <a:rPr lang="en-US" dirty="0" smtClean="0"/>
              <a:t>:</a:t>
            </a:r>
          </a:p>
          <a:p>
            <a:pPr marL="0" indent="0" hangingPunct="0">
              <a:buNone/>
            </a:pPr>
            <a:endParaRPr lang="en-CA" dirty="0"/>
          </a:p>
          <a:p>
            <a:pPr hangingPunct="0"/>
            <a:r>
              <a:rPr lang="en-US" b="1" u="sng" dirty="0"/>
              <a:t>1.	Prime</a:t>
            </a:r>
            <a:r>
              <a:rPr lang="en-US" u="sng" dirty="0"/>
              <a:t>-</a:t>
            </a:r>
            <a:r>
              <a:rPr lang="en-US" dirty="0"/>
              <a:t>the top grade because it contains the most marbling (mostly sold to restaurants).</a:t>
            </a:r>
            <a:endParaRPr lang="en-CA" dirty="0"/>
          </a:p>
          <a:p>
            <a:pPr hangingPunct="0"/>
            <a:r>
              <a:rPr lang="en-US" b="1" u="sng" dirty="0"/>
              <a:t>2.	Choice</a:t>
            </a:r>
            <a:r>
              <a:rPr lang="en-US" dirty="0"/>
              <a:t>-high quality, high marbling, but not as much as prime.</a:t>
            </a:r>
            <a:endParaRPr lang="en-CA" dirty="0"/>
          </a:p>
          <a:p>
            <a:pPr hangingPunct="0"/>
            <a:r>
              <a:rPr lang="en-US" b="1" u="sng" dirty="0"/>
              <a:t>3.	Select</a:t>
            </a:r>
            <a:r>
              <a:rPr lang="en-US" dirty="0"/>
              <a:t>-has less flavor and more connective tissue than choice/prime.  It is less expensive and nutritious.  It has less marbling.</a:t>
            </a:r>
            <a:endParaRPr lang="en-CA" dirty="0"/>
          </a:p>
          <a:p>
            <a:endParaRPr lang="en-CA" dirty="0"/>
          </a:p>
        </p:txBody>
      </p:sp>
    </p:spTree>
    <p:extLst>
      <p:ext uri="{BB962C8B-B14F-4D97-AF65-F5344CB8AC3E}">
        <p14:creationId xmlns:p14="http://schemas.microsoft.com/office/powerpoint/2010/main" val="4218846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anim calcmode="lin" valueType="num">
                                      <p:cBhvr>
                                        <p:cTn id="8"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2000"/>
                                        <p:tgtEl>
                                          <p:spTgt spid="3">
                                            <p:txEl>
                                              <p:pRg st="3" end="3"/>
                                            </p:txEl>
                                          </p:spTgt>
                                        </p:tgtEl>
                                      </p:cBhvr>
                                    </p:animEffect>
                                    <p:anim calcmode="lin" valueType="num">
                                      <p:cBhvr>
                                        <p:cTn id="15"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anim calcmode="lin" valueType="num">
                                      <p:cBhvr>
                                        <p:cTn id="22"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Rating </a:t>
            </a:r>
            <a:r>
              <a:rPr lang="en-CA" dirty="0" err="1" smtClean="0"/>
              <a:t>Cont</a:t>
            </a:r>
            <a:r>
              <a:rPr lang="en-CA" dirty="0" smtClean="0"/>
              <a:t> . . .</a:t>
            </a:r>
            <a:endParaRPr lang="en-CA" dirty="0"/>
          </a:p>
        </p:txBody>
      </p:sp>
      <p:sp>
        <p:nvSpPr>
          <p:cNvPr id="3" name="Content Placeholder 2"/>
          <p:cNvSpPr>
            <a:spLocks noGrp="1"/>
          </p:cNvSpPr>
          <p:nvPr>
            <p:ph idx="1"/>
          </p:nvPr>
        </p:nvSpPr>
        <p:spPr>
          <a:xfrm>
            <a:off x="457200" y="1600200"/>
            <a:ext cx="8229600" cy="5069160"/>
          </a:xfrm>
        </p:spPr>
        <p:txBody>
          <a:bodyPr/>
          <a:lstStyle/>
          <a:p>
            <a:pPr hangingPunct="0"/>
            <a:r>
              <a:rPr lang="en-US" dirty="0"/>
              <a:t>Most stores have adapted a uniform labeling system so the names are the same nationwide.  If you don't understand a name (if it is not standard), ask the meat cutter.  Sometimes stores don't have their meat graded-they use their own terms like premium.  In these cases, it is hard to know the quality.  All pork comes from young hogs so all cuts are the same eating quality-it is not graded.</a:t>
            </a:r>
            <a:endParaRPr lang="en-CA" dirty="0"/>
          </a:p>
          <a:p>
            <a:pPr hangingPunct="0"/>
            <a:r>
              <a:rPr lang="en-US" dirty="0"/>
              <a:t>All meat that crosses state lines must be inspected for wholesomeness and sanitation.  Many cities and states have similar laws.  Both inspection and grade stamps are marked with a harmless vegetable dye that can be eaten.</a:t>
            </a:r>
            <a:endParaRPr lang="en-CA" dirty="0"/>
          </a:p>
          <a:p>
            <a:endParaRPr lang="en-CA" dirty="0"/>
          </a:p>
        </p:txBody>
      </p:sp>
    </p:spTree>
    <p:extLst>
      <p:ext uri="{BB962C8B-B14F-4D97-AF65-F5344CB8AC3E}">
        <p14:creationId xmlns:p14="http://schemas.microsoft.com/office/powerpoint/2010/main" val="3741457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Rating Cont. . .</a:t>
            </a:r>
            <a:endParaRPr lang="en-CA" dirty="0"/>
          </a:p>
        </p:txBody>
      </p:sp>
      <p:sp>
        <p:nvSpPr>
          <p:cNvPr id="3" name="Content Placeholder 2"/>
          <p:cNvSpPr>
            <a:spLocks noGrp="1"/>
          </p:cNvSpPr>
          <p:nvPr>
            <p:ph idx="1"/>
          </p:nvPr>
        </p:nvSpPr>
        <p:spPr/>
        <p:txBody>
          <a:bodyPr/>
          <a:lstStyle/>
          <a:p>
            <a:r>
              <a:rPr lang="en-US" dirty="0"/>
              <a:t>Meat can be identified by the </a:t>
            </a:r>
            <a:r>
              <a:rPr lang="en-US" b="1" u="sng" dirty="0"/>
              <a:t>shape of the bones</a:t>
            </a:r>
            <a:r>
              <a:rPr lang="en-US" dirty="0"/>
              <a:t>.  The bones are the clue as to which </a:t>
            </a:r>
            <a:r>
              <a:rPr lang="en-US" b="1" u="sng" dirty="0"/>
              <a:t>part of the animal </a:t>
            </a:r>
            <a:r>
              <a:rPr lang="en-US" dirty="0"/>
              <a:t>the meat comes from, how </a:t>
            </a:r>
            <a:r>
              <a:rPr lang="en-US" b="1" u="sng" dirty="0"/>
              <a:t>tender</a:t>
            </a:r>
            <a:r>
              <a:rPr lang="en-US" dirty="0"/>
              <a:t> it is, and how it should be cooked.  Tender cuts can be cooked with </a:t>
            </a:r>
            <a:r>
              <a:rPr lang="en-US" b="1" u="sng" dirty="0"/>
              <a:t>dry heat</a:t>
            </a:r>
            <a:r>
              <a:rPr lang="en-US" dirty="0"/>
              <a:t>.  Less tender cuts must be cooked with </a:t>
            </a:r>
            <a:r>
              <a:rPr lang="en-US" b="1" u="sng" dirty="0"/>
              <a:t>moist heat</a:t>
            </a:r>
            <a:r>
              <a:rPr lang="en-US" dirty="0"/>
              <a:t>.  Since meat is generally the most expensive item in a food budget, it is important to identify meat cuts to get the best value for your money.</a:t>
            </a:r>
            <a:endParaRPr lang="en-CA" dirty="0"/>
          </a:p>
          <a:p>
            <a:endParaRPr lang="en-CA" dirty="0"/>
          </a:p>
        </p:txBody>
      </p:sp>
    </p:spTree>
    <p:extLst>
      <p:ext uri="{BB962C8B-B14F-4D97-AF65-F5344CB8AC3E}">
        <p14:creationId xmlns:p14="http://schemas.microsoft.com/office/powerpoint/2010/main" val="2350063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Rating </a:t>
            </a:r>
            <a:r>
              <a:rPr lang="en-CA" dirty="0" err="1" smtClean="0"/>
              <a:t>Cont</a:t>
            </a:r>
            <a:r>
              <a:rPr lang="en-CA" dirty="0" smtClean="0"/>
              <a:t> . . .</a:t>
            </a:r>
            <a:endParaRPr lang="en-CA" dirty="0"/>
          </a:p>
        </p:txBody>
      </p:sp>
      <p:sp>
        <p:nvSpPr>
          <p:cNvPr id="3" name="Content Placeholder 2"/>
          <p:cNvSpPr>
            <a:spLocks noGrp="1"/>
          </p:cNvSpPr>
          <p:nvPr>
            <p:ph idx="1"/>
          </p:nvPr>
        </p:nvSpPr>
        <p:spPr/>
        <p:txBody>
          <a:bodyPr/>
          <a:lstStyle/>
          <a:p>
            <a:r>
              <a:rPr lang="en-US" dirty="0"/>
              <a:t>The more </a:t>
            </a:r>
            <a:r>
              <a:rPr lang="en-US" b="1" u="sng" dirty="0"/>
              <a:t>movement</a:t>
            </a:r>
            <a:r>
              <a:rPr lang="en-US" dirty="0"/>
              <a:t> the muscle gets, the more it is developed and the less tender it is.  Because the muscle along the backbone gets very little movement, meat from that area; i.e</a:t>
            </a:r>
            <a:r>
              <a:rPr lang="en-US" b="1" u="sng" dirty="0"/>
              <a:t>., rib/short loin sirloin</a:t>
            </a:r>
            <a:r>
              <a:rPr lang="en-US" dirty="0"/>
              <a:t>, is more tender than meat from other parts. </a:t>
            </a:r>
            <a:endParaRPr lang="en-CA" dirty="0"/>
          </a:p>
        </p:txBody>
      </p:sp>
    </p:spTree>
    <p:extLst>
      <p:ext uri="{BB962C8B-B14F-4D97-AF65-F5344CB8AC3E}">
        <p14:creationId xmlns:p14="http://schemas.microsoft.com/office/powerpoint/2010/main" val="42048389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Meat Label </a:t>
            </a:r>
            <a:endParaRPr lang="en-CA" dirty="0"/>
          </a:p>
        </p:txBody>
      </p:sp>
      <p:sp>
        <p:nvSpPr>
          <p:cNvPr id="3" name="Content Placeholder 2"/>
          <p:cNvSpPr>
            <a:spLocks noGrp="1"/>
          </p:cNvSpPr>
          <p:nvPr>
            <p:ph idx="1"/>
          </p:nvPr>
        </p:nvSpPr>
        <p:spPr/>
        <p:txBody>
          <a:bodyPr/>
          <a:lstStyle/>
          <a:p>
            <a:pPr hangingPunct="0"/>
            <a:r>
              <a:rPr lang="en-US" dirty="0"/>
              <a:t>Meat labels show:</a:t>
            </a:r>
            <a:endParaRPr lang="en-CA" dirty="0"/>
          </a:p>
          <a:p>
            <a:pPr hangingPunct="0"/>
            <a:r>
              <a:rPr lang="en-US" dirty="0"/>
              <a:t>1.	The standard </a:t>
            </a:r>
            <a:r>
              <a:rPr lang="en-US" b="1" u="sng" dirty="0"/>
              <a:t>name</a:t>
            </a:r>
            <a:r>
              <a:rPr lang="en-US" dirty="0"/>
              <a:t> of the cut.</a:t>
            </a:r>
            <a:endParaRPr lang="en-CA" dirty="0"/>
          </a:p>
          <a:p>
            <a:pPr hangingPunct="0"/>
            <a:r>
              <a:rPr lang="en-US" dirty="0"/>
              <a:t>2.	</a:t>
            </a:r>
            <a:r>
              <a:rPr lang="en-US" b="1" u="sng" dirty="0"/>
              <a:t>Net weight </a:t>
            </a:r>
            <a:r>
              <a:rPr lang="en-US" dirty="0"/>
              <a:t>(how much it weighs).</a:t>
            </a:r>
            <a:endParaRPr lang="en-CA" dirty="0"/>
          </a:p>
          <a:p>
            <a:pPr hangingPunct="0"/>
            <a:r>
              <a:rPr lang="en-US" dirty="0"/>
              <a:t>3.	</a:t>
            </a:r>
            <a:r>
              <a:rPr lang="en-US" b="1" u="sng" dirty="0"/>
              <a:t>Price</a:t>
            </a:r>
            <a:r>
              <a:rPr lang="en-US" dirty="0"/>
              <a:t> per pound.</a:t>
            </a:r>
            <a:endParaRPr lang="en-CA" dirty="0"/>
          </a:p>
          <a:p>
            <a:pPr hangingPunct="0"/>
            <a:r>
              <a:rPr lang="en-US" dirty="0"/>
              <a:t>4.	Total price to be paid</a:t>
            </a:r>
            <a:r>
              <a:rPr lang="en-US" dirty="0" smtClean="0"/>
              <a:t>.</a:t>
            </a:r>
          </a:p>
          <a:p>
            <a:pPr hangingPunct="0"/>
            <a:endParaRPr lang="en-CA" dirty="0"/>
          </a:p>
          <a:p>
            <a:pPr hangingPunct="0"/>
            <a:r>
              <a:rPr lang="en-US" b="1" u="sng" dirty="0"/>
              <a:t>Question</a:t>
            </a:r>
            <a:r>
              <a:rPr lang="en-US" dirty="0"/>
              <a:t>:  If a label reads 0.5 under net weight and $2.90 under price per pound, what is the total price for the package? ($4.35)</a:t>
            </a:r>
            <a:endParaRPr lang="en-CA" dirty="0"/>
          </a:p>
          <a:p>
            <a:endParaRPr lang="en-CA" dirty="0"/>
          </a:p>
        </p:txBody>
      </p:sp>
    </p:spTree>
    <p:extLst>
      <p:ext uri="{BB962C8B-B14F-4D97-AF65-F5344CB8AC3E}">
        <p14:creationId xmlns:p14="http://schemas.microsoft.com/office/powerpoint/2010/main" val="2022005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heel(1)">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anim calcmode="lin" valueType="num">
                                      <p:cBhvr>
                                        <p:cTn id="16"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17" dur="2000" fill="hold"/>
                                        <p:tgtEl>
                                          <p:spTgt spid="3">
                                            <p:txEl>
                                              <p:pRg st="3" end="3"/>
                                            </p:txEl>
                                          </p:spTgt>
                                        </p:tgtEl>
                                        <p:attrNameLst>
                                          <p:attrName>ppt_h</p:attrName>
                                        </p:attrNameLst>
                                      </p:cBhvr>
                                      <p:tavLst>
                                        <p:tav tm="0">
                                          <p:val>
                                            <p:strVal val="#ppt_h"/>
                                          </p:val>
                                        </p:tav>
                                        <p:tav tm="100000">
                                          <p:val>
                                            <p:strVal val="#ppt_h"/>
                                          </p:val>
                                        </p:tav>
                                      </p:tavLst>
                                    </p:anim>
                                  </p:childTnLst>
                                </p:cTn>
                              </p:par>
                              <p:par>
                                <p:cTn id="18" presetID="45"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2000"/>
                                        <p:tgtEl>
                                          <p:spTgt spid="3">
                                            <p:txEl>
                                              <p:pRg st="4" end="4"/>
                                            </p:txEl>
                                          </p:spTgt>
                                        </p:tgtEl>
                                      </p:cBhvr>
                                    </p:animEffect>
                                    <p:anim calcmode="lin" valueType="num">
                                      <p:cBhvr>
                                        <p:cTn id="21"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22"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heel(1)">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233</TotalTime>
  <Words>1819</Words>
  <Application>Microsoft Office PowerPoint</Application>
  <PresentationFormat>On-screen Show (4:3)</PresentationFormat>
  <Paragraphs>124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Clarity</vt:lpstr>
      <vt:lpstr>Meat, Fish, Poultry background Info.</vt:lpstr>
      <vt:lpstr>Cooking </vt:lpstr>
      <vt:lpstr>Cooking Cont. . .</vt:lpstr>
      <vt:lpstr>Cooking Cont . . .</vt:lpstr>
      <vt:lpstr>Rating</vt:lpstr>
      <vt:lpstr>Rating Cont . . .</vt:lpstr>
      <vt:lpstr>Rating Cont. . .</vt:lpstr>
      <vt:lpstr>Rating Cont . . .</vt:lpstr>
      <vt:lpstr>Meat Label </vt:lpstr>
      <vt:lpstr>Types of Meat</vt:lpstr>
      <vt:lpstr>Types of Meat Cont. . . </vt:lpstr>
      <vt:lpstr>Types of Meat Cont. . .</vt:lpstr>
      <vt:lpstr>Storage</vt:lpstr>
      <vt:lpstr>Storage Cont. . .</vt:lpstr>
      <vt:lpstr>Cooking Methods</vt:lpstr>
      <vt:lpstr>Cooking Methods Cont. . . </vt:lpstr>
      <vt:lpstr>Cooking Methods Cont. . . </vt:lpstr>
      <vt:lpstr>Cooking Methods Cont. . .</vt:lpstr>
      <vt:lpstr>Cooking Methods Cont. . .</vt:lpstr>
      <vt:lpstr>Cooking Methods Cont. . .</vt:lpstr>
      <vt:lpstr>Cooking Methods Cont. . .</vt:lpstr>
      <vt:lpstr>Cooking Methods Cont. . .</vt:lpstr>
      <vt:lpstr>Cooking methods Cont. . .</vt:lpstr>
      <vt:lpstr>Poultry </vt:lpstr>
      <vt:lpstr>Poultry Cont. . .</vt:lpstr>
      <vt:lpstr>PowerPoint Presentation</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Meat, Fish, Poultry background Info.</dc:title>
  <dc:creator>sammy6</dc:creator>
  <cp:lastModifiedBy>sammy6</cp:lastModifiedBy>
  <cp:revision>18</cp:revision>
  <dcterms:created xsi:type="dcterms:W3CDTF">2013-03-14T03:42:19Z</dcterms:created>
  <dcterms:modified xsi:type="dcterms:W3CDTF">2013-04-17T20:35:30Z</dcterms:modified>
</cp:coreProperties>
</file>