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71" r:id="rId4"/>
    <p:sldId id="258" r:id="rId5"/>
    <p:sldId id="259" r:id="rId6"/>
    <p:sldId id="270" r:id="rId7"/>
    <p:sldId id="272" r:id="rId8"/>
    <p:sldId id="260" r:id="rId9"/>
    <p:sldId id="262" r:id="rId10"/>
    <p:sldId id="261" r:id="rId11"/>
    <p:sldId id="263" r:id="rId12"/>
    <p:sldId id="264" r:id="rId13"/>
    <p:sldId id="273" r:id="rId14"/>
    <p:sldId id="274" r:id="rId15"/>
    <p:sldId id="265" r:id="rId16"/>
    <p:sldId id="266" r:id="rId17"/>
    <p:sldId id="267" r:id="rId18"/>
    <p:sldId id="275" r:id="rId19"/>
    <p:sldId id="269" r:id="rId20"/>
    <p:sldId id="277" r:id="rId21"/>
    <p:sldId id="276" r:id="rId22"/>
    <p:sldId id="268"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7" autoAdjust="0"/>
    <p:restoredTop sz="94660"/>
  </p:normalViewPr>
  <p:slideViewPr>
    <p:cSldViewPr>
      <p:cViewPr varScale="1">
        <p:scale>
          <a:sx n="53" d="100"/>
          <a:sy n="53" d="100"/>
        </p:scale>
        <p:origin x="-108" y="-3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7E9709-2EAF-45DE-93CA-11A02E31FAE1}" type="datetimeFigureOut">
              <a:rPr lang="en-CA" smtClean="0"/>
              <a:t>03/01/2014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8F321F-5AFF-48D7-A3DC-242DBB100A73}" type="slidenum">
              <a:rPr lang="en-CA" smtClean="0"/>
              <a:t>‹#›</a:t>
            </a:fld>
            <a:endParaRPr lang="en-CA"/>
          </a:p>
        </p:txBody>
      </p:sp>
    </p:spTree>
    <p:extLst>
      <p:ext uri="{BB962C8B-B14F-4D97-AF65-F5344CB8AC3E}">
        <p14:creationId xmlns:p14="http://schemas.microsoft.com/office/powerpoint/2010/main" val="596358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30000" dirty="0"/>
          </a:p>
        </p:txBody>
      </p:sp>
      <p:sp>
        <p:nvSpPr>
          <p:cNvPr id="4" name="Slide Number Placeholder 3"/>
          <p:cNvSpPr>
            <a:spLocks noGrp="1"/>
          </p:cNvSpPr>
          <p:nvPr>
            <p:ph type="sldNum" sz="quarter" idx="10"/>
          </p:nvPr>
        </p:nvSpPr>
        <p:spPr/>
        <p:txBody>
          <a:bodyPr/>
          <a:lstStyle/>
          <a:p>
            <a:fld id="{AF8F321F-5AFF-48D7-A3DC-242DBB100A73}" type="slidenum">
              <a:rPr lang="en-CA" smtClean="0"/>
              <a:t>2</a:t>
            </a:fld>
            <a:endParaRPr lang="en-CA"/>
          </a:p>
        </p:txBody>
      </p:sp>
    </p:spTree>
    <p:extLst>
      <p:ext uri="{BB962C8B-B14F-4D97-AF65-F5344CB8AC3E}">
        <p14:creationId xmlns:p14="http://schemas.microsoft.com/office/powerpoint/2010/main" val="1977791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Almost 4x</a:t>
            </a:r>
            <a:r>
              <a:rPr lang="en-CA" baseline="0" dirty="0" smtClean="0"/>
              <a:t> more people than </a:t>
            </a:r>
            <a:r>
              <a:rPr lang="en-CA" baseline="0" dirty="0" err="1" smtClean="0"/>
              <a:t>canada</a:t>
            </a:r>
            <a:r>
              <a:rPr lang="en-CA" baseline="0" dirty="0" smtClean="0"/>
              <a:t> but are 26x smaller than us </a:t>
            </a:r>
            <a:endParaRPr lang="en-CA" dirty="0"/>
          </a:p>
        </p:txBody>
      </p:sp>
      <p:sp>
        <p:nvSpPr>
          <p:cNvPr id="4" name="Slide Number Placeholder 3"/>
          <p:cNvSpPr>
            <a:spLocks noGrp="1"/>
          </p:cNvSpPr>
          <p:nvPr>
            <p:ph type="sldNum" sz="quarter" idx="10"/>
          </p:nvPr>
        </p:nvSpPr>
        <p:spPr/>
        <p:txBody>
          <a:bodyPr/>
          <a:lstStyle/>
          <a:p>
            <a:fld id="{AF8F321F-5AFF-48D7-A3DC-242DBB100A73}" type="slidenum">
              <a:rPr lang="en-CA" smtClean="0"/>
              <a:t>3</a:t>
            </a:fld>
            <a:endParaRPr lang="en-CA"/>
          </a:p>
        </p:txBody>
      </p:sp>
    </p:spTree>
    <p:extLst>
      <p:ext uri="{BB962C8B-B14F-4D97-AF65-F5344CB8AC3E}">
        <p14:creationId xmlns:p14="http://schemas.microsoft.com/office/powerpoint/2010/main" val="318907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December</a:t>
            </a:r>
            <a:r>
              <a:rPr lang="en-CA" baseline="0" dirty="0" smtClean="0"/>
              <a:t> 1941</a:t>
            </a:r>
            <a:endParaRPr lang="en-CA" dirty="0"/>
          </a:p>
        </p:txBody>
      </p:sp>
      <p:sp>
        <p:nvSpPr>
          <p:cNvPr id="4" name="Slide Number Placeholder 3"/>
          <p:cNvSpPr>
            <a:spLocks noGrp="1"/>
          </p:cNvSpPr>
          <p:nvPr>
            <p:ph type="sldNum" sz="quarter" idx="10"/>
          </p:nvPr>
        </p:nvSpPr>
        <p:spPr/>
        <p:txBody>
          <a:bodyPr/>
          <a:lstStyle/>
          <a:p>
            <a:fld id="{AF8F321F-5AFF-48D7-A3DC-242DBB100A73}" type="slidenum">
              <a:rPr lang="en-CA" smtClean="0"/>
              <a:t>9</a:t>
            </a:fld>
            <a:endParaRPr lang="en-CA"/>
          </a:p>
        </p:txBody>
      </p:sp>
    </p:spTree>
    <p:extLst>
      <p:ext uri="{BB962C8B-B14F-4D97-AF65-F5344CB8AC3E}">
        <p14:creationId xmlns:p14="http://schemas.microsoft.com/office/powerpoint/2010/main" val="1349275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August</a:t>
            </a:r>
            <a:r>
              <a:rPr lang="en-CA" baseline="0" dirty="0" smtClean="0"/>
              <a:t> 1945</a:t>
            </a:r>
            <a:endParaRPr lang="en-CA" dirty="0"/>
          </a:p>
        </p:txBody>
      </p:sp>
      <p:sp>
        <p:nvSpPr>
          <p:cNvPr id="4" name="Slide Number Placeholder 3"/>
          <p:cNvSpPr>
            <a:spLocks noGrp="1"/>
          </p:cNvSpPr>
          <p:nvPr>
            <p:ph type="sldNum" sz="quarter" idx="10"/>
          </p:nvPr>
        </p:nvSpPr>
        <p:spPr/>
        <p:txBody>
          <a:bodyPr/>
          <a:lstStyle/>
          <a:p>
            <a:fld id="{AF8F321F-5AFF-48D7-A3DC-242DBB100A73}" type="slidenum">
              <a:rPr lang="en-CA" smtClean="0"/>
              <a:t>10</a:t>
            </a:fld>
            <a:endParaRPr lang="en-CA"/>
          </a:p>
        </p:txBody>
      </p:sp>
    </p:spTree>
    <p:extLst>
      <p:ext uri="{BB962C8B-B14F-4D97-AF65-F5344CB8AC3E}">
        <p14:creationId xmlns:p14="http://schemas.microsoft.com/office/powerpoint/2010/main" val="2029837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26F4D4D1-8F1E-4E92-BBC3-88CF1B8BF338}" type="datetimeFigureOut">
              <a:rPr lang="en-CA" smtClean="0"/>
              <a:t>03/01/2014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82CB628-9C01-49B5-9547-A55F13B9FD5A}" type="slidenum">
              <a:rPr lang="en-CA" smtClean="0"/>
              <a:t>‹#›</a:t>
            </a:fld>
            <a:endParaRPr lang="en-CA"/>
          </a:p>
        </p:txBody>
      </p:sp>
    </p:spTree>
    <p:extLst>
      <p:ext uri="{BB962C8B-B14F-4D97-AF65-F5344CB8AC3E}">
        <p14:creationId xmlns:p14="http://schemas.microsoft.com/office/powerpoint/2010/main" val="2384231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6F4D4D1-8F1E-4E92-BBC3-88CF1B8BF338}" type="datetimeFigureOut">
              <a:rPr lang="en-CA" smtClean="0"/>
              <a:t>03/01/2014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82CB628-9C01-49B5-9547-A55F13B9FD5A}" type="slidenum">
              <a:rPr lang="en-CA" smtClean="0"/>
              <a:t>‹#›</a:t>
            </a:fld>
            <a:endParaRPr lang="en-CA"/>
          </a:p>
        </p:txBody>
      </p:sp>
    </p:spTree>
    <p:extLst>
      <p:ext uri="{BB962C8B-B14F-4D97-AF65-F5344CB8AC3E}">
        <p14:creationId xmlns:p14="http://schemas.microsoft.com/office/powerpoint/2010/main" val="236821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6F4D4D1-8F1E-4E92-BBC3-88CF1B8BF338}" type="datetimeFigureOut">
              <a:rPr lang="en-CA" smtClean="0"/>
              <a:t>03/01/2014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82CB628-9C01-49B5-9547-A55F13B9FD5A}" type="slidenum">
              <a:rPr lang="en-CA" smtClean="0"/>
              <a:t>‹#›</a:t>
            </a:fld>
            <a:endParaRPr lang="en-CA"/>
          </a:p>
        </p:txBody>
      </p:sp>
    </p:spTree>
    <p:extLst>
      <p:ext uri="{BB962C8B-B14F-4D97-AF65-F5344CB8AC3E}">
        <p14:creationId xmlns:p14="http://schemas.microsoft.com/office/powerpoint/2010/main" val="190955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6F4D4D1-8F1E-4E92-BBC3-88CF1B8BF338}" type="datetimeFigureOut">
              <a:rPr lang="en-CA" smtClean="0"/>
              <a:t>03/01/2014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82CB628-9C01-49B5-9547-A55F13B9FD5A}" type="slidenum">
              <a:rPr lang="en-CA" smtClean="0"/>
              <a:t>‹#›</a:t>
            </a:fld>
            <a:endParaRPr lang="en-CA"/>
          </a:p>
        </p:txBody>
      </p:sp>
    </p:spTree>
    <p:extLst>
      <p:ext uri="{BB962C8B-B14F-4D97-AF65-F5344CB8AC3E}">
        <p14:creationId xmlns:p14="http://schemas.microsoft.com/office/powerpoint/2010/main" val="452913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F4D4D1-8F1E-4E92-BBC3-88CF1B8BF338}" type="datetimeFigureOut">
              <a:rPr lang="en-CA" smtClean="0"/>
              <a:t>03/01/2014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82CB628-9C01-49B5-9547-A55F13B9FD5A}" type="slidenum">
              <a:rPr lang="en-CA" smtClean="0"/>
              <a:t>‹#›</a:t>
            </a:fld>
            <a:endParaRPr lang="en-CA"/>
          </a:p>
        </p:txBody>
      </p:sp>
    </p:spTree>
    <p:extLst>
      <p:ext uri="{BB962C8B-B14F-4D97-AF65-F5344CB8AC3E}">
        <p14:creationId xmlns:p14="http://schemas.microsoft.com/office/powerpoint/2010/main" val="3334201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26F4D4D1-8F1E-4E92-BBC3-88CF1B8BF338}" type="datetimeFigureOut">
              <a:rPr lang="en-CA" smtClean="0"/>
              <a:t>03/01/2014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82CB628-9C01-49B5-9547-A55F13B9FD5A}" type="slidenum">
              <a:rPr lang="en-CA" smtClean="0"/>
              <a:t>‹#›</a:t>
            </a:fld>
            <a:endParaRPr lang="en-CA"/>
          </a:p>
        </p:txBody>
      </p:sp>
    </p:spTree>
    <p:extLst>
      <p:ext uri="{BB962C8B-B14F-4D97-AF65-F5344CB8AC3E}">
        <p14:creationId xmlns:p14="http://schemas.microsoft.com/office/powerpoint/2010/main" val="1947843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6F4D4D1-8F1E-4E92-BBC3-88CF1B8BF338}" type="datetimeFigureOut">
              <a:rPr lang="en-CA" smtClean="0"/>
              <a:t>03/01/2014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82CB628-9C01-49B5-9547-A55F13B9FD5A}" type="slidenum">
              <a:rPr lang="en-CA" smtClean="0"/>
              <a:t>‹#›</a:t>
            </a:fld>
            <a:endParaRPr lang="en-CA"/>
          </a:p>
        </p:txBody>
      </p:sp>
    </p:spTree>
    <p:extLst>
      <p:ext uri="{BB962C8B-B14F-4D97-AF65-F5344CB8AC3E}">
        <p14:creationId xmlns:p14="http://schemas.microsoft.com/office/powerpoint/2010/main" val="3254410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26F4D4D1-8F1E-4E92-BBC3-88CF1B8BF338}" type="datetimeFigureOut">
              <a:rPr lang="en-CA" smtClean="0"/>
              <a:t>03/01/2014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82CB628-9C01-49B5-9547-A55F13B9FD5A}" type="slidenum">
              <a:rPr lang="en-CA" smtClean="0"/>
              <a:t>‹#›</a:t>
            </a:fld>
            <a:endParaRPr lang="en-CA"/>
          </a:p>
        </p:txBody>
      </p:sp>
    </p:spTree>
    <p:extLst>
      <p:ext uri="{BB962C8B-B14F-4D97-AF65-F5344CB8AC3E}">
        <p14:creationId xmlns:p14="http://schemas.microsoft.com/office/powerpoint/2010/main" val="958531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F4D4D1-8F1E-4E92-BBC3-88CF1B8BF338}" type="datetimeFigureOut">
              <a:rPr lang="en-CA" smtClean="0"/>
              <a:t>03/01/2014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82CB628-9C01-49B5-9547-A55F13B9FD5A}" type="slidenum">
              <a:rPr lang="en-CA" smtClean="0"/>
              <a:t>‹#›</a:t>
            </a:fld>
            <a:endParaRPr lang="en-CA"/>
          </a:p>
        </p:txBody>
      </p:sp>
    </p:spTree>
    <p:extLst>
      <p:ext uri="{BB962C8B-B14F-4D97-AF65-F5344CB8AC3E}">
        <p14:creationId xmlns:p14="http://schemas.microsoft.com/office/powerpoint/2010/main" val="3188235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F4D4D1-8F1E-4E92-BBC3-88CF1B8BF338}" type="datetimeFigureOut">
              <a:rPr lang="en-CA" smtClean="0"/>
              <a:t>03/01/2014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82CB628-9C01-49B5-9547-A55F13B9FD5A}" type="slidenum">
              <a:rPr lang="en-CA" smtClean="0"/>
              <a:t>‹#›</a:t>
            </a:fld>
            <a:endParaRPr lang="en-CA"/>
          </a:p>
        </p:txBody>
      </p:sp>
    </p:spTree>
    <p:extLst>
      <p:ext uri="{BB962C8B-B14F-4D97-AF65-F5344CB8AC3E}">
        <p14:creationId xmlns:p14="http://schemas.microsoft.com/office/powerpoint/2010/main" val="1086450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F4D4D1-8F1E-4E92-BBC3-88CF1B8BF338}" type="datetimeFigureOut">
              <a:rPr lang="en-CA" smtClean="0"/>
              <a:t>03/01/2014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82CB628-9C01-49B5-9547-A55F13B9FD5A}" type="slidenum">
              <a:rPr lang="en-CA" smtClean="0"/>
              <a:t>‹#›</a:t>
            </a:fld>
            <a:endParaRPr lang="en-CA"/>
          </a:p>
        </p:txBody>
      </p:sp>
    </p:spTree>
    <p:extLst>
      <p:ext uri="{BB962C8B-B14F-4D97-AF65-F5344CB8AC3E}">
        <p14:creationId xmlns:p14="http://schemas.microsoft.com/office/powerpoint/2010/main" val="3588891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F4D4D1-8F1E-4E92-BBC3-88CF1B8BF338}" type="datetimeFigureOut">
              <a:rPr lang="en-CA" smtClean="0"/>
              <a:t>03/01/2014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2CB628-9C01-49B5-9547-A55F13B9FD5A}" type="slidenum">
              <a:rPr lang="en-CA" smtClean="0"/>
              <a:t>‹#›</a:t>
            </a:fld>
            <a:endParaRPr lang="en-CA"/>
          </a:p>
        </p:txBody>
      </p:sp>
    </p:spTree>
    <p:extLst>
      <p:ext uri="{BB962C8B-B14F-4D97-AF65-F5344CB8AC3E}">
        <p14:creationId xmlns:p14="http://schemas.microsoft.com/office/powerpoint/2010/main" val="4015054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youtube.com/watch?v=t19kvUiHvAE" TargetMode="Externa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youtube.com/watch?v=ZZmUuRG87sU" TargetMode="Externa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2X0-KeehZy4" TargetMode="External"/><Relationship Id="rId7" Type="http://schemas.openxmlformats.org/officeDocument/2006/relationships/image" Target="../media/image34.png"/><Relationship Id="rId2" Type="http://schemas.openxmlformats.org/officeDocument/2006/relationships/hyperlink" Target="http://www.youtube.com/watch?v=swGJ2dIu9XE" TargetMode="Externa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youtube.com/watch?v=hSXwc9LwMuQ"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youtube.com/watch?v=F-M51iif6VE" TargetMode="External"/><Relationship Id="rId5" Type="http://schemas.openxmlformats.org/officeDocument/2006/relationships/hyperlink" Target="http://www.youtube.com/watch?v=J1TbiOI7RGs"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www.youtube.com/watch?v=E7kor5nHtZQ"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UxhKb-zZoWE"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www.intermartialarts.com/article/sumo-wrestler-die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youtube.com/watch?v=Sv1niwxQgoY" TargetMode="Externa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28"/>
            <a:ext cx="9087567" cy="604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p:txBody>
          <a:bodyPr>
            <a:normAutofit/>
          </a:bodyPr>
          <a:lstStyle/>
          <a:p>
            <a:r>
              <a:rPr lang="en-CA" sz="8800" b="1" dirty="0" smtClean="0">
                <a:latin typeface="Harrington" pitchFamily="82" charset="0"/>
              </a:rPr>
              <a:t>Japan</a:t>
            </a:r>
            <a:endParaRPr lang="en-CA" sz="8800" b="1" dirty="0">
              <a:latin typeface="Harrington" pitchFamily="82" charset="0"/>
            </a:endParaRPr>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33801464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049" y="13102"/>
            <a:ext cx="8229600" cy="1143000"/>
          </a:xfrm>
        </p:spPr>
        <p:txBody>
          <a:bodyPr/>
          <a:lstStyle/>
          <a:p>
            <a:r>
              <a:rPr lang="en-CA" dirty="0" smtClean="0"/>
              <a:t>Famous for… Hiroshima</a:t>
            </a:r>
            <a:endParaRPr lang="en-CA" dirty="0"/>
          </a:p>
        </p:txBody>
      </p:sp>
      <p:pic>
        <p:nvPicPr>
          <p:cNvPr id="1126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27984" y="1484784"/>
            <a:ext cx="4485845"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23528" y="1340768"/>
            <a:ext cx="3528392" cy="1815882"/>
          </a:xfrm>
          <a:prstGeom prst="rect">
            <a:avLst/>
          </a:prstGeom>
          <a:noFill/>
        </p:spPr>
        <p:txBody>
          <a:bodyPr wrap="square" rtlCol="0">
            <a:spAutoFit/>
          </a:bodyPr>
          <a:lstStyle/>
          <a:p>
            <a:r>
              <a:rPr lang="en-CA" sz="2800" dirty="0" smtClean="0"/>
              <a:t>America’s retaliation from Pearl Harbour…</a:t>
            </a:r>
          </a:p>
          <a:p>
            <a:r>
              <a:rPr lang="en-CA" sz="2800" dirty="0" smtClean="0"/>
              <a:t>Dropped an atomic bomb on Hiroshima</a:t>
            </a:r>
            <a:endParaRPr lang="en-CA" sz="2800" dirty="0"/>
          </a:p>
        </p:txBody>
      </p:sp>
      <p:pic>
        <p:nvPicPr>
          <p:cNvPr id="11269" name="Picture 5" descr="http://blog.nuclearsecrecy.com/wp-content/uploads/2012/08/Tokyo-and-Hiroshima-194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2299" y="1628800"/>
            <a:ext cx="11808296" cy="49201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79712" y="971436"/>
            <a:ext cx="6480720" cy="369332"/>
          </a:xfrm>
          <a:prstGeom prst="rect">
            <a:avLst/>
          </a:prstGeom>
          <a:noFill/>
        </p:spPr>
        <p:txBody>
          <a:bodyPr wrap="square" rtlCol="0">
            <a:spAutoFit/>
          </a:bodyPr>
          <a:lstStyle/>
          <a:p>
            <a:r>
              <a:rPr lang="en-CA" dirty="0">
                <a:hlinkClick r:id="rId5"/>
              </a:rPr>
              <a:t>http://www.youtube.com/watch?v=t19kvUiHvAE</a:t>
            </a:r>
            <a:endParaRPr lang="en-CA" dirty="0"/>
          </a:p>
        </p:txBody>
      </p:sp>
    </p:spTree>
    <p:extLst>
      <p:ext uri="{BB962C8B-B14F-4D97-AF65-F5344CB8AC3E}">
        <p14:creationId xmlns:p14="http://schemas.microsoft.com/office/powerpoint/2010/main" val="291171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fade">
                                      <p:cBhvr>
                                        <p:cTn id="7"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Famous for… Tea and Rice Fields </a:t>
            </a:r>
            <a:endParaRPr lang="en-CA"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340768"/>
            <a:ext cx="5280223" cy="3869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0545" y="3216985"/>
            <a:ext cx="4716016" cy="3532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99142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FOOD - Rice</a:t>
            </a:r>
            <a:endParaRPr lang="en-CA" dirty="0"/>
          </a:p>
        </p:txBody>
      </p:sp>
      <p:sp>
        <p:nvSpPr>
          <p:cNvPr id="5" name="Content Placeholder 4"/>
          <p:cNvSpPr>
            <a:spLocks noGrp="1"/>
          </p:cNvSpPr>
          <p:nvPr>
            <p:ph idx="1"/>
          </p:nvPr>
        </p:nvSpPr>
        <p:spPr/>
        <p:txBody>
          <a:bodyPr>
            <a:normAutofit/>
          </a:bodyPr>
          <a:lstStyle/>
          <a:p>
            <a:r>
              <a:rPr lang="en-CA" dirty="0" smtClean="0"/>
              <a:t>Is a staple food in the Japanese diet </a:t>
            </a:r>
          </a:p>
          <a:p>
            <a:pPr lvl="1"/>
            <a:r>
              <a:rPr lang="en-CA" dirty="0" smtClean="0"/>
              <a:t>Often eaten with vegetables, in soups, in sushi, in rice balls and on its own </a:t>
            </a:r>
          </a:p>
          <a:p>
            <a:r>
              <a:rPr lang="en-CA" dirty="0" smtClean="0"/>
              <a:t>Is a grain similar to wheat</a:t>
            </a:r>
          </a:p>
          <a:p>
            <a:r>
              <a:rPr lang="en-CA" dirty="0" smtClean="0"/>
              <a:t>20% of the worlds calories are attributed to rice </a:t>
            </a:r>
          </a:p>
          <a:p>
            <a:r>
              <a:rPr lang="en-CA" dirty="0" smtClean="0"/>
              <a:t>Many different kinds of rice that vary in nutrients and cook time  </a:t>
            </a:r>
          </a:p>
          <a:p>
            <a:endParaRPr lang="en-CA"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43408"/>
            <a:ext cx="8568952" cy="737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7136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FOOD – Vending Machines</a:t>
            </a:r>
            <a:endParaRPr lang="en-CA" dirty="0"/>
          </a:p>
        </p:txBody>
      </p:sp>
      <p:sp>
        <p:nvSpPr>
          <p:cNvPr id="3" name="Content Placeholder 2"/>
          <p:cNvSpPr>
            <a:spLocks noGrp="1"/>
          </p:cNvSpPr>
          <p:nvPr>
            <p:ph idx="1"/>
          </p:nvPr>
        </p:nvSpPr>
        <p:spPr/>
        <p:txBody>
          <a:bodyPr/>
          <a:lstStyle/>
          <a:p>
            <a:r>
              <a:rPr lang="en-CA" dirty="0" smtClean="0">
                <a:hlinkClick r:id="rId2"/>
              </a:rPr>
              <a:t>http://www.youtube.com/watch?v=ZZmUuRG87sU</a:t>
            </a:r>
            <a:endParaRPr lang="en-CA"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330" y="2924944"/>
            <a:ext cx="4128459"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2636912"/>
            <a:ext cx="5107038" cy="2859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78090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420" y="135396"/>
            <a:ext cx="8229600" cy="1143000"/>
          </a:xfrm>
        </p:spPr>
        <p:txBody>
          <a:bodyPr/>
          <a:lstStyle/>
          <a:p>
            <a:r>
              <a:rPr lang="en-CA" dirty="0" smtClean="0"/>
              <a:t>FOOD – Other Staple Foods </a:t>
            </a:r>
            <a:endParaRPr lang="en-CA" dirty="0"/>
          </a:p>
        </p:txBody>
      </p:sp>
      <p:sp>
        <p:nvSpPr>
          <p:cNvPr id="3" name="Content Placeholder 2"/>
          <p:cNvSpPr>
            <a:spLocks noGrp="1"/>
          </p:cNvSpPr>
          <p:nvPr>
            <p:ph idx="1"/>
          </p:nvPr>
        </p:nvSpPr>
        <p:spPr>
          <a:xfrm>
            <a:off x="0" y="977289"/>
            <a:ext cx="8686800" cy="5880711"/>
          </a:xfrm>
        </p:spPr>
        <p:txBody>
          <a:bodyPr>
            <a:normAutofit fontScale="85000" lnSpcReduction="20000"/>
          </a:bodyPr>
          <a:lstStyle/>
          <a:p>
            <a:r>
              <a:rPr lang="en-CA" dirty="0" smtClean="0"/>
              <a:t>Eat a lot of RICE, FISH </a:t>
            </a:r>
            <a:br>
              <a:rPr lang="en-CA" dirty="0" smtClean="0"/>
            </a:br>
            <a:r>
              <a:rPr lang="en-CA" dirty="0" smtClean="0"/>
              <a:t>and VEGETABLES</a:t>
            </a:r>
          </a:p>
          <a:p>
            <a:r>
              <a:rPr lang="en-CA" dirty="0" smtClean="0"/>
              <a:t>Often use raw eggs, tofu</a:t>
            </a:r>
            <a:br>
              <a:rPr lang="en-CA" dirty="0" smtClean="0"/>
            </a:br>
            <a:r>
              <a:rPr lang="en-CA" dirty="0" smtClean="0"/>
              <a:t> and seaweed as well </a:t>
            </a:r>
          </a:p>
          <a:p>
            <a:endParaRPr lang="en-CA" dirty="0"/>
          </a:p>
          <a:p>
            <a:r>
              <a:rPr lang="en-CA" dirty="0" smtClean="0"/>
              <a:t>Tempura – deep fried </a:t>
            </a:r>
            <a:br>
              <a:rPr lang="en-CA" dirty="0" smtClean="0"/>
            </a:br>
            <a:r>
              <a:rPr lang="en-CA" dirty="0" smtClean="0"/>
              <a:t>vegetables or shrimp</a:t>
            </a:r>
          </a:p>
          <a:p>
            <a:endParaRPr lang="en-CA" dirty="0"/>
          </a:p>
          <a:p>
            <a:r>
              <a:rPr lang="en-CA" dirty="0" err="1" smtClean="0"/>
              <a:t>Yakitora</a:t>
            </a:r>
            <a:r>
              <a:rPr lang="en-CA" dirty="0" smtClean="0"/>
              <a:t> – meat skewered </a:t>
            </a:r>
            <a:br>
              <a:rPr lang="en-CA" dirty="0" smtClean="0"/>
            </a:br>
            <a:r>
              <a:rPr lang="en-CA" dirty="0" smtClean="0"/>
              <a:t>and grilled </a:t>
            </a:r>
          </a:p>
          <a:p>
            <a:endParaRPr lang="en-CA" dirty="0" smtClean="0"/>
          </a:p>
          <a:p>
            <a:r>
              <a:rPr lang="en-CA" dirty="0" smtClean="0"/>
              <a:t>Soba (buckwheat) </a:t>
            </a:r>
            <a:br>
              <a:rPr lang="en-CA" dirty="0" smtClean="0"/>
            </a:br>
            <a:r>
              <a:rPr lang="en-CA" dirty="0" smtClean="0"/>
              <a:t>and </a:t>
            </a:r>
            <a:r>
              <a:rPr lang="en-CA" dirty="0" err="1" smtClean="0"/>
              <a:t>Udon</a:t>
            </a:r>
            <a:r>
              <a:rPr lang="en-CA" dirty="0" smtClean="0"/>
              <a:t> (wheat) – </a:t>
            </a:r>
            <a:br>
              <a:rPr lang="en-CA" dirty="0" smtClean="0"/>
            </a:br>
            <a:r>
              <a:rPr lang="en-CA" dirty="0" smtClean="0"/>
              <a:t>Japanese noodles </a:t>
            </a:r>
            <a:br>
              <a:rPr lang="en-CA" dirty="0" smtClean="0"/>
            </a:br>
            <a:r>
              <a:rPr lang="en-CA" dirty="0" smtClean="0"/>
              <a:t>typically served in a broth </a:t>
            </a:r>
          </a:p>
          <a:p>
            <a:endParaRPr lang="en-CA" dirty="0"/>
          </a:p>
          <a:p>
            <a:endParaRPr lang="en-C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9361" y="1268760"/>
            <a:ext cx="3776659"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0252" y="2492897"/>
            <a:ext cx="3902473" cy="2596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0920" y="3660498"/>
            <a:ext cx="4268830" cy="3197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9992" y="977289"/>
            <a:ext cx="4958146" cy="3359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810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FOOD - Sushi</a:t>
            </a:r>
            <a:endParaRPr lang="en-CA" dirty="0"/>
          </a:p>
        </p:txBody>
      </p:sp>
      <p:sp>
        <p:nvSpPr>
          <p:cNvPr id="3" name="Content Placeholder 2"/>
          <p:cNvSpPr>
            <a:spLocks noGrp="1"/>
          </p:cNvSpPr>
          <p:nvPr>
            <p:ph idx="1"/>
          </p:nvPr>
        </p:nvSpPr>
        <p:spPr>
          <a:xfrm>
            <a:off x="179512" y="1196752"/>
            <a:ext cx="8507288" cy="5661248"/>
          </a:xfrm>
        </p:spPr>
        <p:txBody>
          <a:bodyPr>
            <a:normAutofit fontScale="92500" lnSpcReduction="20000"/>
          </a:bodyPr>
          <a:lstStyle/>
          <a:p>
            <a:r>
              <a:rPr lang="en-CA" dirty="0" smtClean="0"/>
              <a:t>Made from short </a:t>
            </a:r>
            <a:r>
              <a:rPr lang="en-CA" dirty="0"/>
              <a:t>grain (Shari or Arborio) rice </a:t>
            </a:r>
            <a:endParaRPr lang="en-CA" dirty="0" smtClean="0"/>
          </a:p>
          <a:p>
            <a:r>
              <a:rPr lang="en-CA" dirty="0" smtClean="0"/>
              <a:t>1 </a:t>
            </a:r>
            <a:r>
              <a:rPr lang="en-CA" dirty="0"/>
              <a:t>cup </a:t>
            </a:r>
            <a:r>
              <a:rPr lang="en-CA" dirty="0" smtClean="0"/>
              <a:t>rice = about 3 </a:t>
            </a:r>
            <a:r>
              <a:rPr lang="en-CA" dirty="0"/>
              <a:t>rolls </a:t>
            </a:r>
            <a:endParaRPr lang="en-CA" dirty="0" smtClean="0"/>
          </a:p>
          <a:p>
            <a:r>
              <a:rPr lang="en-CA" dirty="0" smtClean="0"/>
              <a:t>Rinse the rice, cook the rice and season </a:t>
            </a:r>
            <a:r>
              <a:rPr lang="en-CA" dirty="0"/>
              <a:t>with rice vinegar, sugar and salt </a:t>
            </a:r>
          </a:p>
          <a:p>
            <a:r>
              <a:rPr lang="en-CA" dirty="0" smtClean="0"/>
              <a:t>Need a bamboo mat to roll </a:t>
            </a:r>
          </a:p>
          <a:p>
            <a:pPr lvl="1"/>
            <a:r>
              <a:rPr lang="en-CA" dirty="0" smtClean="0"/>
              <a:t>Sushi – rice with veggies or raw fish with seaweed (</a:t>
            </a:r>
            <a:r>
              <a:rPr lang="en-CA" dirty="0" err="1" smtClean="0"/>
              <a:t>nori</a:t>
            </a:r>
            <a:r>
              <a:rPr lang="en-CA" dirty="0" smtClean="0"/>
              <a:t>)</a:t>
            </a:r>
          </a:p>
          <a:p>
            <a:pPr lvl="1"/>
            <a:r>
              <a:rPr lang="en-CA" dirty="0" err="1" smtClean="0"/>
              <a:t>Nigiri</a:t>
            </a:r>
            <a:r>
              <a:rPr lang="en-CA" dirty="0" smtClean="0"/>
              <a:t> – rice with raw fish on top </a:t>
            </a:r>
          </a:p>
          <a:p>
            <a:pPr lvl="1"/>
            <a:r>
              <a:rPr lang="en-CA" dirty="0" smtClean="0"/>
              <a:t>Sashimi – raw fish </a:t>
            </a:r>
            <a:endParaRPr lang="en-CA" dirty="0" smtClean="0"/>
          </a:p>
          <a:p>
            <a:pPr lvl="1"/>
            <a:endParaRPr lang="en-CA" dirty="0" smtClean="0"/>
          </a:p>
          <a:p>
            <a:r>
              <a:rPr lang="en-CA" dirty="0" smtClean="0"/>
              <a:t>Basic Roll: </a:t>
            </a:r>
            <a:endParaRPr lang="en-CA" dirty="0"/>
          </a:p>
          <a:p>
            <a:pPr lvl="1"/>
            <a:r>
              <a:rPr lang="en-CA" dirty="0" smtClean="0">
                <a:hlinkClick r:id="rId2"/>
              </a:rPr>
              <a:t>http</a:t>
            </a:r>
            <a:r>
              <a:rPr lang="en-CA" dirty="0">
                <a:hlinkClick r:id="rId2"/>
              </a:rPr>
              <a:t>://</a:t>
            </a:r>
            <a:r>
              <a:rPr lang="en-CA" dirty="0" smtClean="0">
                <a:hlinkClick r:id="rId2"/>
              </a:rPr>
              <a:t>www.youtube.com/watch?v=swGJ2dIu9XE</a:t>
            </a:r>
            <a:endParaRPr lang="en-CA" dirty="0" smtClean="0"/>
          </a:p>
          <a:p>
            <a:r>
              <a:rPr lang="en-CA" dirty="0" smtClean="0"/>
              <a:t>Mosaic Roll:</a:t>
            </a:r>
          </a:p>
          <a:p>
            <a:pPr lvl="1"/>
            <a:r>
              <a:rPr lang="en-CA" dirty="0">
                <a:hlinkClick r:id="rId3"/>
              </a:rPr>
              <a:t>http://www.youtube.com/watch?v=2X0-KeehZy4</a:t>
            </a:r>
            <a:endParaRPr lang="en-CA" dirty="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46" y="196062"/>
            <a:ext cx="5399285" cy="3592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332" y="3367826"/>
            <a:ext cx="5314199" cy="39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52444" y="287542"/>
            <a:ext cx="5691556" cy="3502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3818" y="3140968"/>
            <a:ext cx="4732678" cy="4253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92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Sushi Safety </a:t>
            </a:r>
            <a:endParaRPr lang="en-CA" dirty="0"/>
          </a:p>
        </p:txBody>
      </p:sp>
      <p:sp>
        <p:nvSpPr>
          <p:cNvPr id="3" name="Content Placeholder 2"/>
          <p:cNvSpPr>
            <a:spLocks noGrp="1"/>
          </p:cNvSpPr>
          <p:nvPr>
            <p:ph idx="1"/>
          </p:nvPr>
        </p:nvSpPr>
        <p:spPr>
          <a:xfrm>
            <a:off x="179512" y="1340768"/>
            <a:ext cx="8507288" cy="4785395"/>
          </a:xfrm>
        </p:spPr>
        <p:txBody>
          <a:bodyPr>
            <a:normAutofit fontScale="77500" lnSpcReduction="20000"/>
          </a:bodyPr>
          <a:lstStyle/>
          <a:p>
            <a:r>
              <a:rPr lang="en-CA" dirty="0" smtClean="0"/>
              <a:t>Raw Fish – must be frozen to -20 </a:t>
            </a:r>
            <a:r>
              <a:rPr lang="en-CA" baseline="30000" dirty="0" err="1" smtClean="0"/>
              <a:t>o</a:t>
            </a:r>
            <a:r>
              <a:rPr lang="en-CA" dirty="0" err="1" smtClean="0"/>
              <a:t>C</a:t>
            </a:r>
            <a:r>
              <a:rPr lang="en-CA" dirty="0" smtClean="0"/>
              <a:t> for 7 days or -35</a:t>
            </a:r>
            <a:r>
              <a:rPr lang="en-CA" baseline="30000" dirty="0"/>
              <a:t> </a:t>
            </a:r>
            <a:r>
              <a:rPr lang="en-CA" baseline="30000" dirty="0" err="1" smtClean="0"/>
              <a:t>o</a:t>
            </a:r>
            <a:r>
              <a:rPr lang="en-CA" dirty="0" err="1" smtClean="0"/>
              <a:t>C</a:t>
            </a:r>
            <a:r>
              <a:rPr lang="en-CA" dirty="0" smtClean="0"/>
              <a:t> for 15 hours to destroy parasites</a:t>
            </a:r>
          </a:p>
          <a:p>
            <a:endParaRPr lang="en-CA" dirty="0"/>
          </a:p>
          <a:p>
            <a:r>
              <a:rPr lang="en-CA" dirty="0" smtClean="0"/>
              <a:t>Pregnancy – some fish contains mercury (tuna, swordfish, </a:t>
            </a:r>
            <a:r>
              <a:rPr lang="en-CA" dirty="0" err="1" smtClean="0"/>
              <a:t>makerel</a:t>
            </a:r>
            <a:r>
              <a:rPr lang="en-CA" dirty="0" smtClean="0"/>
              <a:t>, shark and tilefish) which could cause food borne illness which can be passed to the </a:t>
            </a:r>
            <a:r>
              <a:rPr lang="en-CA" dirty="0" err="1" smtClean="0"/>
              <a:t>fetus</a:t>
            </a:r>
            <a:r>
              <a:rPr lang="en-CA" dirty="0" smtClean="0"/>
              <a:t> </a:t>
            </a:r>
            <a:br>
              <a:rPr lang="en-CA" dirty="0" smtClean="0"/>
            </a:br>
            <a:r>
              <a:rPr lang="en-CA" dirty="0" smtClean="0"/>
              <a:t>causing developmental problems or even </a:t>
            </a:r>
            <a:br>
              <a:rPr lang="en-CA" dirty="0" smtClean="0"/>
            </a:br>
            <a:r>
              <a:rPr lang="en-CA" dirty="0" smtClean="0"/>
              <a:t>miscarriage </a:t>
            </a:r>
          </a:p>
          <a:p>
            <a:pPr lvl="1"/>
            <a:r>
              <a:rPr lang="en-CA" dirty="0" smtClean="0"/>
              <a:t>Salmon and tuna are considered low risk </a:t>
            </a:r>
            <a:br>
              <a:rPr lang="en-CA" dirty="0" smtClean="0"/>
            </a:br>
            <a:r>
              <a:rPr lang="en-CA" dirty="0" smtClean="0"/>
              <a:t>for mercury</a:t>
            </a:r>
          </a:p>
          <a:p>
            <a:pPr lvl="1"/>
            <a:endParaRPr lang="en-CA" dirty="0"/>
          </a:p>
          <a:p>
            <a:r>
              <a:rPr lang="en-CA" dirty="0" smtClean="0"/>
              <a:t>Red Tide – algae high in toxins (</a:t>
            </a:r>
            <a:r>
              <a:rPr lang="en-CA" dirty="0" err="1" smtClean="0"/>
              <a:t>saxitoxin</a:t>
            </a:r>
            <a:r>
              <a:rPr lang="en-CA" dirty="0" smtClean="0"/>
              <a:t>) </a:t>
            </a:r>
            <a:br>
              <a:rPr lang="en-CA" dirty="0" smtClean="0"/>
            </a:br>
            <a:r>
              <a:rPr lang="en-CA" dirty="0" smtClean="0"/>
              <a:t>which effects fish and shellfish in that area </a:t>
            </a:r>
          </a:p>
          <a:p>
            <a:pPr lvl="1"/>
            <a:r>
              <a:rPr lang="en-CA" dirty="0" smtClean="0"/>
              <a:t>Paralytic Shellfish Poisoning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3039682"/>
            <a:ext cx="2880320" cy="3845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71009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9094"/>
            <a:ext cx="7848872" cy="12416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33750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5032" y="-7841696"/>
            <a:ext cx="9289032" cy="1469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74699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Eating Etiquette </a:t>
            </a:r>
            <a:endParaRPr lang="en-CA" dirty="0"/>
          </a:p>
        </p:txBody>
      </p:sp>
      <p:sp>
        <p:nvSpPr>
          <p:cNvPr id="3" name="Content Placeholder 2"/>
          <p:cNvSpPr>
            <a:spLocks noGrp="1"/>
          </p:cNvSpPr>
          <p:nvPr>
            <p:ph idx="1"/>
          </p:nvPr>
        </p:nvSpPr>
        <p:spPr>
          <a:xfrm>
            <a:off x="179512" y="1412776"/>
            <a:ext cx="8856984" cy="5184576"/>
          </a:xfrm>
        </p:spPr>
        <p:txBody>
          <a:bodyPr>
            <a:normAutofit/>
          </a:bodyPr>
          <a:lstStyle/>
          <a:p>
            <a:r>
              <a:rPr lang="en-CA" dirty="0" smtClean="0"/>
              <a:t>Within Japanese houses and buildings you typically remove your shoes upon entering as Japanese houses are covered with tatami mats to sit and sleep on. Roads were muddy and wearing shoes inside would cause a mess and be rude</a:t>
            </a:r>
          </a:p>
          <a:p>
            <a:pPr lvl="1"/>
            <a:r>
              <a:rPr lang="en-CA" dirty="0" smtClean="0"/>
              <a:t>If a restaurant requires this </a:t>
            </a:r>
            <a:br>
              <a:rPr lang="en-CA" dirty="0" smtClean="0"/>
            </a:br>
            <a:r>
              <a:rPr lang="en-CA" dirty="0" smtClean="0"/>
              <a:t>they will often offer a storage </a:t>
            </a:r>
            <a:br>
              <a:rPr lang="en-CA" dirty="0" smtClean="0"/>
            </a:br>
            <a:r>
              <a:rPr lang="en-CA" dirty="0" smtClean="0"/>
              <a:t>cubby for your shoes and </a:t>
            </a:r>
            <a:br>
              <a:rPr lang="en-CA" dirty="0" smtClean="0"/>
            </a:br>
            <a:r>
              <a:rPr lang="en-CA" dirty="0" smtClean="0"/>
              <a:t>slippers while inside </a:t>
            </a:r>
            <a:endParaRPr lang="en-CA" dirty="0" smtClean="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4366666"/>
            <a:ext cx="3707904" cy="2780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8719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Location and Map</a:t>
            </a:r>
            <a:endParaRPr lang="en-CA"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887" y="1340768"/>
            <a:ext cx="8722994"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331640" y="1412776"/>
            <a:ext cx="7272808" cy="5148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684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Eating Etiquette</a:t>
            </a:r>
            <a:endParaRPr lang="en-CA" dirty="0"/>
          </a:p>
        </p:txBody>
      </p:sp>
      <p:sp>
        <p:nvSpPr>
          <p:cNvPr id="3" name="Content Placeholder 2"/>
          <p:cNvSpPr>
            <a:spLocks noGrp="1"/>
          </p:cNvSpPr>
          <p:nvPr>
            <p:ph idx="1"/>
          </p:nvPr>
        </p:nvSpPr>
        <p:spPr>
          <a:xfrm>
            <a:off x="251520" y="1340768"/>
            <a:ext cx="8435280" cy="4785395"/>
          </a:xfrm>
        </p:spPr>
        <p:txBody>
          <a:bodyPr/>
          <a:lstStyle/>
          <a:p>
            <a:r>
              <a:rPr lang="en-CA" sz="2800" dirty="0" smtClean="0"/>
              <a:t>Sit on the floor with low tables to eat </a:t>
            </a:r>
          </a:p>
          <a:p>
            <a:r>
              <a:rPr lang="en-CA" sz="2800" dirty="0" smtClean="0"/>
              <a:t>This is traditional as well as it saves space in their small houses and floors were already covered in the tatami mats </a:t>
            </a:r>
            <a:endParaRPr lang="en-CA" sz="2800" dirty="0"/>
          </a:p>
          <a:p>
            <a:pPr lvl="1"/>
            <a:r>
              <a:rPr lang="en-CA" sz="2400" dirty="0" smtClean="0"/>
              <a:t>In traditional settings must sit in </a:t>
            </a:r>
            <a:r>
              <a:rPr lang="en-CA" sz="2400" dirty="0" err="1" smtClean="0"/>
              <a:t>seiza</a:t>
            </a:r>
            <a:r>
              <a:rPr lang="en-CA" sz="2400" dirty="0" smtClean="0"/>
              <a:t> position (1)</a:t>
            </a:r>
          </a:p>
          <a:p>
            <a:pPr lvl="1"/>
            <a:r>
              <a:rPr lang="en-CA" sz="2400" dirty="0" smtClean="0"/>
              <a:t>In causal situations women (2) and men (3) have different positions they may sit in </a:t>
            </a:r>
            <a:endParaRPr lang="en-CA" sz="24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4572990"/>
            <a:ext cx="1656184" cy="2346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4511739"/>
            <a:ext cx="1512035" cy="2346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5480" y="4597979"/>
            <a:ext cx="1656185" cy="2346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2088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Eating Etiquette </a:t>
            </a:r>
            <a:endParaRPr lang="en-CA" dirty="0"/>
          </a:p>
        </p:txBody>
      </p:sp>
      <p:sp>
        <p:nvSpPr>
          <p:cNvPr id="3" name="Content Placeholder 2"/>
          <p:cNvSpPr>
            <a:spLocks noGrp="1"/>
          </p:cNvSpPr>
          <p:nvPr>
            <p:ph idx="1"/>
          </p:nvPr>
        </p:nvSpPr>
        <p:spPr>
          <a:xfrm>
            <a:off x="0" y="1196752"/>
            <a:ext cx="8686800" cy="4929411"/>
          </a:xfrm>
        </p:spPr>
        <p:txBody>
          <a:bodyPr>
            <a:normAutofit fontScale="85000" lnSpcReduction="10000"/>
          </a:bodyPr>
          <a:lstStyle/>
          <a:p>
            <a:r>
              <a:rPr lang="en-CA" dirty="0"/>
              <a:t>Start meals by saying “</a:t>
            </a:r>
            <a:r>
              <a:rPr lang="en-CA" dirty="0" err="1"/>
              <a:t>Itadaki-masu</a:t>
            </a:r>
            <a:r>
              <a:rPr lang="en-CA" dirty="0"/>
              <a:t>” meaning “I humbly </a:t>
            </a:r>
            <a:r>
              <a:rPr lang="en-CA" dirty="0" err="1"/>
              <a:t>recieve</a:t>
            </a:r>
            <a:r>
              <a:rPr lang="en-CA" dirty="0"/>
              <a:t>”</a:t>
            </a:r>
          </a:p>
          <a:p>
            <a:endParaRPr lang="en-CA" dirty="0"/>
          </a:p>
          <a:p>
            <a:r>
              <a:rPr lang="en-CA" dirty="0"/>
              <a:t>Use a small amount of sauce in a bowl not directly on food </a:t>
            </a:r>
          </a:p>
          <a:p>
            <a:endParaRPr lang="en-CA" dirty="0"/>
          </a:p>
          <a:p>
            <a:r>
              <a:rPr lang="en-CA" dirty="0"/>
              <a:t>Slurping is GOOD it shows you enjoy the meal </a:t>
            </a:r>
          </a:p>
          <a:p>
            <a:endParaRPr lang="en-CA" dirty="0"/>
          </a:p>
          <a:p>
            <a:r>
              <a:rPr lang="en-CA" dirty="0"/>
              <a:t>You must eat EVERYTHING on your plate – nothing goes to waste </a:t>
            </a:r>
          </a:p>
          <a:p>
            <a:endParaRPr lang="en-CA" dirty="0"/>
          </a:p>
          <a:p>
            <a:r>
              <a:rPr lang="en-CA" dirty="0"/>
              <a:t>Tipping is not common and considered rude in Japan</a:t>
            </a:r>
          </a:p>
          <a:p>
            <a:endParaRPr lang="en-CA" dirty="0"/>
          </a:p>
        </p:txBody>
      </p:sp>
    </p:spTree>
    <p:extLst>
      <p:ext uri="{BB962C8B-B14F-4D97-AF65-F5344CB8AC3E}">
        <p14:creationId xmlns:p14="http://schemas.microsoft.com/office/powerpoint/2010/main" val="37416743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Using Chop Sticks </a:t>
            </a:r>
            <a:r>
              <a:rPr lang="en-CA" dirty="0" smtClean="0"/>
              <a:t>(</a:t>
            </a:r>
            <a:r>
              <a:rPr lang="en-CA" dirty="0" err="1" smtClean="0"/>
              <a:t>Hashi</a:t>
            </a:r>
            <a:r>
              <a:rPr lang="en-CA" dirty="0" smtClean="0"/>
              <a:t>)</a:t>
            </a:r>
            <a:endParaRPr lang="en-CA" dirty="0"/>
          </a:p>
        </p:txBody>
      </p:sp>
      <p:sp>
        <p:nvSpPr>
          <p:cNvPr id="3" name="Content Placeholder 2"/>
          <p:cNvSpPr>
            <a:spLocks noGrp="1"/>
          </p:cNvSpPr>
          <p:nvPr>
            <p:ph idx="1"/>
          </p:nvPr>
        </p:nvSpPr>
        <p:spPr/>
        <p:txBody>
          <a:bodyPr>
            <a:normAutofit fontScale="85000" lnSpcReduction="10000"/>
          </a:bodyPr>
          <a:lstStyle/>
          <a:p>
            <a:r>
              <a:rPr lang="en-CA" dirty="0" smtClean="0"/>
              <a:t>Don’ts… </a:t>
            </a:r>
          </a:p>
          <a:p>
            <a:pPr lvl="1"/>
            <a:r>
              <a:rPr lang="en-CA" dirty="0" smtClean="0"/>
              <a:t>Point at someone with chopsticks </a:t>
            </a:r>
            <a:br>
              <a:rPr lang="en-CA" dirty="0" smtClean="0"/>
            </a:br>
            <a:r>
              <a:rPr lang="en-CA" dirty="0" smtClean="0"/>
              <a:t>when talking</a:t>
            </a:r>
          </a:p>
          <a:p>
            <a:pPr lvl="1"/>
            <a:r>
              <a:rPr lang="en-CA" dirty="0" smtClean="0"/>
              <a:t>Wave chopsticks around over the</a:t>
            </a:r>
            <a:br>
              <a:rPr lang="en-CA" dirty="0" smtClean="0"/>
            </a:br>
            <a:r>
              <a:rPr lang="en-CA" dirty="0" smtClean="0"/>
              <a:t> food </a:t>
            </a:r>
          </a:p>
          <a:p>
            <a:pPr lvl="1"/>
            <a:r>
              <a:rPr lang="en-CA" dirty="0" smtClean="0"/>
              <a:t>Point chopsticks at food</a:t>
            </a:r>
          </a:p>
          <a:p>
            <a:pPr lvl="1"/>
            <a:r>
              <a:rPr lang="en-CA" dirty="0" smtClean="0"/>
              <a:t>Suck sauce off chopsticks</a:t>
            </a:r>
          </a:p>
          <a:p>
            <a:pPr lvl="1"/>
            <a:r>
              <a:rPr lang="en-CA" dirty="0" smtClean="0"/>
              <a:t>Rub chopsticks together </a:t>
            </a:r>
          </a:p>
          <a:p>
            <a:pPr lvl="1"/>
            <a:r>
              <a:rPr lang="en-CA" dirty="0" smtClean="0"/>
              <a:t>Stab food with chopsticks </a:t>
            </a:r>
          </a:p>
          <a:p>
            <a:pPr lvl="1"/>
            <a:endParaRPr lang="en-CA" dirty="0"/>
          </a:p>
          <a:p>
            <a:r>
              <a:rPr lang="en-CA" dirty="0">
                <a:hlinkClick r:id="rId2"/>
              </a:rPr>
              <a:t>https://www.youtube.com/watch?v=hSXwc9LwMuQ</a:t>
            </a:r>
            <a:endParaRPr lang="en-CA"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628800"/>
            <a:ext cx="3648836"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03284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3267" y="692696"/>
            <a:ext cx="8778781" cy="6047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07433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655" y="-27965"/>
            <a:ext cx="8163472" cy="1321202"/>
          </a:xfrm>
        </p:spPr>
        <p:txBody>
          <a:bodyPr/>
          <a:lstStyle/>
          <a:p>
            <a:r>
              <a:rPr lang="en-CA" dirty="0" smtClean="0"/>
              <a:t>Population and Size</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90629998"/>
              </p:ext>
            </p:extLst>
          </p:nvPr>
        </p:nvGraphicFramePr>
        <p:xfrm>
          <a:off x="539552" y="2132856"/>
          <a:ext cx="8229600" cy="173736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CA" sz="3200" dirty="0" smtClean="0"/>
                        <a:t>Japan</a:t>
                      </a:r>
                      <a:endParaRPr lang="en-CA" sz="3200" dirty="0"/>
                    </a:p>
                  </a:txBody>
                  <a:tcPr/>
                </a:tc>
                <a:tc>
                  <a:txBody>
                    <a:bodyPr/>
                    <a:lstStyle/>
                    <a:p>
                      <a:r>
                        <a:rPr lang="en-CA" sz="3200" dirty="0" smtClean="0"/>
                        <a:t>Canada</a:t>
                      </a:r>
                      <a:endParaRPr lang="en-CA" sz="3200" dirty="0"/>
                    </a:p>
                  </a:txBody>
                  <a:tcPr/>
                </a:tc>
              </a:tr>
              <a:tr h="370840">
                <a:tc>
                  <a:txBody>
                    <a:bodyPr/>
                    <a:lstStyle/>
                    <a:p>
                      <a:r>
                        <a:rPr lang="en-CA" sz="3200" dirty="0" smtClean="0"/>
                        <a:t>Population:  128</a:t>
                      </a:r>
                      <a:r>
                        <a:rPr lang="en-CA" sz="3200" baseline="0" dirty="0" smtClean="0"/>
                        <a:t> million</a:t>
                      </a:r>
                      <a:endParaRPr lang="en-CA" sz="3200" dirty="0"/>
                    </a:p>
                  </a:txBody>
                  <a:tcPr/>
                </a:tc>
                <a:tc>
                  <a:txBody>
                    <a:bodyPr/>
                    <a:lstStyle/>
                    <a:p>
                      <a:r>
                        <a:rPr lang="en-CA" sz="3200" dirty="0" smtClean="0"/>
                        <a:t>35 million </a:t>
                      </a:r>
                      <a:endParaRPr lang="en-CA" sz="3200" dirty="0"/>
                    </a:p>
                  </a:txBody>
                  <a:tcPr/>
                </a:tc>
              </a:tr>
              <a:tr h="370840">
                <a:tc>
                  <a:txBody>
                    <a:bodyPr/>
                    <a:lstStyle/>
                    <a:p>
                      <a:r>
                        <a:rPr lang="en-CA" sz="3200" dirty="0" smtClean="0"/>
                        <a:t>Size:</a:t>
                      </a:r>
                      <a:r>
                        <a:rPr lang="en-CA" sz="3200" baseline="0" dirty="0" smtClean="0"/>
                        <a:t>  377,900km</a:t>
                      </a:r>
                      <a:r>
                        <a:rPr lang="en-CA" sz="3200" baseline="30000" dirty="0" smtClean="0"/>
                        <a:t>2</a:t>
                      </a:r>
                      <a:endParaRPr lang="en-CA" sz="3200" baseline="30000" dirty="0"/>
                    </a:p>
                  </a:txBody>
                  <a:tcPr/>
                </a:tc>
                <a:tc>
                  <a:txBody>
                    <a:bodyPr/>
                    <a:lstStyle/>
                    <a:p>
                      <a:r>
                        <a:rPr lang="en-CA" sz="3200" dirty="0" smtClean="0"/>
                        <a:t>9,980,000</a:t>
                      </a:r>
                      <a:r>
                        <a:rPr lang="en-CA" sz="3200" baseline="0" dirty="0" smtClean="0"/>
                        <a:t>km</a:t>
                      </a:r>
                      <a:r>
                        <a:rPr lang="en-CA" sz="3200" baseline="30000" dirty="0" smtClean="0"/>
                        <a:t>2</a:t>
                      </a:r>
                      <a:endParaRPr lang="en-CA" sz="3200" dirty="0"/>
                    </a:p>
                  </a:txBody>
                  <a:tcPr/>
                </a:tc>
              </a:tr>
            </a:tbl>
          </a:graphicData>
        </a:graphic>
      </p:graphicFrame>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8660" y="1844824"/>
            <a:ext cx="5188859" cy="5188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687" y="1844824"/>
            <a:ext cx="7007408" cy="5228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907704" y="980728"/>
            <a:ext cx="6120680" cy="707886"/>
          </a:xfrm>
          <a:prstGeom prst="rect">
            <a:avLst/>
          </a:prstGeom>
          <a:noFill/>
        </p:spPr>
        <p:txBody>
          <a:bodyPr wrap="square" rtlCol="0">
            <a:spAutoFit/>
          </a:bodyPr>
          <a:lstStyle/>
          <a:p>
            <a:r>
              <a:rPr lang="en-CA" sz="2000" dirty="0" smtClean="0">
                <a:hlinkClick r:id="rId5"/>
              </a:rPr>
              <a:t>http://www.youtube.com/watch?v=J1TbiOI7RGs</a:t>
            </a:r>
            <a:r>
              <a:rPr lang="en-CA" sz="2000" dirty="0" smtClean="0"/>
              <a:t/>
            </a:r>
            <a:br>
              <a:rPr lang="en-CA" sz="2000" dirty="0" smtClean="0"/>
            </a:br>
            <a:r>
              <a:rPr lang="en-CA" sz="2000" dirty="0" smtClean="0">
                <a:hlinkClick r:id="rId6"/>
              </a:rPr>
              <a:t>http://www.youtube.com/watch?v=F-M51iif6VE</a:t>
            </a:r>
            <a:endParaRPr lang="en-CA" sz="2000" dirty="0"/>
          </a:p>
        </p:txBody>
      </p:sp>
    </p:spTree>
    <p:extLst>
      <p:ext uri="{BB962C8B-B14F-4D97-AF65-F5344CB8AC3E}">
        <p14:creationId xmlns:p14="http://schemas.microsoft.com/office/powerpoint/2010/main" val="279761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Famous for… Mount Fuji</a:t>
            </a:r>
            <a:endParaRPr lang="en-CA"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243592"/>
            <a:ext cx="5256584" cy="393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3212274"/>
            <a:ext cx="4752120" cy="3559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64442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Famous for… Bullet Trains</a:t>
            </a:r>
            <a:endParaRPr lang="en-CA"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271500"/>
            <a:ext cx="4536504" cy="339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252409"/>
            <a:ext cx="3616200" cy="539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187" y="4825661"/>
            <a:ext cx="5148064" cy="1938992"/>
          </a:xfrm>
          <a:prstGeom prst="rect">
            <a:avLst/>
          </a:prstGeom>
          <a:noFill/>
        </p:spPr>
        <p:txBody>
          <a:bodyPr wrap="square" rtlCol="0">
            <a:spAutoFit/>
          </a:bodyPr>
          <a:lstStyle/>
          <a:p>
            <a:r>
              <a:rPr lang="en-CA" sz="2400" dirty="0" smtClean="0"/>
              <a:t>Go really fast – up to 320km/hour</a:t>
            </a:r>
          </a:p>
          <a:p>
            <a:r>
              <a:rPr lang="en-CA" sz="2400" dirty="0" smtClean="0"/>
              <a:t>Are VERY FULL… People literally get stuffed in. </a:t>
            </a:r>
          </a:p>
          <a:p>
            <a:r>
              <a:rPr lang="en-CA" sz="2400" dirty="0" smtClean="0">
                <a:hlinkClick r:id="rId4"/>
              </a:rPr>
              <a:t>http://www.youtube.com/watch?v=E7kor5nHtZQ</a:t>
            </a:r>
            <a:endParaRPr lang="en-CA" sz="2400" dirty="0"/>
          </a:p>
        </p:txBody>
      </p:sp>
    </p:spTree>
    <p:extLst>
      <p:ext uri="{BB962C8B-B14F-4D97-AF65-F5344CB8AC3E}">
        <p14:creationId xmlns:p14="http://schemas.microsoft.com/office/powerpoint/2010/main" val="7611646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Famous for… Kimonos</a:t>
            </a:r>
            <a:endParaRPr lang="en-CA"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268760"/>
            <a:ext cx="4157241" cy="32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41738" y="2212592"/>
            <a:ext cx="4590430" cy="4652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62035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1143000"/>
          </a:xfrm>
        </p:spPr>
        <p:txBody>
          <a:bodyPr/>
          <a:lstStyle/>
          <a:p>
            <a:r>
              <a:rPr lang="en-CA" dirty="0" smtClean="0"/>
              <a:t>Famous for… Sumo Wrestling</a:t>
            </a:r>
            <a:endParaRPr lang="en-CA"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70715" y="2173924"/>
            <a:ext cx="603461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9552" y="1268760"/>
            <a:ext cx="8820472" cy="830997"/>
          </a:xfrm>
          <a:prstGeom prst="rect">
            <a:avLst/>
          </a:prstGeom>
          <a:noFill/>
        </p:spPr>
        <p:txBody>
          <a:bodyPr wrap="square" rtlCol="0">
            <a:spAutoFit/>
          </a:bodyPr>
          <a:lstStyle/>
          <a:p>
            <a:r>
              <a:rPr lang="en-CA" sz="2400" dirty="0" smtClean="0">
                <a:hlinkClick r:id="rId3"/>
              </a:rPr>
              <a:t>http://www.youtube.com/watch?v=UxhKb-zZoWE</a:t>
            </a:r>
            <a:endParaRPr lang="en-CA" sz="2400" dirty="0" smtClean="0"/>
          </a:p>
          <a:p>
            <a:r>
              <a:rPr lang="en-CA" sz="2400" dirty="0" smtClean="0">
                <a:hlinkClick r:id="rId4"/>
              </a:rPr>
              <a:t>http://www.intermartialarts.com/article/sumo-wrestler-diet</a:t>
            </a:r>
            <a:endParaRPr lang="en-CA" sz="2400" dirty="0"/>
          </a:p>
        </p:txBody>
      </p:sp>
    </p:spTree>
    <p:extLst>
      <p:ext uri="{BB962C8B-B14F-4D97-AF65-F5344CB8AC3E}">
        <p14:creationId xmlns:p14="http://schemas.microsoft.com/office/powerpoint/2010/main" val="25292346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Famous for… Anime</a:t>
            </a:r>
            <a:endParaRPr lang="en-CA"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3" y="1340768"/>
            <a:ext cx="5014843"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556792"/>
            <a:ext cx="2190750"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2405" y="3861048"/>
            <a:ext cx="4147542" cy="3249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4499661"/>
            <a:ext cx="1952625"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54988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91264" cy="1426170"/>
          </a:xfrm>
        </p:spPr>
        <p:txBody>
          <a:bodyPr>
            <a:normAutofit fontScale="90000"/>
          </a:bodyPr>
          <a:lstStyle/>
          <a:p>
            <a:r>
              <a:rPr lang="en-CA" dirty="0" smtClean="0"/>
              <a:t>Famous for… Bombing of Pearl Harbour</a:t>
            </a:r>
            <a:endParaRPr lang="en-CA"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1712" y="1544797"/>
            <a:ext cx="2592288" cy="3494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656488"/>
            <a:ext cx="5400600" cy="3942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1763688" y="3465158"/>
            <a:ext cx="4536504" cy="3397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551712" y="5373216"/>
            <a:ext cx="2484784" cy="1015663"/>
          </a:xfrm>
          <a:prstGeom prst="rect">
            <a:avLst/>
          </a:prstGeom>
          <a:noFill/>
        </p:spPr>
        <p:txBody>
          <a:bodyPr wrap="square" rtlCol="0">
            <a:spAutoFit/>
          </a:bodyPr>
          <a:lstStyle/>
          <a:p>
            <a:r>
              <a:rPr lang="en-CA" sz="2000" dirty="0">
                <a:hlinkClick r:id="rId6"/>
              </a:rPr>
              <a:t>http://www.youtube.com/watch?v=Sv1niwxQgoY</a:t>
            </a:r>
            <a:endParaRPr lang="en-CA" sz="2000" dirty="0"/>
          </a:p>
        </p:txBody>
      </p:sp>
    </p:spTree>
    <p:extLst>
      <p:ext uri="{BB962C8B-B14F-4D97-AF65-F5344CB8AC3E}">
        <p14:creationId xmlns:p14="http://schemas.microsoft.com/office/powerpoint/2010/main" val="206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729</TotalTime>
  <Words>518</Words>
  <Application>Microsoft Office PowerPoint</Application>
  <PresentationFormat>On-screen Show (4:3)</PresentationFormat>
  <Paragraphs>100</Paragraphs>
  <Slides>23</Slides>
  <Notes>4</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Japan</vt:lpstr>
      <vt:lpstr>Location and Map</vt:lpstr>
      <vt:lpstr>Population and Size</vt:lpstr>
      <vt:lpstr>Famous for… Mount Fuji</vt:lpstr>
      <vt:lpstr>Famous for… Bullet Trains</vt:lpstr>
      <vt:lpstr>Famous for… Kimonos</vt:lpstr>
      <vt:lpstr>Famous for… Sumo Wrestling</vt:lpstr>
      <vt:lpstr>Famous for… Anime</vt:lpstr>
      <vt:lpstr>Famous for… Bombing of Pearl Harbour</vt:lpstr>
      <vt:lpstr>Famous for… Hiroshima</vt:lpstr>
      <vt:lpstr>Famous for… Tea and Rice Fields </vt:lpstr>
      <vt:lpstr>FOOD - Rice</vt:lpstr>
      <vt:lpstr>FOOD – Vending Machines</vt:lpstr>
      <vt:lpstr>FOOD – Other Staple Foods </vt:lpstr>
      <vt:lpstr>FOOD - Sushi</vt:lpstr>
      <vt:lpstr>Sushi Safety </vt:lpstr>
      <vt:lpstr>PowerPoint Presentation</vt:lpstr>
      <vt:lpstr>PowerPoint Presentation</vt:lpstr>
      <vt:lpstr>Eating Etiquette </vt:lpstr>
      <vt:lpstr>Eating Etiquette</vt:lpstr>
      <vt:lpstr>Eating Etiquette </vt:lpstr>
      <vt:lpstr>Using Chop Sticks (Hashi)</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Japan</dc:title>
  <dc:creator>Brianne Miller</dc:creator>
  <cp:lastModifiedBy>Brianne Miller</cp:lastModifiedBy>
  <cp:revision>14</cp:revision>
  <dcterms:created xsi:type="dcterms:W3CDTF">2013-12-29T17:03:41Z</dcterms:created>
  <dcterms:modified xsi:type="dcterms:W3CDTF">2014-01-04T01:44:36Z</dcterms:modified>
</cp:coreProperties>
</file>