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22E-88B0-46A1-9919-8624423AC99C}" type="datetimeFigureOut">
              <a:rPr lang="en-CA" smtClean="0"/>
              <a:t>07/02/2013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A27481D-6580-45C7-BD9B-7C70A4747FB7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22E-88B0-46A1-9919-8624423AC99C}" type="datetimeFigureOut">
              <a:rPr lang="en-CA" smtClean="0"/>
              <a:t>07/02/2013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481D-6580-45C7-BD9B-7C70A4747FB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22E-88B0-46A1-9919-8624423AC99C}" type="datetimeFigureOut">
              <a:rPr lang="en-CA" smtClean="0"/>
              <a:t>07/02/2013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481D-6580-45C7-BD9B-7C70A4747FB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22E-88B0-46A1-9919-8624423AC99C}" type="datetimeFigureOut">
              <a:rPr lang="en-CA" smtClean="0"/>
              <a:t>07/02/2013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481D-6580-45C7-BD9B-7C70A4747FB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22E-88B0-46A1-9919-8624423AC99C}" type="datetimeFigureOut">
              <a:rPr lang="en-CA" smtClean="0"/>
              <a:t>07/02/2013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481D-6580-45C7-BD9B-7C70A4747FB7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22E-88B0-46A1-9919-8624423AC99C}" type="datetimeFigureOut">
              <a:rPr lang="en-CA" smtClean="0"/>
              <a:t>07/02/2013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481D-6580-45C7-BD9B-7C70A4747FB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22E-88B0-46A1-9919-8624423AC99C}" type="datetimeFigureOut">
              <a:rPr lang="en-CA" smtClean="0"/>
              <a:t>07/02/2013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481D-6580-45C7-BD9B-7C70A4747FB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22E-88B0-46A1-9919-8624423AC99C}" type="datetimeFigureOut">
              <a:rPr lang="en-CA" smtClean="0"/>
              <a:t>07/02/2013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481D-6580-45C7-BD9B-7C70A4747FB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22E-88B0-46A1-9919-8624423AC99C}" type="datetimeFigureOut">
              <a:rPr lang="en-CA" smtClean="0"/>
              <a:t>07/02/2013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481D-6580-45C7-BD9B-7C70A4747FB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22E-88B0-46A1-9919-8624423AC99C}" type="datetimeFigureOut">
              <a:rPr lang="en-CA" smtClean="0"/>
              <a:t>07/02/2013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481D-6580-45C7-BD9B-7C70A4747FB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22E-88B0-46A1-9919-8624423AC99C}" type="datetimeFigureOut">
              <a:rPr lang="en-CA" smtClean="0"/>
              <a:t>07/02/2013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481D-6580-45C7-BD9B-7C70A4747FB7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54422E-88B0-46A1-9919-8624423AC99C}" type="datetimeFigureOut">
              <a:rPr lang="en-CA" smtClean="0"/>
              <a:t>07/02/2013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A27481D-6580-45C7-BD9B-7C70A4747FB7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GRAINS ON A PARADE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38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`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two major kinds of carbohydrates are:</a:t>
            </a:r>
          </a:p>
          <a:p>
            <a:pPr lvl="2"/>
            <a:r>
              <a:rPr lang="en-CA" dirty="0" smtClean="0"/>
              <a:t>Simple and complex</a:t>
            </a:r>
          </a:p>
          <a:p>
            <a:pPr lvl="2"/>
            <a:endParaRPr lang="en-CA" dirty="0"/>
          </a:p>
          <a:p>
            <a:r>
              <a:rPr lang="en-CA" dirty="0" smtClean="0"/>
              <a:t>Three examples of simple carbohydrates are:</a:t>
            </a:r>
          </a:p>
          <a:p>
            <a:pPr lvl="2"/>
            <a:r>
              <a:rPr lang="en-CA" dirty="0" smtClean="0"/>
              <a:t>Sugar, brown sugar, honey, jams, jellies, candy</a:t>
            </a:r>
          </a:p>
          <a:p>
            <a:pPr lvl="2"/>
            <a:endParaRPr lang="en-CA" dirty="0"/>
          </a:p>
          <a:p>
            <a:r>
              <a:rPr lang="en-CA" dirty="0" smtClean="0"/>
              <a:t>Three examples of complex carbohydrates are:</a:t>
            </a:r>
          </a:p>
          <a:p>
            <a:pPr marL="982980" lvl="4">
              <a:buClr>
                <a:schemeClr val="accent1"/>
              </a:buClr>
            </a:pPr>
            <a:r>
              <a:rPr lang="en-CA" sz="1800" dirty="0"/>
              <a:t>Bran, whole grain </a:t>
            </a:r>
            <a:r>
              <a:rPr lang="en-CA" sz="1800" dirty="0" smtClean="0"/>
              <a:t>breads and </a:t>
            </a:r>
            <a:r>
              <a:rPr lang="en-CA" sz="1800" dirty="0"/>
              <a:t>cereals</a:t>
            </a:r>
          </a:p>
          <a:p>
            <a:endParaRPr lang="en-CA" dirty="0"/>
          </a:p>
          <a:p>
            <a:pPr marL="342900" lvl="2">
              <a:buClr>
                <a:schemeClr val="accent1"/>
              </a:buClr>
            </a:pPr>
            <a:r>
              <a:rPr lang="en-CA" sz="2400" dirty="0" smtClean="0"/>
              <a:t>Starch </a:t>
            </a:r>
            <a:r>
              <a:rPr lang="en-CA" sz="2400" dirty="0"/>
              <a:t>is used in the body for</a:t>
            </a:r>
            <a:r>
              <a:rPr lang="en-CA" sz="2400" dirty="0" smtClean="0"/>
              <a:t>:</a:t>
            </a:r>
          </a:p>
          <a:p>
            <a:pPr marL="982980" lvl="4">
              <a:buClr>
                <a:schemeClr val="accent1"/>
              </a:buClr>
            </a:pPr>
            <a:r>
              <a:rPr lang="en-CA" sz="1800" dirty="0" smtClean="0"/>
              <a:t>Body energy</a:t>
            </a:r>
            <a:endParaRPr lang="en-CA" sz="1800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85696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three most widely used grains in the U.S are: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Wheat</a:t>
            </a:r>
          </a:p>
          <a:p>
            <a:r>
              <a:rPr lang="en-CA" sz="3200" dirty="0" smtClean="0"/>
              <a:t>Corn </a:t>
            </a:r>
          </a:p>
          <a:p>
            <a:r>
              <a:rPr lang="en-CA" sz="3200" dirty="0" smtClean="0"/>
              <a:t>rice</a:t>
            </a:r>
          </a:p>
        </p:txBody>
      </p:sp>
    </p:spTree>
    <p:extLst>
      <p:ext uri="{BB962C8B-B14F-4D97-AF65-F5344CB8AC3E}">
        <p14:creationId xmlns:p14="http://schemas.microsoft.com/office/powerpoint/2010/main" val="241161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seven types of cereal grain are: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Wheat</a:t>
            </a:r>
          </a:p>
          <a:p>
            <a:r>
              <a:rPr lang="en-CA" sz="3200" dirty="0" smtClean="0"/>
              <a:t>Corn Rice</a:t>
            </a:r>
          </a:p>
          <a:p>
            <a:r>
              <a:rPr lang="en-CA" sz="3200" dirty="0" smtClean="0"/>
              <a:t>Oats</a:t>
            </a:r>
          </a:p>
          <a:p>
            <a:r>
              <a:rPr lang="en-CA" sz="3200" dirty="0" smtClean="0"/>
              <a:t>Rye</a:t>
            </a:r>
          </a:p>
          <a:p>
            <a:r>
              <a:rPr lang="en-CA" sz="3200" dirty="0" smtClean="0"/>
              <a:t>Buckwheat</a:t>
            </a:r>
          </a:p>
          <a:p>
            <a:r>
              <a:rPr lang="en-CA" sz="3200" dirty="0" smtClean="0"/>
              <a:t>Barley</a:t>
            </a:r>
          </a:p>
        </p:txBody>
      </p:sp>
    </p:spTree>
    <p:extLst>
      <p:ext uri="{BB962C8B-B14F-4D97-AF65-F5344CB8AC3E}">
        <p14:creationId xmlns:p14="http://schemas.microsoft.com/office/powerpoint/2010/main" val="146861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most widely used cereal grain is: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2818656" cy="4373563"/>
          </a:xfrm>
        </p:spPr>
        <p:txBody>
          <a:bodyPr/>
          <a:lstStyle/>
          <a:p>
            <a:r>
              <a:rPr lang="en-CA" sz="3200" dirty="0" smtClean="0"/>
              <a:t>Wheat</a:t>
            </a:r>
          </a:p>
          <a:p>
            <a:endParaRPr lang="en-CA" sz="3200" dirty="0"/>
          </a:p>
          <a:p>
            <a:r>
              <a:rPr lang="en-CA" sz="3200" dirty="0" smtClean="0"/>
              <a:t>To the right an image of the cereal grain with its layers </a:t>
            </a:r>
          </a:p>
          <a:p>
            <a:pPr marL="114300" indent="0">
              <a:buNone/>
            </a:pP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31033"/>
            <a:ext cx="5249391" cy="409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53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word cereal comes from the roman goddess: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Ceres – she was the goddess of agriculture, grain crops, fertility and motherly relationships. She was honoured in the May lustration of fields at the </a:t>
            </a:r>
            <a:r>
              <a:rPr lang="en-CA" sz="3200" dirty="0" err="1" smtClean="0"/>
              <a:t>Ambarvalia</a:t>
            </a:r>
            <a:r>
              <a:rPr lang="en-CA" sz="3200" dirty="0" smtClean="0"/>
              <a:t> festival, at harvest time and during Roman marriages and funeral rites.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1971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Cereal grain</a:t>
            </a:r>
            <a:endParaRPr lang="en-CA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132856"/>
            <a:ext cx="4688207" cy="366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1628800"/>
            <a:ext cx="43204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The brown outside covering the grain kernel that contains carbohydrates, minerals, protein and vitamins is: BRAN</a:t>
            </a:r>
          </a:p>
          <a:p>
            <a:endParaRPr lang="en-CA" sz="2400" dirty="0"/>
          </a:p>
          <a:p>
            <a:r>
              <a:rPr lang="en-CA" sz="2400" dirty="0" smtClean="0"/>
              <a:t>The inner portion of the kernel is the: ENDOSPERM</a:t>
            </a:r>
          </a:p>
          <a:p>
            <a:endParaRPr lang="en-CA" sz="2400" dirty="0"/>
          </a:p>
          <a:p>
            <a:r>
              <a:rPr lang="en-CA" sz="2400" dirty="0" smtClean="0"/>
              <a:t>The tiny living part of the kernel that contains proteins, vitamins, minerals, carbohydrates and fat is: GERM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202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the product has original nutrients put back in it, it is called:</a:t>
            </a:r>
          </a:p>
          <a:p>
            <a:pPr marL="982980" lvl="4">
              <a:buClr>
                <a:schemeClr val="accent1"/>
              </a:buClr>
            </a:pPr>
            <a:r>
              <a:rPr lang="en-CA" dirty="0"/>
              <a:t>Restored</a:t>
            </a:r>
          </a:p>
          <a:p>
            <a:endParaRPr lang="en-CA" dirty="0"/>
          </a:p>
          <a:p>
            <a:r>
              <a:rPr lang="en-CA" dirty="0" smtClean="0"/>
              <a:t>When the whole grain kernel is used the product is referred to as:</a:t>
            </a:r>
          </a:p>
          <a:p>
            <a:pPr lvl="2"/>
            <a:r>
              <a:rPr lang="en-CA" dirty="0" smtClean="0"/>
              <a:t>Whole grain</a:t>
            </a:r>
          </a:p>
          <a:p>
            <a:endParaRPr lang="en-CA" dirty="0"/>
          </a:p>
          <a:p>
            <a:r>
              <a:rPr lang="en-CA" dirty="0" smtClean="0"/>
              <a:t>When extra nutrients have been added above the original amounts, a product is said to be:</a:t>
            </a:r>
          </a:p>
          <a:p>
            <a:pPr lvl="2"/>
            <a:r>
              <a:rPr lang="en-CA" dirty="0" smtClean="0"/>
              <a:t>enriched</a:t>
            </a:r>
          </a:p>
          <a:p>
            <a:pPr lvl="2"/>
            <a:endParaRPr lang="en-CA" dirty="0"/>
          </a:p>
          <a:p>
            <a:pPr lvl="2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24897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special protein found in wheat is called:</a:t>
            </a:r>
          </a:p>
          <a:p>
            <a:pPr lvl="2"/>
            <a:r>
              <a:rPr lang="en-CA" dirty="0" smtClean="0"/>
              <a:t>Gluten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Is the protein in cereal grains complete or incomplete?</a:t>
            </a:r>
          </a:p>
          <a:p>
            <a:pPr lvl="2"/>
            <a:r>
              <a:rPr lang="en-CA" dirty="0" smtClean="0"/>
              <a:t>Incomplete</a:t>
            </a:r>
          </a:p>
          <a:p>
            <a:endParaRPr lang="en-CA" dirty="0"/>
          </a:p>
          <a:p>
            <a:r>
              <a:rPr lang="en-CA" dirty="0" smtClean="0"/>
              <a:t>The other name for Vitamin B1 in whole grain is:</a:t>
            </a:r>
          </a:p>
          <a:p>
            <a:pPr lvl="2"/>
            <a:r>
              <a:rPr lang="en-CA" dirty="0" smtClean="0"/>
              <a:t>Thiamine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517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deficiency diseased caused by lack of Vitamin B1 is:</a:t>
            </a:r>
          </a:p>
          <a:p>
            <a:pPr lvl="2"/>
            <a:r>
              <a:rPr lang="en-CA" sz="2400" dirty="0" err="1" smtClean="0"/>
              <a:t>Beri</a:t>
            </a:r>
            <a:r>
              <a:rPr lang="en-CA" sz="2400" dirty="0" smtClean="0"/>
              <a:t> </a:t>
            </a:r>
            <a:r>
              <a:rPr lang="en-CA" sz="2400" dirty="0" err="1" smtClean="0"/>
              <a:t>beri</a:t>
            </a:r>
            <a:endParaRPr lang="en-CA" sz="2400" dirty="0" smtClean="0"/>
          </a:p>
          <a:p>
            <a:endParaRPr lang="en-CA" dirty="0"/>
          </a:p>
          <a:p>
            <a:r>
              <a:rPr lang="en-CA" dirty="0" smtClean="0"/>
              <a:t>Vitamin B1 is needed by the body for:</a:t>
            </a:r>
          </a:p>
          <a:p>
            <a:pPr lvl="2"/>
            <a:r>
              <a:rPr lang="en-CA" sz="2400" dirty="0" smtClean="0"/>
              <a:t>Growth</a:t>
            </a:r>
          </a:p>
          <a:p>
            <a:pPr lvl="2"/>
            <a:r>
              <a:rPr lang="en-CA" sz="2400" dirty="0" smtClean="0"/>
              <a:t>Good appetite</a:t>
            </a:r>
          </a:p>
          <a:p>
            <a:pPr lvl="2"/>
            <a:r>
              <a:rPr lang="en-CA" sz="2400" dirty="0" smtClean="0"/>
              <a:t>Healthy nerves</a:t>
            </a:r>
          </a:p>
          <a:p>
            <a:pPr lvl="2"/>
            <a:r>
              <a:rPr lang="en-CA" sz="2400" dirty="0" smtClean="0"/>
              <a:t>Good body coordination</a:t>
            </a:r>
          </a:p>
          <a:p>
            <a:pPr lvl="2"/>
            <a:r>
              <a:rPr lang="en-CA" sz="2400" dirty="0" smtClean="0"/>
              <a:t>Helping body release energy from carbohydrates</a:t>
            </a:r>
          </a:p>
        </p:txBody>
      </p:sp>
    </p:spTree>
    <p:extLst>
      <p:ext uri="{BB962C8B-B14F-4D97-AF65-F5344CB8AC3E}">
        <p14:creationId xmlns:p14="http://schemas.microsoft.com/office/powerpoint/2010/main" val="291286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84</TotalTime>
  <Words>332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GRAINS ON A PARADE</vt:lpstr>
      <vt:lpstr>The three most widely used grains in the U.S are:</vt:lpstr>
      <vt:lpstr>The seven types of cereal grain are:</vt:lpstr>
      <vt:lpstr>The most widely used cereal grain is:</vt:lpstr>
      <vt:lpstr>The word cereal comes from the roman goddess:</vt:lpstr>
      <vt:lpstr>Cereal grain</vt:lpstr>
      <vt:lpstr>PowerPoint Presentation</vt:lpstr>
      <vt:lpstr>PowerPoint Presentation</vt:lpstr>
      <vt:lpstr>PowerPoint Presentation</vt:lpstr>
      <vt:lpstr>`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GRAINS ON A PARADE</dc:title>
  <dc:creator>sammy6</dc:creator>
  <cp:lastModifiedBy>sammy6</cp:lastModifiedBy>
  <cp:revision>6</cp:revision>
  <dcterms:created xsi:type="dcterms:W3CDTF">2013-01-07T18:15:30Z</dcterms:created>
  <dcterms:modified xsi:type="dcterms:W3CDTF">2013-02-07T20:57:34Z</dcterms:modified>
</cp:coreProperties>
</file>