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09DD-6ED4-4D33-8C4B-0A83FBF1AA9E}" type="datetimeFigureOut">
              <a:rPr lang="en-CA" smtClean="0"/>
              <a:t>14/05/2013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67DD69-0B5E-4ADA-9DBE-E79198622CF7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09DD-6ED4-4D33-8C4B-0A83FBF1AA9E}" type="datetimeFigureOut">
              <a:rPr lang="en-CA" smtClean="0"/>
              <a:t>14/05/2013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D69-0B5E-4ADA-9DBE-E79198622C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09DD-6ED4-4D33-8C4B-0A83FBF1AA9E}" type="datetimeFigureOut">
              <a:rPr lang="en-CA" smtClean="0"/>
              <a:t>14/05/2013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D69-0B5E-4ADA-9DBE-E79198622C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09DD-6ED4-4D33-8C4B-0A83FBF1AA9E}" type="datetimeFigureOut">
              <a:rPr lang="en-CA" smtClean="0"/>
              <a:t>14/05/2013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D69-0B5E-4ADA-9DBE-E79198622C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09DD-6ED4-4D33-8C4B-0A83FBF1AA9E}" type="datetimeFigureOut">
              <a:rPr lang="en-CA" smtClean="0"/>
              <a:t>14/05/2013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D69-0B5E-4ADA-9DBE-E79198622CF7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09DD-6ED4-4D33-8C4B-0A83FBF1AA9E}" type="datetimeFigureOut">
              <a:rPr lang="en-CA" smtClean="0"/>
              <a:t>14/05/2013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D69-0B5E-4ADA-9DBE-E79198622C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09DD-6ED4-4D33-8C4B-0A83FBF1AA9E}" type="datetimeFigureOut">
              <a:rPr lang="en-CA" smtClean="0"/>
              <a:t>14/05/2013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D69-0B5E-4ADA-9DBE-E79198622C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09DD-6ED4-4D33-8C4B-0A83FBF1AA9E}" type="datetimeFigureOut">
              <a:rPr lang="en-CA" smtClean="0"/>
              <a:t>14/05/2013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D69-0B5E-4ADA-9DBE-E79198622C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09DD-6ED4-4D33-8C4B-0A83FBF1AA9E}" type="datetimeFigureOut">
              <a:rPr lang="en-CA" smtClean="0"/>
              <a:t>14/05/2013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D69-0B5E-4ADA-9DBE-E79198622CF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09DD-6ED4-4D33-8C4B-0A83FBF1AA9E}" type="datetimeFigureOut">
              <a:rPr lang="en-CA" smtClean="0"/>
              <a:t>14/05/2013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D69-0B5E-4ADA-9DBE-E79198622CF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09DD-6ED4-4D33-8C4B-0A83FBF1AA9E}" type="datetimeFigureOut">
              <a:rPr lang="en-CA" smtClean="0"/>
              <a:t>14/05/2013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D69-0B5E-4ADA-9DBE-E79198622CF7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38A09DD-6ED4-4D33-8C4B-0A83FBF1AA9E}" type="datetimeFigureOut">
              <a:rPr lang="en-CA" smtClean="0"/>
              <a:t>14/05/2013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67DD69-0B5E-4ADA-9DBE-E79198622CF7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Fruit Lecture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72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Nutrient contribution cont. .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 lvl="0" hangingPunct="0"/>
            <a:r>
              <a:rPr lang="en-CA" dirty="0" smtClean="0"/>
              <a:t>4. </a:t>
            </a:r>
            <a:r>
              <a:rPr lang="en-US" dirty="0"/>
              <a:t>wounds and broken bones do not heal </a:t>
            </a:r>
            <a:r>
              <a:rPr lang="en-US" dirty="0" smtClean="0"/>
              <a:t>properly</a:t>
            </a:r>
          </a:p>
          <a:p>
            <a:pPr marL="114300" lvl="0" indent="0" hangingPunct="0">
              <a:buNone/>
            </a:pPr>
            <a:endParaRPr lang="en-CA" dirty="0"/>
          </a:p>
          <a:p>
            <a:pPr marL="114300" indent="0" hangingPunct="0">
              <a:buNone/>
            </a:pPr>
            <a:r>
              <a:rPr lang="en-US" b="1" u="sng" dirty="0" smtClean="0"/>
              <a:t>vitamin </a:t>
            </a:r>
            <a:r>
              <a:rPr lang="en-US" b="1" u="sng" dirty="0"/>
              <a:t>A </a:t>
            </a:r>
            <a:r>
              <a:rPr lang="en-US" dirty="0"/>
              <a:t>-  found in fruits that are yellow to red in color </a:t>
            </a:r>
            <a:r>
              <a:rPr lang="en-US" dirty="0" smtClean="0"/>
              <a:t>contain </a:t>
            </a:r>
            <a:r>
              <a:rPr lang="en-US" dirty="0"/>
              <a:t>carotene.  Prevents night blindness.  Yellow </a:t>
            </a:r>
            <a:r>
              <a:rPr lang="en-US" dirty="0" smtClean="0"/>
              <a:t>melons</a:t>
            </a:r>
            <a:r>
              <a:rPr lang="en-US" dirty="0"/>
              <a:t>, pineapples, apricots, </a:t>
            </a:r>
            <a:r>
              <a:rPr lang="en-US" dirty="0" smtClean="0"/>
              <a:t>peaches</a:t>
            </a:r>
          </a:p>
          <a:p>
            <a:pPr marL="114300" indent="0" hangingPunct="0">
              <a:buNone/>
            </a:pPr>
            <a:endParaRPr lang="en-CA" dirty="0"/>
          </a:p>
          <a:p>
            <a:pPr marL="114300" indent="0" hangingPunct="0">
              <a:buNone/>
            </a:pPr>
            <a:r>
              <a:rPr lang="en-US" b="1" u="sng" dirty="0" smtClean="0"/>
              <a:t>vitamin </a:t>
            </a:r>
            <a:r>
              <a:rPr lang="en-US" b="1" u="sng" dirty="0"/>
              <a:t>B </a:t>
            </a:r>
            <a:r>
              <a:rPr lang="en-US" dirty="0"/>
              <a:t>-  not as abundant as in other foods</a:t>
            </a:r>
            <a:endParaRPr lang="en-CA" dirty="0"/>
          </a:p>
          <a:p>
            <a:pPr marL="114300" indent="0" hangingPunct="0">
              <a:buNone/>
            </a:pPr>
            <a:endParaRPr lang="en-CA" dirty="0"/>
          </a:p>
          <a:p>
            <a:pPr marL="114300" indent="0" hangingPunct="0">
              <a:buNone/>
            </a:pPr>
            <a:r>
              <a:rPr lang="en-US" b="1" dirty="0" smtClean="0"/>
              <a:t>Minerals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b="1" u="sng" dirty="0"/>
              <a:t>iron -  for red blood </a:t>
            </a:r>
            <a:r>
              <a:rPr lang="en-US" dirty="0"/>
              <a:t>, found in oranges, strawberries,  </a:t>
            </a:r>
            <a:r>
              <a:rPr lang="en-US" dirty="0" smtClean="0"/>
              <a:t>cantaloupes</a:t>
            </a:r>
            <a:r>
              <a:rPr lang="en-US" dirty="0"/>
              <a:t>; dried fruits - figs, dates, raisins, prunes, apricots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345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Nutrient contribution cont. .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calcium - for strong bones and teeth, found in oranges</a:t>
            </a:r>
            <a:r>
              <a:rPr lang="en-US" dirty="0" smtClean="0"/>
              <a:t>, </a:t>
            </a:r>
            <a:r>
              <a:rPr lang="en-US" dirty="0"/>
              <a:t>strawberries, cantaloupes, </a:t>
            </a:r>
            <a:r>
              <a:rPr lang="en-US" b="1" u="sng" dirty="0"/>
              <a:t>dried fruits - figs, dates, raisins, prunes, apricots</a:t>
            </a:r>
            <a:endParaRPr lang="en-CA" b="1" u="sng" dirty="0"/>
          </a:p>
          <a:p>
            <a:pPr hangingPunct="0"/>
            <a:endParaRPr lang="en-CA" dirty="0"/>
          </a:p>
          <a:p>
            <a:pPr hangingPunct="0"/>
            <a:r>
              <a:rPr lang="en-US" dirty="0"/>
              <a:t> Sugar and cellulose are carbohydrates found in fruits.  They supply </a:t>
            </a:r>
            <a:r>
              <a:rPr lang="en-US" dirty="0" smtClean="0"/>
              <a:t>the </a:t>
            </a:r>
            <a:r>
              <a:rPr lang="en-US" dirty="0"/>
              <a:t>body with energy.  The skin and pulp contains </a:t>
            </a:r>
            <a:r>
              <a:rPr lang="en-US" dirty="0" smtClean="0"/>
              <a:t>cellulose which </a:t>
            </a:r>
            <a:r>
              <a:rPr lang="en-US" dirty="0"/>
              <a:t>the </a:t>
            </a:r>
            <a:r>
              <a:rPr lang="en-US" b="1" u="sng" dirty="0"/>
              <a:t>body cannot digest </a:t>
            </a:r>
            <a:r>
              <a:rPr lang="en-US" dirty="0"/>
              <a:t>which serves as a </a:t>
            </a:r>
            <a:r>
              <a:rPr lang="en-US" dirty="0" smtClean="0"/>
              <a:t>natural laxative </a:t>
            </a:r>
            <a:r>
              <a:rPr lang="en-US" dirty="0"/>
              <a:t>to help maintain body regularity.</a:t>
            </a:r>
            <a:endParaRPr lang="en-CA" dirty="0"/>
          </a:p>
          <a:p>
            <a:pPr hangingPunct="0"/>
            <a:endParaRPr lang="en-CA" dirty="0"/>
          </a:p>
          <a:p>
            <a:pPr hangingPunct="0"/>
            <a:r>
              <a:rPr lang="en-US" dirty="0" smtClean="0"/>
              <a:t>Fruits </a:t>
            </a:r>
            <a:r>
              <a:rPr lang="en-US" dirty="0"/>
              <a:t>contain very </a:t>
            </a:r>
            <a:r>
              <a:rPr lang="en-US" b="1" u="sng" dirty="0"/>
              <a:t>little protein and fat.</a:t>
            </a:r>
            <a:endParaRPr lang="en-CA" b="1" u="sng" dirty="0"/>
          </a:p>
          <a:p>
            <a:pPr hangingPunct="0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917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Preparation of fruits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US" dirty="0"/>
              <a:t>Most fruits are delicious and enjoyable when eaten raw.  They are more palatable and have higher nutritive value.</a:t>
            </a:r>
            <a:endParaRPr lang="en-CA" dirty="0"/>
          </a:p>
          <a:p>
            <a:pPr hangingPunct="0"/>
            <a:endParaRPr lang="en-CA" dirty="0"/>
          </a:p>
          <a:p>
            <a:pPr hangingPunct="0"/>
            <a:r>
              <a:rPr lang="en-US" dirty="0"/>
              <a:t>	Fruits can be cooked by:</a:t>
            </a:r>
            <a:endParaRPr lang="en-CA" dirty="0"/>
          </a:p>
          <a:p>
            <a:pPr lvl="1" hangingPunct="0"/>
            <a:r>
              <a:rPr lang="en-US" b="1" i="1" u="sng" dirty="0"/>
              <a:t>simmering</a:t>
            </a:r>
            <a:r>
              <a:rPr lang="en-US" b="1" u="sng" dirty="0"/>
              <a:t> as in applesauce.  </a:t>
            </a:r>
            <a:r>
              <a:rPr lang="en-US" dirty="0"/>
              <a:t>(Fruits when cooked in moist heat, the cellulose becomes soft and the fruit breaks apart)</a:t>
            </a:r>
            <a:endParaRPr lang="en-CA" dirty="0"/>
          </a:p>
          <a:p>
            <a:pPr lvl="1" hangingPunct="0"/>
            <a:endParaRPr lang="en-US" i="1" dirty="0" smtClean="0"/>
          </a:p>
          <a:p>
            <a:pPr lvl="1" hangingPunct="0"/>
            <a:r>
              <a:rPr lang="en-US" b="1" i="1" u="sng" dirty="0" smtClean="0"/>
              <a:t>stewing</a:t>
            </a:r>
            <a:r>
              <a:rPr lang="en-US" b="1" u="sng" dirty="0" smtClean="0"/>
              <a:t> </a:t>
            </a:r>
            <a:r>
              <a:rPr lang="en-US" b="1" u="sng" dirty="0"/>
              <a:t>as in </a:t>
            </a:r>
            <a:r>
              <a:rPr lang="en-US" b="1" u="sng" dirty="0" smtClean="0"/>
              <a:t>peaches,  or pears  </a:t>
            </a:r>
            <a:r>
              <a:rPr lang="en-US" dirty="0"/>
              <a:t>(Fruits cooked with sugar </a:t>
            </a:r>
            <a:r>
              <a:rPr lang="en-US" dirty="0" smtClean="0"/>
              <a:t>or </a:t>
            </a:r>
            <a:r>
              <a:rPr lang="en-US" dirty="0"/>
              <a:t>in a sugar syrup will retain their shape and </a:t>
            </a:r>
            <a:r>
              <a:rPr lang="en-US" dirty="0" smtClean="0"/>
              <a:t>firm</a:t>
            </a:r>
            <a:r>
              <a:rPr lang="en-CA" dirty="0"/>
              <a:t> </a:t>
            </a:r>
            <a:r>
              <a:rPr lang="en-US" dirty="0" smtClean="0"/>
              <a:t>texture</a:t>
            </a:r>
            <a:r>
              <a:rPr lang="en-US" dirty="0"/>
              <a:t>)</a:t>
            </a:r>
            <a:endParaRPr lang="en-CA" dirty="0"/>
          </a:p>
          <a:p>
            <a:pPr lvl="1" hangingPunct="0"/>
            <a:endParaRPr lang="en-US" dirty="0"/>
          </a:p>
          <a:p>
            <a:pPr lvl="1" hangingPunct="0"/>
            <a:r>
              <a:rPr lang="en-US" i="1" dirty="0" smtClean="0"/>
              <a:t>baking</a:t>
            </a:r>
            <a:r>
              <a:rPr lang="en-US" dirty="0" smtClean="0"/>
              <a:t> </a:t>
            </a:r>
            <a:r>
              <a:rPr lang="en-US" dirty="0"/>
              <a:t>as in apples</a:t>
            </a:r>
            <a:endParaRPr lang="en-CA" dirty="0"/>
          </a:p>
          <a:p>
            <a:pPr lvl="1" hangingPunct="0"/>
            <a:endParaRPr lang="en-US" i="1" dirty="0" smtClean="0"/>
          </a:p>
          <a:p>
            <a:pPr lvl="1" hangingPunct="0"/>
            <a:r>
              <a:rPr lang="en-US" i="1" dirty="0" smtClean="0"/>
              <a:t>microwaving</a:t>
            </a:r>
            <a:r>
              <a:rPr lang="en-US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749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Preparation of fruits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Vitamin C can be destroyed by the exposure to </a:t>
            </a:r>
            <a:r>
              <a:rPr lang="en-US" b="1" u="sng" dirty="0"/>
              <a:t>oxygen in the air</a:t>
            </a:r>
            <a:r>
              <a:rPr lang="en-US" dirty="0"/>
              <a:t>.  Prepare just before serving</a:t>
            </a:r>
            <a:r>
              <a:rPr lang="en-US" dirty="0" smtClean="0"/>
              <a:t>.</a:t>
            </a:r>
          </a:p>
          <a:p>
            <a:pPr marL="114300" indent="0" hangingPunct="0">
              <a:buNone/>
            </a:pPr>
            <a:endParaRPr lang="en-CA" dirty="0"/>
          </a:p>
          <a:p>
            <a:pPr hangingPunct="0"/>
            <a:r>
              <a:rPr lang="en-US" dirty="0" smtClean="0"/>
              <a:t>Prepare </a:t>
            </a:r>
            <a:r>
              <a:rPr lang="en-US" dirty="0"/>
              <a:t>in a small amount of liquid to preserve vitamins and minerals</a:t>
            </a:r>
            <a:r>
              <a:rPr lang="en-US" dirty="0" smtClean="0"/>
              <a:t>.</a:t>
            </a:r>
          </a:p>
          <a:p>
            <a:pPr marL="114300" indent="0" hangingPunct="0">
              <a:buNone/>
            </a:pPr>
            <a:endParaRPr lang="en-CA" dirty="0"/>
          </a:p>
          <a:p>
            <a:pPr hangingPunct="0"/>
            <a:r>
              <a:rPr lang="en-US" dirty="0" smtClean="0"/>
              <a:t>Cutting </a:t>
            </a:r>
            <a:r>
              <a:rPr lang="en-US" dirty="0"/>
              <a:t>raw fruit with a low acid content, turn dark on exposure to air.  This discoloration can be prevented by sprinkling the cut surface with an acid fruit juice -</a:t>
            </a:r>
            <a:r>
              <a:rPr lang="en-US" b="1" u="sng" dirty="0"/>
              <a:t> lemon juice, pineapple, orange, fruit fresh</a:t>
            </a:r>
            <a:endParaRPr lang="en-CA" b="1" u="sng" dirty="0"/>
          </a:p>
        </p:txBody>
      </p:sp>
    </p:spTree>
    <p:extLst>
      <p:ext uri="{BB962C8B-B14F-4D97-AF65-F5344CB8AC3E}">
        <p14:creationId xmlns:p14="http://schemas.microsoft.com/office/powerpoint/2010/main" val="23504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137"/>
            <a:ext cx="7992888" cy="688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0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Botanical Names of Fruits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en-US" b="1" i="1" u="sng" dirty="0"/>
              <a:t>Pomes</a:t>
            </a:r>
            <a:r>
              <a:rPr lang="en-US" dirty="0"/>
              <a:t> - Smooth skin and an enlarged fleshy area that surrounds the core. </a:t>
            </a:r>
            <a:endParaRPr lang="en-US" dirty="0" smtClean="0"/>
          </a:p>
          <a:p>
            <a:pPr marL="114300" indent="0" hangingPunct="0">
              <a:buNone/>
            </a:pPr>
            <a:r>
              <a:rPr lang="en-US" dirty="0" smtClean="0"/>
              <a:t> </a:t>
            </a:r>
            <a:r>
              <a:rPr lang="en-US" b="1" u="sng" dirty="0"/>
              <a:t>Ex. apple, pear, kiwi</a:t>
            </a:r>
            <a:endParaRPr lang="en-CA" b="1" u="sng" dirty="0"/>
          </a:p>
          <a:p>
            <a:pPr marL="114300" indent="0" hangingPunct="0">
              <a:buNone/>
            </a:pPr>
            <a:endParaRPr lang="en-CA" dirty="0"/>
          </a:p>
          <a:p>
            <a:pPr hangingPunct="0"/>
            <a:r>
              <a:rPr lang="en-US" b="1" i="1" u="sng" dirty="0" smtClean="0"/>
              <a:t>Drupes</a:t>
            </a:r>
            <a:r>
              <a:rPr lang="en-US" b="1" i="1" dirty="0" smtClean="0"/>
              <a:t> </a:t>
            </a:r>
            <a:r>
              <a:rPr lang="en-US" dirty="0"/>
              <a:t>- Contain a single seed, or pit, surrounded by juicy flesh.</a:t>
            </a:r>
            <a:endParaRPr lang="en-CA" dirty="0"/>
          </a:p>
          <a:p>
            <a:pPr hangingPunct="0"/>
            <a:r>
              <a:rPr lang="en-US" dirty="0"/>
              <a:t>Ex.  </a:t>
            </a:r>
            <a:r>
              <a:rPr lang="en-US" b="1" u="sng" dirty="0"/>
              <a:t>peach, cherry, plum, nectarines, apricot</a:t>
            </a:r>
            <a:endParaRPr lang="en-CA" b="1" u="sng" dirty="0"/>
          </a:p>
          <a:p>
            <a:pPr hangingPunct="0"/>
            <a:endParaRPr lang="en-CA" dirty="0"/>
          </a:p>
          <a:p>
            <a:pPr hangingPunct="0"/>
            <a:r>
              <a:rPr lang="en-US" b="1" i="1" u="sng" dirty="0" smtClean="0"/>
              <a:t>Berries</a:t>
            </a:r>
            <a:r>
              <a:rPr lang="en-US" dirty="0" smtClean="0"/>
              <a:t> </a:t>
            </a:r>
            <a:r>
              <a:rPr lang="en-US" dirty="0"/>
              <a:t>- Fragile cell structure; pulpy and juicy; tiny seeds embedded in flesh. </a:t>
            </a:r>
            <a:endParaRPr lang="en-US" dirty="0" smtClean="0"/>
          </a:p>
          <a:p>
            <a:pPr marL="114300" indent="0" hangingPunct="0">
              <a:buNone/>
            </a:pPr>
            <a:r>
              <a:rPr lang="en-US" dirty="0" smtClean="0"/>
              <a:t> </a:t>
            </a:r>
            <a:r>
              <a:rPr lang="en-US" dirty="0"/>
              <a:t>Ex.  </a:t>
            </a:r>
            <a:r>
              <a:rPr lang="en-US" b="1" u="sng" dirty="0"/>
              <a:t>blackberries, cranberries, strawberries, grapes</a:t>
            </a:r>
            <a:endParaRPr lang="en-CA" b="1" u="sng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666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Botanical Names cont. . 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en-US" b="1" i="1" u="sng" dirty="0"/>
              <a:t>Melons</a:t>
            </a:r>
            <a:r>
              <a:rPr lang="en-US" u="sng" dirty="0"/>
              <a:t> </a:t>
            </a:r>
            <a:r>
              <a:rPr lang="en-US" dirty="0"/>
              <a:t>- Hard out surface that is smooth or netted; juicy flesh.</a:t>
            </a:r>
            <a:endParaRPr lang="en-CA" dirty="0"/>
          </a:p>
          <a:p>
            <a:pPr hangingPunct="0"/>
            <a:r>
              <a:rPr lang="en-US" dirty="0"/>
              <a:t>Ex.  </a:t>
            </a:r>
            <a:r>
              <a:rPr lang="en-US" b="1" u="sng" dirty="0"/>
              <a:t>cantaloupe, honeydew, watermelon, casaba, </a:t>
            </a:r>
            <a:r>
              <a:rPr lang="en-US" b="1" u="sng" dirty="0" err="1"/>
              <a:t>crenshaw</a:t>
            </a:r>
            <a:r>
              <a:rPr lang="en-US" b="1" u="sng" dirty="0"/>
              <a:t>, muskmelon </a:t>
            </a:r>
            <a:endParaRPr lang="en-CA" b="1" u="sng" dirty="0"/>
          </a:p>
          <a:p>
            <a:pPr hangingPunct="0"/>
            <a:r>
              <a:rPr lang="en-US" dirty="0"/>
              <a:t> </a:t>
            </a:r>
            <a:endParaRPr lang="en-CA" dirty="0"/>
          </a:p>
          <a:p>
            <a:pPr hangingPunct="0"/>
            <a:r>
              <a:rPr lang="en-US" dirty="0"/>
              <a:t>	</a:t>
            </a:r>
            <a:r>
              <a:rPr lang="en-US" b="1" i="1" dirty="0"/>
              <a:t>Citrus Fruits</a:t>
            </a:r>
            <a:r>
              <a:rPr lang="en-US" dirty="0"/>
              <a:t> - Grow in warm regions; firm rind and pulpy flesh.</a:t>
            </a:r>
            <a:endParaRPr lang="en-CA" dirty="0"/>
          </a:p>
          <a:p>
            <a:pPr hangingPunct="0"/>
            <a:r>
              <a:rPr lang="en-US" dirty="0"/>
              <a:t>Ex.  </a:t>
            </a:r>
            <a:r>
              <a:rPr lang="en-US" b="1" u="sng" dirty="0"/>
              <a:t>oranges, grapefruit, tangerines, lemons, limes, kumquats, citrons, tangelos, and </a:t>
            </a:r>
            <a:r>
              <a:rPr lang="en-US" b="1" u="sng" dirty="0" err="1"/>
              <a:t>ugli</a:t>
            </a:r>
            <a:r>
              <a:rPr lang="en-US" b="1" u="sng" dirty="0"/>
              <a:t> fruit</a:t>
            </a:r>
            <a:endParaRPr lang="en-CA" b="1" u="sng" dirty="0"/>
          </a:p>
          <a:p>
            <a:pPr hangingPunct="0"/>
            <a:endParaRPr lang="en-CA" dirty="0"/>
          </a:p>
          <a:p>
            <a:pPr hangingPunct="0"/>
            <a:r>
              <a:rPr lang="en-US" dirty="0"/>
              <a:t>	</a:t>
            </a:r>
            <a:r>
              <a:rPr lang="en-US" b="1" i="1" u="sng" dirty="0"/>
              <a:t>Tropical Fruits</a:t>
            </a:r>
            <a:r>
              <a:rPr lang="en-US" u="sng" dirty="0"/>
              <a:t> </a:t>
            </a:r>
            <a:r>
              <a:rPr lang="en-US" dirty="0"/>
              <a:t>- grow in very warm climates; differ in skin composition and seed characteristics.  Ex.  </a:t>
            </a:r>
            <a:r>
              <a:rPr lang="en-US" b="1" u="sng" dirty="0"/>
              <a:t>bananas, pineapple, avocados, dates, figs, mangos, pomegranates, and papayas</a:t>
            </a:r>
            <a:endParaRPr lang="en-CA" b="1" u="sng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566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 of Fruit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b="1" i="1" dirty="0"/>
              <a:t>Fresh fruit</a:t>
            </a:r>
            <a:endParaRPr lang="en-CA" dirty="0"/>
          </a:p>
          <a:p>
            <a:pPr hangingPunct="0"/>
            <a:r>
              <a:rPr lang="en-US" b="1" i="1" u="sng" dirty="0" smtClean="0"/>
              <a:t>Canned </a:t>
            </a:r>
            <a:r>
              <a:rPr lang="en-US" b="1" i="1" u="sng" dirty="0"/>
              <a:t>fruit</a:t>
            </a:r>
            <a:endParaRPr lang="en-CA" u="sng" dirty="0"/>
          </a:p>
          <a:p>
            <a:pPr hangingPunct="0"/>
            <a:r>
              <a:rPr lang="en-US" b="1" i="1" dirty="0" smtClean="0"/>
              <a:t>Frozen </a:t>
            </a:r>
            <a:r>
              <a:rPr lang="en-US" b="1" i="1" dirty="0"/>
              <a:t>fruit</a:t>
            </a:r>
            <a:endParaRPr lang="en-CA" dirty="0"/>
          </a:p>
          <a:p>
            <a:pPr hangingPunct="0"/>
            <a:r>
              <a:rPr lang="en-US" b="1" i="1" u="sng" dirty="0" smtClean="0"/>
              <a:t>Dried </a:t>
            </a:r>
            <a:r>
              <a:rPr lang="en-US" b="1" i="1" u="sng" dirty="0"/>
              <a:t>fruit</a:t>
            </a:r>
            <a:endParaRPr lang="en-CA" u="sng" dirty="0"/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33800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49" y="3733800"/>
            <a:ext cx="2786921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800864"/>
            <a:ext cx="2682363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7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Guidelines for selecting Fruit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Buy fruits that are. . .</a:t>
            </a:r>
            <a:endParaRPr lang="en-CA" dirty="0"/>
          </a:p>
          <a:p>
            <a:pPr marL="114300" indent="0" hangingPunct="0">
              <a:buNone/>
            </a:pPr>
            <a:endParaRPr lang="en-CA" dirty="0"/>
          </a:p>
          <a:p>
            <a:pPr hangingPunct="0"/>
            <a:r>
              <a:rPr lang="en-US" dirty="0"/>
              <a:t>	</a:t>
            </a:r>
            <a:r>
              <a:rPr lang="en-US" b="1" u="sng" dirty="0" smtClean="0"/>
              <a:t>Firm </a:t>
            </a:r>
            <a:r>
              <a:rPr lang="en-US" b="1" u="sng" dirty="0"/>
              <a:t>to the touch</a:t>
            </a:r>
            <a:endParaRPr lang="en-CA" b="1" u="sng" dirty="0"/>
          </a:p>
          <a:p>
            <a:pPr hangingPunct="0"/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right color</a:t>
            </a:r>
            <a:endParaRPr lang="en-CA" dirty="0"/>
          </a:p>
          <a:p>
            <a:pPr hangingPunct="0"/>
            <a:r>
              <a:rPr lang="en-US" dirty="0"/>
              <a:t>	</a:t>
            </a:r>
            <a:r>
              <a:rPr lang="en-US" dirty="0" smtClean="0"/>
              <a:t>Well </a:t>
            </a:r>
            <a:r>
              <a:rPr lang="en-US" dirty="0"/>
              <a:t>shaped</a:t>
            </a:r>
            <a:endParaRPr lang="en-CA" dirty="0"/>
          </a:p>
          <a:p>
            <a:pPr hangingPunct="0"/>
            <a:r>
              <a:rPr lang="en-US" dirty="0"/>
              <a:t>	</a:t>
            </a:r>
            <a:r>
              <a:rPr lang="en-US" b="1" u="sng" dirty="0" smtClean="0"/>
              <a:t>Heavy </a:t>
            </a:r>
            <a:r>
              <a:rPr lang="en-US" b="1" u="sng" dirty="0"/>
              <a:t>for their size</a:t>
            </a:r>
            <a:endParaRPr lang="en-CA" b="1" u="sng" dirty="0"/>
          </a:p>
          <a:p>
            <a:pPr hangingPunct="0"/>
            <a:r>
              <a:rPr lang="en-US" dirty="0"/>
              <a:t>	</a:t>
            </a:r>
            <a:r>
              <a:rPr lang="en-US" dirty="0" smtClean="0"/>
              <a:t>Aromatic</a:t>
            </a:r>
            <a:endParaRPr lang="en-CA" dirty="0"/>
          </a:p>
          <a:p>
            <a:pPr hangingPunct="0"/>
            <a:r>
              <a:rPr lang="en-US" dirty="0"/>
              <a:t>	</a:t>
            </a:r>
            <a:r>
              <a:rPr lang="en-US" b="1" u="sng" dirty="0" smtClean="0"/>
              <a:t>In </a:t>
            </a:r>
            <a:r>
              <a:rPr lang="en-US" b="1" u="sng" dirty="0"/>
              <a:t>good condition</a:t>
            </a:r>
            <a:endParaRPr lang="en-CA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52469"/>
            <a:ext cx="3642236" cy="2916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6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Avoid fruits that are. . 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Too soft</a:t>
            </a:r>
            <a:endParaRPr lang="en-CA" dirty="0"/>
          </a:p>
          <a:p>
            <a:pPr hangingPunct="0"/>
            <a:r>
              <a:rPr lang="en-US" dirty="0" smtClean="0"/>
              <a:t>Too </a:t>
            </a:r>
            <a:r>
              <a:rPr lang="en-US" dirty="0"/>
              <a:t>hard</a:t>
            </a:r>
            <a:endParaRPr lang="en-CA" dirty="0"/>
          </a:p>
          <a:p>
            <a:pPr hangingPunct="0"/>
            <a:r>
              <a:rPr lang="en-US" b="1" u="sng" dirty="0" smtClean="0"/>
              <a:t>Green </a:t>
            </a:r>
            <a:r>
              <a:rPr lang="en-US" b="1" u="sng" dirty="0"/>
              <a:t>or </a:t>
            </a:r>
            <a:r>
              <a:rPr lang="en-US" b="1" u="sng" dirty="0" err="1"/>
              <a:t>underripe</a:t>
            </a:r>
            <a:endParaRPr lang="en-CA" b="1" u="sng" dirty="0"/>
          </a:p>
          <a:p>
            <a:pPr hangingPunct="0"/>
            <a:r>
              <a:rPr lang="en-US" dirty="0" smtClean="0"/>
              <a:t>Damaged</a:t>
            </a:r>
            <a:endParaRPr lang="en-CA" dirty="0"/>
          </a:p>
          <a:p>
            <a:pPr hangingPunct="0"/>
            <a:r>
              <a:rPr lang="en-US" dirty="0" smtClean="0"/>
              <a:t>Bruised</a:t>
            </a:r>
            <a:endParaRPr lang="en-CA" dirty="0"/>
          </a:p>
          <a:p>
            <a:pPr hangingPunct="0"/>
            <a:r>
              <a:rPr lang="en-US" b="1" u="sng" dirty="0" smtClean="0"/>
              <a:t>Decayed</a:t>
            </a:r>
            <a:endParaRPr lang="en-CA" b="1" u="sng" dirty="0"/>
          </a:p>
          <a:p>
            <a:pPr hangingPunct="0"/>
            <a:r>
              <a:rPr lang="en-US" dirty="0" smtClean="0"/>
              <a:t>Mildewed</a:t>
            </a:r>
            <a:endParaRPr lang="en-CA" dirty="0"/>
          </a:p>
          <a:p>
            <a:pPr hangingPunct="0"/>
            <a:r>
              <a:rPr lang="en-US" b="1" u="sng" dirty="0" smtClean="0"/>
              <a:t>Discolored</a:t>
            </a:r>
            <a:endParaRPr lang="en-CA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72816"/>
            <a:ext cx="2197968" cy="222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239" y="4231140"/>
            <a:ext cx="2533650" cy="1800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36" y="4213289"/>
            <a:ext cx="2424100" cy="181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Storage of fruits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hangingPunct="0"/>
            <a:r>
              <a:rPr lang="en-US" b="1" i="1" dirty="0"/>
              <a:t>Fresh </a:t>
            </a:r>
            <a:r>
              <a:rPr lang="en-US" dirty="0"/>
              <a:t>- ripe fruits are perishable and should be stored in special drawer to prevent rapid loss of moisture.  They should be </a:t>
            </a:r>
            <a:r>
              <a:rPr lang="en-US" b="1" u="sng" dirty="0"/>
              <a:t>washed</a:t>
            </a:r>
            <a:r>
              <a:rPr lang="en-US" dirty="0"/>
              <a:t> before storage, except for berries, which </a:t>
            </a:r>
            <a:r>
              <a:rPr lang="en-US" b="1" u="sng" dirty="0"/>
              <a:t>spoil quickly </a:t>
            </a:r>
            <a:r>
              <a:rPr lang="en-US" dirty="0"/>
              <a:t>after being washed.  Handle gently to avoid bruising.  Ripen fruits </a:t>
            </a:r>
            <a:r>
              <a:rPr lang="en-US" b="1" u="sng" dirty="0"/>
              <a:t>(peaches, pears, plums, bananas</a:t>
            </a:r>
            <a:r>
              <a:rPr lang="en-US" dirty="0"/>
              <a:t>) at room temperature and then store in refrigerator.</a:t>
            </a:r>
            <a:endParaRPr lang="en-CA" dirty="0"/>
          </a:p>
          <a:p>
            <a:pPr hangingPunct="0"/>
            <a:endParaRPr lang="en-CA" dirty="0"/>
          </a:p>
          <a:p>
            <a:pPr hangingPunct="0"/>
            <a:r>
              <a:rPr lang="en-US" dirty="0"/>
              <a:t>	</a:t>
            </a:r>
            <a:r>
              <a:rPr lang="en-US" b="1" i="1" dirty="0"/>
              <a:t>Frozen </a:t>
            </a:r>
            <a:r>
              <a:rPr lang="en-US" dirty="0"/>
              <a:t>- store immediately in freezer.  </a:t>
            </a:r>
            <a:r>
              <a:rPr lang="en-US" b="1" u="sng" dirty="0"/>
              <a:t>Do not thaw </a:t>
            </a:r>
            <a:r>
              <a:rPr lang="en-US" dirty="0"/>
              <a:t>until ready to use.  </a:t>
            </a:r>
            <a:r>
              <a:rPr lang="en-US" b="1" u="sng" dirty="0"/>
              <a:t>Do </a:t>
            </a:r>
            <a:r>
              <a:rPr lang="en-US" b="1" u="sng" dirty="0" smtClean="0"/>
              <a:t>not </a:t>
            </a:r>
            <a:r>
              <a:rPr lang="en-US" b="1" u="sng" dirty="0"/>
              <a:t>refreeze </a:t>
            </a:r>
            <a:r>
              <a:rPr lang="en-US" dirty="0"/>
              <a:t>after being thawed.</a:t>
            </a:r>
            <a:endParaRPr lang="en-CA" dirty="0"/>
          </a:p>
          <a:p>
            <a:pPr hangingPunct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746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Storage of fruits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hangingPunct="0"/>
            <a:endParaRPr lang="en-CA" dirty="0"/>
          </a:p>
          <a:p>
            <a:pPr hangingPunct="0"/>
            <a:r>
              <a:rPr lang="en-US" dirty="0"/>
              <a:t>	</a:t>
            </a:r>
            <a:r>
              <a:rPr lang="en-US" b="1" i="1" dirty="0"/>
              <a:t>Canned </a:t>
            </a:r>
            <a:r>
              <a:rPr lang="en-US" dirty="0"/>
              <a:t>- </a:t>
            </a:r>
            <a:r>
              <a:rPr lang="en-US" b="1" u="sng" dirty="0" smtClean="0"/>
              <a:t>cool, dry place</a:t>
            </a:r>
            <a:r>
              <a:rPr lang="en-US" dirty="0" smtClean="0"/>
              <a:t>.  </a:t>
            </a:r>
            <a:r>
              <a:rPr lang="en-US" dirty="0"/>
              <a:t>After opening can, fruit becomes </a:t>
            </a:r>
            <a:r>
              <a:rPr lang="en-US" b="1" u="sng" dirty="0"/>
              <a:t>perishable</a:t>
            </a:r>
            <a:r>
              <a:rPr lang="en-US" dirty="0"/>
              <a:t> and put in a plastic or glass container.  Store covered in refrigerator.</a:t>
            </a:r>
            <a:endParaRPr lang="en-CA" dirty="0"/>
          </a:p>
          <a:p>
            <a:pPr marL="114300" indent="0" hangingPunct="0">
              <a:buNone/>
            </a:pPr>
            <a:endParaRPr lang="en-CA" dirty="0"/>
          </a:p>
          <a:p>
            <a:pPr hangingPunct="0"/>
            <a:r>
              <a:rPr lang="en-US" dirty="0"/>
              <a:t>	</a:t>
            </a:r>
            <a:r>
              <a:rPr lang="en-US" b="1" i="1" dirty="0"/>
              <a:t>Dried </a:t>
            </a:r>
            <a:r>
              <a:rPr lang="en-US" dirty="0"/>
              <a:t>- cool, dry place in original container.  </a:t>
            </a:r>
            <a:r>
              <a:rPr lang="en-US" b="1" u="sng" dirty="0"/>
              <a:t>After opening</a:t>
            </a:r>
            <a:r>
              <a:rPr lang="en-US" dirty="0"/>
              <a:t>, close container tightly.</a:t>
            </a:r>
            <a:endParaRPr lang="en-CA" dirty="0"/>
          </a:p>
          <a:p>
            <a:pPr marL="114300" indent="0" hangingPunc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119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Nutrient contribution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US" dirty="0"/>
              <a:t>Vitamins - </a:t>
            </a:r>
            <a:r>
              <a:rPr lang="en-US" b="1" u="sng" dirty="0"/>
              <a:t>vitamin C </a:t>
            </a:r>
            <a:r>
              <a:rPr lang="en-US" dirty="0"/>
              <a:t>(ascorbic acid) -  found in citrus fruits. Prevent </a:t>
            </a:r>
            <a:r>
              <a:rPr lang="en-US" dirty="0" smtClean="0"/>
              <a:t>scurvy </a:t>
            </a:r>
          </a:p>
          <a:p>
            <a:pPr marL="114300" indent="0" hangingPunct="0">
              <a:buNone/>
            </a:pPr>
            <a:endParaRPr lang="en-US" dirty="0" smtClean="0"/>
          </a:p>
          <a:p>
            <a:pPr marL="571500" indent="-457200" hangingPunct="0">
              <a:buAutoNum type="arabicPeriod"/>
            </a:pPr>
            <a:r>
              <a:rPr lang="en-US" dirty="0" smtClean="0"/>
              <a:t>bones </a:t>
            </a:r>
            <a:r>
              <a:rPr lang="en-US" dirty="0"/>
              <a:t>become </a:t>
            </a:r>
            <a:r>
              <a:rPr lang="en-US" b="1" u="sng" dirty="0"/>
              <a:t>fragile and </a:t>
            </a:r>
            <a:r>
              <a:rPr lang="en-US" dirty="0"/>
              <a:t>break easily if body is </a:t>
            </a:r>
            <a:r>
              <a:rPr lang="en-US" dirty="0" smtClean="0"/>
              <a:t>lacking collagen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 err="1" smtClean="0"/>
              <a:t>cementlike</a:t>
            </a:r>
            <a:r>
              <a:rPr lang="en-US" dirty="0" smtClean="0"/>
              <a:t> </a:t>
            </a:r>
            <a:r>
              <a:rPr lang="en-US" dirty="0"/>
              <a:t>material that holds </a:t>
            </a:r>
            <a:r>
              <a:rPr lang="en-US" dirty="0" smtClean="0"/>
              <a:t>cells together.</a:t>
            </a:r>
          </a:p>
          <a:p>
            <a:pPr marL="114300" indent="0" hangingPunct="0">
              <a:buNone/>
            </a:pPr>
            <a:endParaRPr lang="en-CA" dirty="0"/>
          </a:p>
          <a:p>
            <a:pPr marL="114300" lvl="0" indent="0" hangingPunct="0">
              <a:buNone/>
            </a:pPr>
            <a:r>
              <a:rPr lang="en-US" dirty="0" smtClean="0"/>
              <a:t>2. </a:t>
            </a:r>
            <a:r>
              <a:rPr lang="en-US" b="1" u="sng" dirty="0" smtClean="0"/>
              <a:t>gums </a:t>
            </a:r>
            <a:r>
              <a:rPr lang="en-US" b="1" u="sng" dirty="0"/>
              <a:t>become soft </a:t>
            </a:r>
            <a:r>
              <a:rPr lang="en-US" dirty="0"/>
              <a:t>and can bleed </a:t>
            </a:r>
            <a:r>
              <a:rPr lang="en-US" dirty="0" smtClean="0"/>
              <a:t>easily</a:t>
            </a:r>
          </a:p>
          <a:p>
            <a:pPr marL="114300" lvl="0" indent="0" hangingPunct="0">
              <a:buNone/>
            </a:pPr>
            <a:endParaRPr lang="en-CA" dirty="0"/>
          </a:p>
          <a:p>
            <a:pPr marL="114300" lvl="0" indent="0" hangingPunct="0">
              <a:buNone/>
            </a:pPr>
            <a:r>
              <a:rPr lang="en-US" dirty="0" smtClean="0"/>
              <a:t>3. </a:t>
            </a:r>
            <a:r>
              <a:rPr lang="en-US" b="1" u="sng" dirty="0" smtClean="0"/>
              <a:t>walls </a:t>
            </a:r>
            <a:r>
              <a:rPr lang="en-US" b="1" u="sng" dirty="0"/>
              <a:t>of blood vessels and muscle cells </a:t>
            </a:r>
            <a:r>
              <a:rPr lang="en-US" dirty="0"/>
              <a:t>become weak, less elastic, and frequently rupture, causing small pinpoint hemorrhages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536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157</TotalTime>
  <Words>507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Fruit Lecture</vt:lpstr>
      <vt:lpstr>Botanical Names of Fruits</vt:lpstr>
      <vt:lpstr>Botanical Names cont. . .</vt:lpstr>
      <vt:lpstr>Form of Fruit</vt:lpstr>
      <vt:lpstr>Guidelines for selecting Fruit</vt:lpstr>
      <vt:lpstr>Avoid fruits that are. . .</vt:lpstr>
      <vt:lpstr>Storage of fruits</vt:lpstr>
      <vt:lpstr>Storage of fruits</vt:lpstr>
      <vt:lpstr>Nutrient contribution</vt:lpstr>
      <vt:lpstr>Nutrient contribution cont. . </vt:lpstr>
      <vt:lpstr>Nutrient contribution cont. . </vt:lpstr>
      <vt:lpstr>Preparation of fruits</vt:lpstr>
      <vt:lpstr>Preparation of fruits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 Lecture</dc:title>
  <dc:creator>sammy6</dc:creator>
  <cp:lastModifiedBy>sammy6</cp:lastModifiedBy>
  <cp:revision>10</cp:revision>
  <dcterms:created xsi:type="dcterms:W3CDTF">2013-03-21T21:16:13Z</dcterms:created>
  <dcterms:modified xsi:type="dcterms:W3CDTF">2013-05-14T20:00:38Z</dcterms:modified>
</cp:coreProperties>
</file>