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6"/>
  </p:notesMasterIdLst>
  <p:sldIdLst>
    <p:sldId id="256" r:id="rId2"/>
    <p:sldId id="257" r:id="rId3"/>
    <p:sldId id="258" r:id="rId4"/>
    <p:sldId id="259" r:id="rId5"/>
    <p:sldId id="260" r:id="rId6"/>
    <p:sldId id="262" r:id="rId7"/>
    <p:sldId id="269" r:id="rId8"/>
    <p:sldId id="282" r:id="rId9"/>
    <p:sldId id="270" r:id="rId10"/>
    <p:sldId id="274" r:id="rId11"/>
    <p:sldId id="271" r:id="rId12"/>
    <p:sldId id="272" r:id="rId13"/>
    <p:sldId id="273" r:id="rId14"/>
    <p:sldId id="279" r:id="rId15"/>
    <p:sldId id="275" r:id="rId16"/>
    <p:sldId id="276" r:id="rId17"/>
    <p:sldId id="277" r:id="rId18"/>
    <p:sldId id="278" r:id="rId19"/>
    <p:sldId id="263" r:id="rId20"/>
    <p:sldId id="280" r:id="rId21"/>
    <p:sldId id="281" r:id="rId22"/>
    <p:sldId id="283" r:id="rId23"/>
    <p:sldId id="284" r:id="rId24"/>
    <p:sldId id="285" r:id="rId25"/>
    <p:sldId id="286" r:id="rId26"/>
    <p:sldId id="287" r:id="rId27"/>
    <p:sldId id="288" r:id="rId28"/>
    <p:sldId id="289" r:id="rId29"/>
    <p:sldId id="291" r:id="rId30"/>
    <p:sldId id="290" r:id="rId31"/>
    <p:sldId id="292" r:id="rId32"/>
    <p:sldId id="293" r:id="rId33"/>
    <p:sldId id="309" r:id="rId34"/>
    <p:sldId id="311" r:id="rId35"/>
    <p:sldId id="310" r:id="rId36"/>
    <p:sldId id="312" r:id="rId37"/>
    <p:sldId id="31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14" r:id="rId54"/>
    <p:sldId id="315" r:id="rId55"/>
    <p:sldId id="264" r:id="rId56"/>
    <p:sldId id="316" r:id="rId57"/>
    <p:sldId id="320" r:id="rId58"/>
    <p:sldId id="324" r:id="rId59"/>
    <p:sldId id="325" r:id="rId60"/>
    <p:sldId id="326" r:id="rId61"/>
    <p:sldId id="327" r:id="rId62"/>
    <p:sldId id="328" r:id="rId63"/>
    <p:sldId id="329" r:id="rId64"/>
    <p:sldId id="331" r:id="rId65"/>
    <p:sldId id="265" r:id="rId66"/>
    <p:sldId id="317" r:id="rId67"/>
    <p:sldId id="321" r:id="rId68"/>
    <p:sldId id="330" r:id="rId69"/>
    <p:sldId id="332" r:id="rId70"/>
    <p:sldId id="333" r:id="rId71"/>
    <p:sldId id="334" r:id="rId72"/>
    <p:sldId id="335" r:id="rId73"/>
    <p:sldId id="336" r:id="rId74"/>
    <p:sldId id="337" r:id="rId75"/>
    <p:sldId id="338" r:id="rId76"/>
    <p:sldId id="339" r:id="rId77"/>
    <p:sldId id="340" r:id="rId78"/>
    <p:sldId id="341" r:id="rId79"/>
    <p:sldId id="342" r:id="rId80"/>
    <p:sldId id="343" r:id="rId81"/>
    <p:sldId id="267" r:id="rId82"/>
    <p:sldId id="318" r:id="rId83"/>
    <p:sldId id="322" r:id="rId84"/>
    <p:sldId id="344" r:id="rId85"/>
    <p:sldId id="345" r:id="rId86"/>
    <p:sldId id="346" r:id="rId87"/>
    <p:sldId id="347" r:id="rId88"/>
    <p:sldId id="348" r:id="rId89"/>
    <p:sldId id="349" r:id="rId90"/>
    <p:sldId id="350" r:id="rId91"/>
    <p:sldId id="351" r:id="rId92"/>
    <p:sldId id="352" r:id="rId93"/>
    <p:sldId id="353" r:id="rId94"/>
    <p:sldId id="354" r:id="rId95"/>
    <p:sldId id="355" r:id="rId96"/>
    <p:sldId id="364" r:id="rId97"/>
    <p:sldId id="268" r:id="rId98"/>
    <p:sldId id="319" r:id="rId99"/>
    <p:sldId id="323" r:id="rId100"/>
    <p:sldId id="266" r:id="rId101"/>
    <p:sldId id="261" r:id="rId102"/>
    <p:sldId id="356" r:id="rId103"/>
    <p:sldId id="357" r:id="rId104"/>
    <p:sldId id="358" r:id="rId105"/>
    <p:sldId id="365" r:id="rId106"/>
    <p:sldId id="359" r:id="rId107"/>
    <p:sldId id="366" r:id="rId108"/>
    <p:sldId id="368" r:id="rId109"/>
    <p:sldId id="367" r:id="rId110"/>
    <p:sldId id="360" r:id="rId111"/>
    <p:sldId id="361" r:id="rId112"/>
    <p:sldId id="362" r:id="rId113"/>
    <p:sldId id="369" r:id="rId114"/>
    <p:sldId id="363" r:id="rId1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71" autoAdjust="0"/>
  </p:normalViewPr>
  <p:slideViewPr>
    <p:cSldViewPr>
      <p:cViewPr varScale="1">
        <p:scale>
          <a:sx n="53" d="100"/>
          <a:sy n="53" d="100"/>
        </p:scale>
        <p:origin x="-102" y="-420"/>
      </p:cViewPr>
      <p:guideLst>
        <p:guide orient="horz" pos="2160"/>
        <p:guide pos="2880"/>
      </p:guideLst>
    </p:cSldViewPr>
  </p:slideViewPr>
  <p:outlineViewPr>
    <p:cViewPr>
      <p:scale>
        <a:sx n="33" d="100"/>
        <a:sy n="33" d="100"/>
      </p:scale>
      <p:origin x="0" y="5110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AC41E4-E03F-44DB-B44D-D67FABBA0D7D}" type="datetimeFigureOut">
              <a:rPr lang="en-CA" smtClean="0"/>
              <a:t>30/08/2013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A632F8-D016-48C6-9C9F-76DD892CED04}" type="slidenum">
              <a:rPr lang="en-CA" smtClean="0"/>
              <a:t>‹#›</a:t>
            </a:fld>
            <a:endParaRPr lang="en-CA"/>
          </a:p>
        </p:txBody>
      </p:sp>
    </p:spTree>
    <p:extLst>
      <p:ext uri="{BB962C8B-B14F-4D97-AF65-F5344CB8AC3E}">
        <p14:creationId xmlns:p14="http://schemas.microsoft.com/office/powerpoint/2010/main" val="3809843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In getting certified you will be required to take the 8 hour </a:t>
            </a:r>
            <a:r>
              <a:rPr lang="en-CA" dirty="0" err="1" smtClean="0"/>
              <a:t>FoodSafe</a:t>
            </a:r>
            <a:r>
              <a:rPr lang="en-CA" dirty="0" smtClean="0"/>
              <a:t> course, as well as write a mandatory final exam consisting of 55 multiple choice questions. You must obtain a 70% or higher to pass</a:t>
            </a:r>
          </a:p>
          <a:p>
            <a:endParaRPr lang="en-CA" dirty="0"/>
          </a:p>
        </p:txBody>
      </p:sp>
      <p:sp>
        <p:nvSpPr>
          <p:cNvPr id="4" name="Slide Number Placeholder 3"/>
          <p:cNvSpPr>
            <a:spLocks noGrp="1"/>
          </p:cNvSpPr>
          <p:nvPr>
            <p:ph type="sldNum" sz="quarter" idx="10"/>
          </p:nvPr>
        </p:nvSpPr>
        <p:spPr/>
        <p:txBody>
          <a:bodyPr/>
          <a:lstStyle/>
          <a:p>
            <a:fld id="{5BA632F8-D016-48C6-9C9F-76DD892CED04}" type="slidenum">
              <a:rPr lang="en-CA" smtClean="0"/>
              <a:t>2</a:t>
            </a:fld>
            <a:endParaRPr lang="en-CA"/>
          </a:p>
        </p:txBody>
      </p:sp>
    </p:spTree>
    <p:extLst>
      <p:ext uri="{BB962C8B-B14F-4D97-AF65-F5344CB8AC3E}">
        <p14:creationId xmlns:p14="http://schemas.microsoft.com/office/powerpoint/2010/main" val="1486532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A632F8-D016-48C6-9C9F-76DD892CED04}" type="slidenum">
              <a:rPr lang="en-CA" smtClean="0"/>
              <a:t>10</a:t>
            </a:fld>
            <a:endParaRPr lang="en-CA"/>
          </a:p>
        </p:txBody>
      </p:sp>
    </p:spTree>
    <p:extLst>
      <p:ext uri="{BB962C8B-B14F-4D97-AF65-F5344CB8AC3E}">
        <p14:creationId xmlns:p14="http://schemas.microsoft.com/office/powerpoint/2010/main" val="2811787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Injuries</a:t>
            </a:r>
            <a:r>
              <a:rPr lang="en-CA" baseline="0" dirty="0" smtClean="0"/>
              <a:t> from equipment, knives, </a:t>
            </a:r>
            <a:r>
              <a:rPr lang="en-CA" baseline="0" dirty="0" err="1" smtClean="0"/>
              <a:t>etc</a:t>
            </a:r>
            <a:r>
              <a:rPr lang="en-CA" baseline="0" dirty="0" smtClean="0"/>
              <a:t> – 27%</a:t>
            </a:r>
          </a:p>
          <a:p>
            <a:r>
              <a:rPr lang="en-CA" baseline="0" dirty="0" smtClean="0"/>
              <a:t>Burns and scalds – 21%</a:t>
            </a:r>
          </a:p>
          <a:p>
            <a:r>
              <a:rPr lang="en-CA" baseline="0" dirty="0" smtClean="0"/>
              <a:t>Slips and falls – 19%</a:t>
            </a:r>
          </a:p>
          <a:p>
            <a:r>
              <a:rPr lang="en-CA" baseline="0" dirty="0" smtClean="0"/>
              <a:t>Injuries from lifting, carrying, </a:t>
            </a:r>
            <a:r>
              <a:rPr lang="en-CA" baseline="0" dirty="0" err="1" smtClean="0"/>
              <a:t>etc</a:t>
            </a:r>
            <a:r>
              <a:rPr lang="en-CA" baseline="0" dirty="0" smtClean="0"/>
              <a:t> – 12%</a:t>
            </a:r>
          </a:p>
          <a:p>
            <a:r>
              <a:rPr lang="en-CA" baseline="0" dirty="0" smtClean="0"/>
              <a:t>Other hazards, repetitive motion, violence, transportation, </a:t>
            </a:r>
            <a:r>
              <a:rPr lang="en-CA" baseline="0" dirty="0" err="1" smtClean="0"/>
              <a:t>etc</a:t>
            </a:r>
            <a:r>
              <a:rPr lang="en-CA" baseline="0" dirty="0" smtClean="0"/>
              <a:t> – 12%</a:t>
            </a:r>
          </a:p>
          <a:p>
            <a:r>
              <a:rPr lang="en-CA" baseline="0" dirty="0" smtClean="0"/>
              <a:t>Chemical and biological hazards – 9%</a:t>
            </a:r>
            <a:endParaRPr lang="en-CA" dirty="0"/>
          </a:p>
        </p:txBody>
      </p:sp>
      <p:sp>
        <p:nvSpPr>
          <p:cNvPr id="4" name="Slide Number Placeholder 3"/>
          <p:cNvSpPr>
            <a:spLocks noGrp="1"/>
          </p:cNvSpPr>
          <p:nvPr>
            <p:ph type="sldNum" sz="quarter" idx="10"/>
          </p:nvPr>
        </p:nvSpPr>
        <p:spPr/>
        <p:txBody>
          <a:bodyPr/>
          <a:lstStyle/>
          <a:p>
            <a:fld id="{5BA632F8-D016-48C6-9C9F-76DD892CED04}" type="slidenum">
              <a:rPr lang="en-CA" smtClean="0"/>
              <a:t>11</a:t>
            </a:fld>
            <a:endParaRPr lang="en-CA"/>
          </a:p>
        </p:txBody>
      </p:sp>
    </p:spTree>
    <p:extLst>
      <p:ext uri="{BB962C8B-B14F-4D97-AF65-F5344CB8AC3E}">
        <p14:creationId xmlns:p14="http://schemas.microsoft.com/office/powerpoint/2010/main" val="489144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9F238AA-41CD-41DD-983C-C1689C66076A}" type="datetimeFigureOut">
              <a:rPr lang="en-CA" smtClean="0"/>
              <a:t>30/08/2013</a:t>
            </a:fld>
            <a:endParaRPr lang="en-CA"/>
          </a:p>
        </p:txBody>
      </p:sp>
      <p:sp>
        <p:nvSpPr>
          <p:cNvPr id="8" name="Slide Number Placeholder 7"/>
          <p:cNvSpPr>
            <a:spLocks noGrp="1"/>
          </p:cNvSpPr>
          <p:nvPr>
            <p:ph type="sldNum" sz="quarter" idx="11"/>
          </p:nvPr>
        </p:nvSpPr>
        <p:spPr/>
        <p:txBody>
          <a:bodyPr/>
          <a:lstStyle/>
          <a:p>
            <a:fld id="{DCC742E6-B455-4D72-B985-B4C6CC718BB0}" type="slidenum">
              <a:rPr lang="en-CA" smtClean="0"/>
              <a:t>‹#›</a:t>
            </a:fld>
            <a:endParaRPr lang="en-CA"/>
          </a:p>
        </p:txBody>
      </p:sp>
      <p:sp>
        <p:nvSpPr>
          <p:cNvPr id="9" name="Footer Placeholder 8"/>
          <p:cNvSpPr>
            <a:spLocks noGrp="1"/>
          </p:cNvSpPr>
          <p:nvPr>
            <p:ph type="ftr" sz="quarter" idx="12"/>
          </p:nvPr>
        </p:nvSpPr>
        <p:spPr/>
        <p:txBody>
          <a:bodyPr/>
          <a:lstStyle/>
          <a:p>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238AA-41CD-41DD-983C-C1689C66076A}" type="datetimeFigureOut">
              <a:rPr lang="en-CA" smtClean="0"/>
              <a:t>30/08/2013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CC742E6-B455-4D72-B985-B4C6CC718BB0}"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238AA-41CD-41DD-983C-C1689C66076A}" type="datetimeFigureOut">
              <a:rPr lang="en-CA" smtClean="0"/>
              <a:t>30/08/2013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CC742E6-B455-4D72-B985-B4C6CC718BB0}"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E9F238AA-41CD-41DD-983C-C1689C66076A}" type="datetimeFigureOut">
              <a:rPr lang="en-CA" smtClean="0"/>
              <a:t>30/08/2013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CC742E6-B455-4D72-B985-B4C6CC718BB0}"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F238AA-41CD-41DD-983C-C1689C66076A}" type="datetimeFigureOut">
              <a:rPr lang="en-CA" smtClean="0"/>
              <a:t>30/08/2013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CC742E6-B455-4D72-B985-B4C6CC718BB0}" type="slidenum">
              <a:rPr lang="en-CA" smtClean="0"/>
              <a:t>‹#›</a:t>
            </a:fld>
            <a:endParaRPr lang="en-CA"/>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9F238AA-41CD-41DD-983C-C1689C66076A}" type="datetimeFigureOut">
              <a:rPr lang="en-CA" smtClean="0"/>
              <a:t>30/08/2013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CC742E6-B455-4D72-B985-B4C6CC718BB0}" type="slidenum">
              <a:rPr lang="en-CA" smtClean="0"/>
              <a:t>‹#›</a:t>
            </a:fld>
            <a:endParaRPr lang="en-CA"/>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9F238AA-41CD-41DD-983C-C1689C66076A}" type="datetimeFigureOut">
              <a:rPr lang="en-CA" smtClean="0"/>
              <a:t>30/08/2013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CC742E6-B455-4D72-B985-B4C6CC718BB0}" type="slidenum">
              <a:rPr lang="en-CA" smtClean="0"/>
              <a:t>‹#›</a:t>
            </a:fld>
            <a:endParaRPr lang="en-CA"/>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9F238AA-41CD-41DD-983C-C1689C66076A}" type="datetimeFigureOut">
              <a:rPr lang="en-CA" smtClean="0"/>
              <a:t>30/08/2013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CC742E6-B455-4D72-B985-B4C6CC718BB0}"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238AA-41CD-41DD-983C-C1689C66076A}" type="datetimeFigureOut">
              <a:rPr lang="en-CA" smtClean="0"/>
              <a:t>30/08/2013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CC742E6-B455-4D72-B985-B4C6CC718BB0}"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F238AA-41CD-41DD-983C-C1689C66076A}" type="datetimeFigureOut">
              <a:rPr lang="en-CA" smtClean="0"/>
              <a:t>30/08/2013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CC742E6-B455-4D72-B985-B4C6CC718BB0}"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F238AA-41CD-41DD-983C-C1689C66076A}" type="datetimeFigureOut">
              <a:rPr lang="en-CA" smtClean="0"/>
              <a:t>30/08/2013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CC742E6-B455-4D72-B985-B4C6CC718BB0}"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E9F238AA-41CD-41DD-983C-C1689C66076A}" type="datetimeFigureOut">
              <a:rPr lang="en-CA" smtClean="0"/>
              <a:t>30/08/2013</a:t>
            </a:fld>
            <a:endParaRPr lang="en-CA"/>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CA"/>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DCC742E6-B455-4D72-B985-B4C6CC718BB0}" type="slidenum">
              <a:rPr lang="en-CA" smtClean="0"/>
              <a:t>‹#›</a:t>
            </a:fld>
            <a:endParaRPr lang="en-CA"/>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 Id="rId4" Type="http://schemas.openxmlformats.org/officeDocument/2006/relationships/image" Target="../media/image84.jpeg"/></Relationships>
</file>

<file path=ppt/slides/_rels/slide105.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gif"/><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9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err="1" smtClean="0"/>
              <a:t>FoodSafe</a:t>
            </a:r>
            <a:r>
              <a:rPr lang="en-CA" dirty="0" smtClean="0"/>
              <a:t> </a:t>
            </a:r>
            <a:br>
              <a:rPr lang="en-CA" dirty="0" smtClean="0"/>
            </a:br>
            <a:r>
              <a:rPr lang="en-CA" dirty="0" smtClean="0"/>
              <a:t>Level 1</a:t>
            </a:r>
            <a:endParaRPr lang="en-CA" dirty="0"/>
          </a:p>
        </p:txBody>
      </p:sp>
      <p:sp>
        <p:nvSpPr>
          <p:cNvPr id="3" name="Subtitle 2"/>
          <p:cNvSpPr>
            <a:spLocks noGrp="1"/>
          </p:cNvSpPr>
          <p:nvPr>
            <p:ph type="subTitle" idx="1"/>
          </p:nvPr>
        </p:nvSpPr>
        <p:spPr/>
        <p:txBody>
          <a:bodyPr/>
          <a:lstStyle/>
          <a:p>
            <a:endParaRPr lang="en-CA" dirty="0"/>
          </a:p>
        </p:txBody>
      </p:sp>
    </p:spTree>
    <p:extLst>
      <p:ext uri="{BB962C8B-B14F-4D97-AF65-F5344CB8AC3E}">
        <p14:creationId xmlns:p14="http://schemas.microsoft.com/office/powerpoint/2010/main" val="2915197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Top Workplace Safety Hazards </a:t>
            </a:r>
            <a:endParaRPr lang="en-CA" dirty="0"/>
          </a:p>
        </p:txBody>
      </p:sp>
      <p:sp>
        <p:nvSpPr>
          <p:cNvPr id="3" name="Content Placeholder 2"/>
          <p:cNvSpPr>
            <a:spLocks noGrp="1"/>
          </p:cNvSpPr>
          <p:nvPr>
            <p:ph idx="1"/>
          </p:nvPr>
        </p:nvSpPr>
        <p:spPr>
          <a:xfrm>
            <a:off x="-180528" y="1484784"/>
            <a:ext cx="9505056" cy="5373216"/>
          </a:xfrm>
        </p:spPr>
        <p:txBody>
          <a:bodyPr>
            <a:noAutofit/>
          </a:bodyPr>
          <a:lstStyle/>
          <a:p>
            <a:pPr lvl="1"/>
            <a:r>
              <a:rPr lang="en-CA" sz="2800" dirty="0" smtClean="0"/>
              <a:t>Tools/equipment </a:t>
            </a:r>
            <a:r>
              <a:rPr lang="en-CA" sz="2800" dirty="0" smtClean="0"/>
              <a:t>- knives</a:t>
            </a:r>
            <a:r>
              <a:rPr lang="en-CA" sz="2800" dirty="0" smtClean="0"/>
              <a:t>, fryers or mixers</a:t>
            </a:r>
          </a:p>
          <a:p>
            <a:pPr lvl="1"/>
            <a:r>
              <a:rPr lang="en-CA" sz="2800" dirty="0" smtClean="0"/>
              <a:t>Hot </a:t>
            </a:r>
            <a:r>
              <a:rPr lang="en-CA" sz="2800" dirty="0" smtClean="0"/>
              <a:t>materials/surfaces - oil</a:t>
            </a:r>
            <a:r>
              <a:rPr lang="en-CA" sz="2800" dirty="0" smtClean="0"/>
              <a:t>, liquids, steam, grills and ovens</a:t>
            </a:r>
          </a:p>
          <a:p>
            <a:pPr lvl="1"/>
            <a:r>
              <a:rPr lang="en-CA" sz="2800" dirty="0" smtClean="0"/>
              <a:t>Slippery floors </a:t>
            </a:r>
            <a:r>
              <a:rPr lang="en-CA" sz="2800" dirty="0"/>
              <a:t>-</a:t>
            </a:r>
            <a:r>
              <a:rPr lang="en-CA" sz="2800" dirty="0" smtClean="0"/>
              <a:t> water, grease or loose flooring</a:t>
            </a:r>
          </a:p>
          <a:p>
            <a:pPr lvl="1"/>
            <a:r>
              <a:rPr lang="en-CA" sz="2800" dirty="0" smtClean="0"/>
              <a:t>Manual handling </a:t>
            </a:r>
            <a:r>
              <a:rPr lang="en-CA" sz="2800" dirty="0" smtClean="0"/>
              <a:t>- lifting</a:t>
            </a:r>
            <a:r>
              <a:rPr lang="en-CA" sz="2800" dirty="0" smtClean="0"/>
              <a:t>, carrying or moving heavy equipment</a:t>
            </a:r>
          </a:p>
          <a:p>
            <a:pPr lvl="1"/>
            <a:r>
              <a:rPr lang="en-CA" sz="2800" dirty="0" smtClean="0"/>
              <a:t>Chemicals </a:t>
            </a:r>
            <a:r>
              <a:rPr lang="en-CA" sz="2800" dirty="0" smtClean="0"/>
              <a:t>- bleach</a:t>
            </a:r>
            <a:r>
              <a:rPr lang="en-CA" sz="2800" dirty="0" smtClean="0"/>
              <a:t>, oven cleaners and degreasers; </a:t>
            </a:r>
            <a:r>
              <a:rPr lang="en-CA" sz="2800" dirty="0" err="1" smtClean="0"/>
              <a:t>biohazardous</a:t>
            </a:r>
            <a:r>
              <a:rPr lang="en-CA" sz="2800" dirty="0" smtClean="0"/>
              <a:t> materials, handing sharp items and discarding waste </a:t>
            </a:r>
          </a:p>
          <a:p>
            <a:pPr lvl="1"/>
            <a:r>
              <a:rPr lang="en-CA" sz="2800" dirty="0" smtClean="0"/>
              <a:t>Other hazards (repetitive motion, violence, transportation, </a:t>
            </a:r>
            <a:r>
              <a:rPr lang="en-CA" sz="2800" dirty="0" err="1" smtClean="0"/>
              <a:t>etc</a:t>
            </a:r>
            <a:r>
              <a:rPr lang="en-CA" sz="2800" dirty="0" smtClean="0"/>
              <a:t>)</a:t>
            </a:r>
            <a:endParaRPr lang="en-CA" sz="2800" dirty="0"/>
          </a:p>
        </p:txBody>
      </p:sp>
    </p:spTree>
    <p:extLst>
      <p:ext uri="{BB962C8B-B14F-4D97-AF65-F5344CB8AC3E}">
        <p14:creationId xmlns:p14="http://schemas.microsoft.com/office/powerpoint/2010/main" val="281752187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Procedures for Proper Ware Washing</a:t>
            </a:r>
            <a:endParaRPr lang="en-CA" dirty="0"/>
          </a:p>
        </p:txBody>
      </p:sp>
      <p:sp>
        <p:nvSpPr>
          <p:cNvPr id="3" name="Content Placeholder 2"/>
          <p:cNvSpPr>
            <a:spLocks noGrp="1"/>
          </p:cNvSpPr>
          <p:nvPr>
            <p:ph idx="1"/>
          </p:nvPr>
        </p:nvSpPr>
        <p:spPr/>
        <p:txBody>
          <a:bodyPr>
            <a:normAutofit/>
          </a:bodyPr>
          <a:lstStyle/>
          <a:p>
            <a:r>
              <a:rPr lang="en-CA" sz="2800" dirty="0" smtClean="0"/>
              <a:t>1. Organization</a:t>
            </a:r>
          </a:p>
          <a:p>
            <a:r>
              <a:rPr lang="en-CA" sz="2800" dirty="0" smtClean="0"/>
              <a:t>2. Scraping and Pre-Soaking</a:t>
            </a:r>
          </a:p>
          <a:p>
            <a:r>
              <a:rPr lang="en-CA" sz="2800" dirty="0" smtClean="0"/>
              <a:t>3. Sorting and Racking</a:t>
            </a:r>
          </a:p>
          <a:p>
            <a:r>
              <a:rPr lang="en-CA" sz="2800" dirty="0" smtClean="0"/>
              <a:t>4. Washing</a:t>
            </a:r>
          </a:p>
          <a:p>
            <a:r>
              <a:rPr lang="en-CA" sz="2800" dirty="0" smtClean="0"/>
              <a:t>5. Rinsing </a:t>
            </a:r>
          </a:p>
          <a:p>
            <a:r>
              <a:rPr lang="en-CA" sz="2800" dirty="0" smtClean="0"/>
              <a:t>6. Sanitizing</a:t>
            </a:r>
          </a:p>
          <a:p>
            <a:r>
              <a:rPr lang="en-CA" sz="2800" dirty="0" smtClean="0"/>
              <a:t>7. Air Drying </a:t>
            </a:r>
            <a:endParaRPr lang="en-CA" sz="2800" dirty="0"/>
          </a:p>
        </p:txBody>
      </p:sp>
      <p:sp>
        <p:nvSpPr>
          <p:cNvPr id="4" name="Right Bracket 3"/>
          <p:cNvSpPr/>
          <p:nvPr/>
        </p:nvSpPr>
        <p:spPr>
          <a:xfrm>
            <a:off x="6156176" y="1772816"/>
            <a:ext cx="504056" cy="1296144"/>
          </a:xfrm>
          <a:prstGeom prst="rightBracket">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CA"/>
          </a:p>
        </p:txBody>
      </p:sp>
      <p:sp>
        <p:nvSpPr>
          <p:cNvPr id="5" name="TextBox 4"/>
          <p:cNvSpPr txBox="1"/>
          <p:nvPr/>
        </p:nvSpPr>
        <p:spPr>
          <a:xfrm>
            <a:off x="6804248" y="2060848"/>
            <a:ext cx="2016224" cy="830997"/>
          </a:xfrm>
          <a:prstGeom prst="rect">
            <a:avLst/>
          </a:prstGeom>
          <a:noFill/>
        </p:spPr>
        <p:txBody>
          <a:bodyPr wrap="square" rtlCol="0">
            <a:spAutoFit/>
          </a:bodyPr>
          <a:lstStyle/>
          <a:p>
            <a:r>
              <a:rPr lang="en-CA" sz="2400" dirty="0" smtClean="0"/>
              <a:t>Help but are not essential </a:t>
            </a:r>
            <a:endParaRPr lang="en-CA" sz="2400" dirty="0"/>
          </a:p>
        </p:txBody>
      </p:sp>
      <p:sp>
        <p:nvSpPr>
          <p:cNvPr id="6" name="Right Bracket 5"/>
          <p:cNvSpPr/>
          <p:nvPr/>
        </p:nvSpPr>
        <p:spPr>
          <a:xfrm>
            <a:off x="3491880" y="3254378"/>
            <a:ext cx="504056" cy="1862942"/>
          </a:xfrm>
          <a:prstGeom prst="rightBracket">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CA"/>
          </a:p>
        </p:txBody>
      </p:sp>
      <p:sp>
        <p:nvSpPr>
          <p:cNvPr id="8" name="TextBox 7"/>
          <p:cNvSpPr txBox="1"/>
          <p:nvPr/>
        </p:nvSpPr>
        <p:spPr>
          <a:xfrm>
            <a:off x="4139952" y="3770350"/>
            <a:ext cx="1368152" cy="830997"/>
          </a:xfrm>
          <a:prstGeom prst="rect">
            <a:avLst/>
          </a:prstGeom>
          <a:noFill/>
        </p:spPr>
        <p:txBody>
          <a:bodyPr wrap="square" rtlCol="0">
            <a:spAutoFit/>
          </a:bodyPr>
          <a:lstStyle/>
          <a:p>
            <a:r>
              <a:rPr lang="en-CA" sz="2400" dirty="0" smtClean="0"/>
              <a:t>Key steps </a:t>
            </a:r>
            <a:endParaRPr lang="en-CA" sz="2400" dirty="0"/>
          </a:p>
        </p:txBody>
      </p:sp>
    </p:spTree>
    <p:extLst>
      <p:ext uri="{BB962C8B-B14F-4D97-AF65-F5344CB8AC3E}">
        <p14:creationId xmlns:p14="http://schemas.microsoft.com/office/powerpoint/2010/main" val="22764984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https://encrypted-tbn0.google.com/images?q=tbn:ANd9GcTYrHTRHwHNqEaY5fiGZn8GWZvKkjoigPqYZwFVGhjukc1NZ177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217" y="764704"/>
            <a:ext cx="2985186" cy="25202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27584" y="-315416"/>
            <a:ext cx="8229600" cy="1600200"/>
          </a:xfrm>
        </p:spPr>
        <p:txBody>
          <a:bodyPr/>
          <a:lstStyle/>
          <a:p>
            <a:r>
              <a:rPr lang="en-CA" dirty="0" smtClean="0"/>
              <a:t>Continued… </a:t>
            </a:r>
            <a:endParaRPr lang="en-CA" dirty="0"/>
          </a:p>
        </p:txBody>
      </p:sp>
      <p:sp>
        <p:nvSpPr>
          <p:cNvPr id="3" name="Content Placeholder 2"/>
          <p:cNvSpPr>
            <a:spLocks noGrp="1"/>
          </p:cNvSpPr>
          <p:nvPr>
            <p:ph idx="1"/>
          </p:nvPr>
        </p:nvSpPr>
        <p:spPr>
          <a:xfrm>
            <a:off x="3779912" y="1268760"/>
            <a:ext cx="5256584" cy="5328592"/>
          </a:xfrm>
        </p:spPr>
        <p:txBody>
          <a:bodyPr>
            <a:normAutofit/>
          </a:bodyPr>
          <a:lstStyle/>
          <a:p>
            <a:r>
              <a:rPr lang="en-CA" sz="2800" dirty="0" smtClean="0"/>
              <a:t>Organization</a:t>
            </a:r>
          </a:p>
          <a:p>
            <a:pPr lvl="1"/>
            <a:r>
              <a:rPr lang="en-CA" sz="2400" dirty="0" smtClean="0"/>
              <a:t>Check for appropriate cleaning supplies </a:t>
            </a:r>
          </a:p>
          <a:p>
            <a:pPr lvl="1"/>
            <a:r>
              <a:rPr lang="en-CA" sz="2400" dirty="0" smtClean="0"/>
              <a:t>Ensure hot water is available </a:t>
            </a:r>
          </a:p>
          <a:p>
            <a:endParaRPr lang="en-CA" sz="2800" dirty="0"/>
          </a:p>
          <a:p>
            <a:r>
              <a:rPr lang="en-CA" sz="2800" dirty="0" smtClean="0"/>
              <a:t>Scraping and Pre-Soaking</a:t>
            </a:r>
          </a:p>
          <a:p>
            <a:pPr lvl="1"/>
            <a:r>
              <a:rPr lang="en-CA" sz="2400" dirty="0" smtClean="0"/>
              <a:t>Use hot water and good friction (nylon brushes/pads)</a:t>
            </a:r>
          </a:p>
          <a:p>
            <a:pPr lvl="1"/>
            <a:r>
              <a:rPr lang="en-CA" sz="2400" dirty="0" smtClean="0"/>
              <a:t>Soak flatware and utensils for 10-15 minutes </a:t>
            </a:r>
          </a:p>
          <a:p>
            <a:pPr lvl="1"/>
            <a:r>
              <a:rPr lang="en-CA" sz="2400" dirty="0" smtClean="0"/>
              <a:t>Pre-soak dirty pots, pans and cutlery </a:t>
            </a:r>
            <a:endParaRPr lang="en-CA" sz="2400" dirty="0"/>
          </a:p>
        </p:txBody>
      </p:sp>
      <p:pic>
        <p:nvPicPr>
          <p:cNvPr id="27650" name="Picture 2" descr="https://encrypted-tbn0.google.com/images?q=tbn:ANd9GcSNce22vQuiDMaWzCtcjSyU93b7_5_uWuCycoHtv9HZesCxAfQ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17" y="3573016"/>
            <a:ext cx="3251806"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7692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Continued… </a:t>
            </a:r>
            <a:endParaRPr lang="en-CA" dirty="0"/>
          </a:p>
        </p:txBody>
      </p:sp>
      <p:sp>
        <p:nvSpPr>
          <p:cNvPr id="3" name="Content Placeholder 2"/>
          <p:cNvSpPr>
            <a:spLocks noGrp="1"/>
          </p:cNvSpPr>
          <p:nvPr>
            <p:ph idx="1"/>
          </p:nvPr>
        </p:nvSpPr>
        <p:spPr/>
        <p:txBody>
          <a:bodyPr>
            <a:normAutofit/>
          </a:bodyPr>
          <a:lstStyle/>
          <a:p>
            <a:r>
              <a:rPr lang="en-CA" sz="2800" dirty="0" smtClean="0"/>
              <a:t>Sorting and Racking</a:t>
            </a:r>
          </a:p>
          <a:p>
            <a:pPr lvl="1"/>
            <a:r>
              <a:rPr lang="en-CA" sz="2400" dirty="0" smtClean="0"/>
              <a:t>Items the same size/shape should be washed together </a:t>
            </a:r>
          </a:p>
          <a:p>
            <a:pPr lvl="1"/>
            <a:r>
              <a:rPr lang="en-CA" sz="2400" dirty="0" smtClean="0"/>
              <a:t>Place utensils “business end” up </a:t>
            </a:r>
          </a:p>
          <a:p>
            <a:endParaRPr lang="en-CA" sz="2800" dirty="0"/>
          </a:p>
          <a:p>
            <a:r>
              <a:rPr lang="en-CA" sz="2800" dirty="0" smtClean="0"/>
              <a:t>Washing </a:t>
            </a:r>
          </a:p>
          <a:p>
            <a:pPr lvl="1"/>
            <a:r>
              <a:rPr lang="en-CA" sz="2400" dirty="0" smtClean="0"/>
              <a:t>Use a good detergent</a:t>
            </a:r>
          </a:p>
          <a:p>
            <a:pPr lvl="1"/>
            <a:r>
              <a:rPr lang="en-CA" sz="2400" dirty="0" smtClean="0"/>
              <a:t>Change water frequently </a:t>
            </a:r>
            <a:endParaRPr lang="en-CA" sz="2400" dirty="0"/>
          </a:p>
        </p:txBody>
      </p:sp>
      <p:pic>
        <p:nvPicPr>
          <p:cNvPr id="28674" name="Picture 2" descr="https://encrypted-tbn0.google.com/images?q=tbn:ANd9GcQ4HGj_n2mtceplVDgZnyB7Aq2pTwUj17QK-QS4TZ7wIP5zBOb8g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645024"/>
            <a:ext cx="3941508"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11728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603448"/>
            <a:ext cx="8229600" cy="1600200"/>
          </a:xfrm>
        </p:spPr>
        <p:txBody>
          <a:bodyPr/>
          <a:lstStyle/>
          <a:p>
            <a:r>
              <a:rPr lang="en-CA" dirty="0" smtClean="0"/>
              <a:t>Continued… </a:t>
            </a:r>
            <a:endParaRPr lang="en-CA" dirty="0"/>
          </a:p>
        </p:txBody>
      </p:sp>
      <p:sp>
        <p:nvSpPr>
          <p:cNvPr id="3" name="Content Placeholder 2"/>
          <p:cNvSpPr>
            <a:spLocks noGrp="1"/>
          </p:cNvSpPr>
          <p:nvPr>
            <p:ph idx="1"/>
          </p:nvPr>
        </p:nvSpPr>
        <p:spPr>
          <a:xfrm>
            <a:off x="17686" y="764704"/>
            <a:ext cx="8946802" cy="4857403"/>
          </a:xfrm>
        </p:spPr>
        <p:txBody>
          <a:bodyPr>
            <a:noAutofit/>
          </a:bodyPr>
          <a:lstStyle/>
          <a:p>
            <a:r>
              <a:rPr lang="en-CA" sz="2800" dirty="0" smtClean="0"/>
              <a:t>Rinsing</a:t>
            </a:r>
          </a:p>
          <a:p>
            <a:pPr lvl="1"/>
            <a:r>
              <a:rPr lang="en-CA" sz="2400" dirty="0" smtClean="0"/>
              <a:t>Rinse to remove detergent </a:t>
            </a:r>
          </a:p>
          <a:p>
            <a:endParaRPr lang="en-CA" sz="3600" dirty="0"/>
          </a:p>
          <a:p>
            <a:r>
              <a:rPr lang="en-CA" sz="2800" dirty="0" smtClean="0"/>
              <a:t>Sanitizing</a:t>
            </a:r>
          </a:p>
          <a:p>
            <a:pPr lvl="1"/>
            <a:r>
              <a:rPr lang="en-CA" sz="2400" dirty="0" smtClean="0"/>
              <a:t>Can be completed using hot water or chemical sanitizers </a:t>
            </a:r>
          </a:p>
          <a:p>
            <a:pPr lvl="1"/>
            <a:r>
              <a:rPr lang="en-CA" sz="2400" dirty="0" smtClean="0"/>
              <a:t>Completed at a minimum of 82 degrees </a:t>
            </a:r>
          </a:p>
          <a:p>
            <a:pPr marL="0" indent="0">
              <a:buNone/>
            </a:pPr>
            <a:endParaRPr lang="en-CA" sz="2800" dirty="0"/>
          </a:p>
          <a:p>
            <a:r>
              <a:rPr lang="en-CA" sz="2800" dirty="0" smtClean="0"/>
              <a:t>Air Drying</a:t>
            </a:r>
          </a:p>
          <a:p>
            <a:pPr lvl="1"/>
            <a:r>
              <a:rPr lang="en-CA" sz="2400" dirty="0" smtClean="0"/>
              <a:t>Never towel dry or polish = re-contaminating </a:t>
            </a:r>
          </a:p>
          <a:p>
            <a:pPr lvl="1"/>
            <a:r>
              <a:rPr lang="en-CA" sz="2400" dirty="0" smtClean="0"/>
              <a:t>Drain boards should be clean and made of sanitized stainless steel or plastic </a:t>
            </a:r>
          </a:p>
          <a:p>
            <a:pPr lvl="1"/>
            <a:r>
              <a:rPr lang="en-CA" sz="2400" dirty="0" smtClean="0"/>
              <a:t>Ware should be dry and cool before storage </a:t>
            </a:r>
            <a:endParaRPr lang="en-CA" sz="2400" dirty="0"/>
          </a:p>
        </p:txBody>
      </p:sp>
      <p:sp>
        <p:nvSpPr>
          <p:cNvPr id="4" name="AutoShape 2" descr="data:image/jpeg;base64,/9j/4AAQSkZJRgABAQAAAQABAAD/2wCEAAkGBhQSERUTExQVFBUWFxoUFxgWFxcUFxYaFxoXFRUUFxgXHiYeGBojGhcUHy8gJCcpLCwsFR4xNTAqNSYsLCkBCQoKDgwOGg8PGiwkHSQsKSwpLCwpKSwsLCksLCwsLiksKSwpLCwsLCksKSwpLCwsKSwsLCwpKSksNCwsLSwsLP/AABEIAHgAoAMBIgACEQEDEQH/xAAcAAABBAMBAAAAAAAAAAAAAAAEAwUGBwABAgj/xAA7EAABAwIEAQoFAwEJAQAAAAABAAIDBBEFEiExQQYHEyJRYXGBkfAyQqHB4VKx0RUUIzNDYnKCovE0/8QAGgEAAgMBAQAAAAAAAAAAAAAAAQIAAwQFBv/EACcRAAIBAwQBAwUBAAAAAAAAAAABAgMREgQhMUETBSJhMlGBkbEU/9oADAMBAAIRAxEAPwCzqbnBoXmwqGg9jrt/cJ2psYhk+CWN3g5pXmpx1810yQ8PoqcpF+ET0+HArLrzhSY3NGepLI3we7+U8UvODWstacuH+oB37hHN/YXx/Je63dU5Bzv1TdHsif32Lb+hTpTc9TdOkp3Dva8H9wjn8C4Ms9IVtR0bC8i4Gpt2cVDqXneoXfEZGf7mXHq26chy6opRZk7HXNsuoJv3HdHNCTi1FsjXOZj0c1EWRlxJezRt9Rmsb24Jr5D49JLTNGzYQY9/mvcWPgp5SPpYyXMawOI1IGpHimflJjFJDA/KxrXWLgGtAu6x1IbunaS3uc1yyjZvcpasrKpjJK6KQhpmczLuDa5Jt6bK8OQD5DSROlfnc5gdfb4utt3XsqUxKYjBado/zZnuN9L8FenJaAspIG9kTB/1CaKsXahKNrEgzJeN90B0wXEdfZ3d6p3G4kK2L3HVbTecVHBjj5IuGYOF9R3HdVuLRrjVhJ2TFFEuUz8sjj2Nv6BS1QzlG7OZba6OaPIWWvRr3/gp1T9liF4dIyophU1tX0EZzFsUQyZrFwGZzSXkXbqABvum7kRPDIZ8mXJ0oLQMwBFrXGcl3bubpow/kHUm9w2JrvmlN3dmkbNhvuVKsD5Mx017F73WHWIa1unBrG7BatNGt5HOfBNU9OqeFN3l8Lb9kDlbr5ruNq7lZrolIWLiWOlcRe3VdA+9ksY9fZXPQ+91LEuJFJlvviixDoUg5hQsQHexTfmrp4umlkljzZGjK5zbtZc9Y3OgNlDnR3Ujr+cYU9C2lijAc5habD4j8znFNHYor3xsi3xjkA06oHgAFBOczHaQUk3Q5ROWkZmAXsdHAnssqqwirrZRkjmcGcS43aO5t9bo2qwwxsyuOYPOV2Y3cQAXO8NgrHcxY2koszG//jwyIaZhm9XWXoenjyxtHY0D6BUDyvc2F9G1rP8ACjiOt93ODjufHRXrBibXMabjUA2v3KxMmp5QrMk6WMl3gkZq9nahm4/HFq479mqdNJGB2uSDM4cFrpH+Cb6HlNDJoHJ2bIDsboXNC34YNLVOa0m6ic1To7ibl3f2qUYoQInHuUOmdZ4PA6eq6Ojimmyiq3wwCOtmluWxCPheQ3J8Gt/lbhw9wkD5JXvI2b8DB/xG/mU4ykDVNz59fNJ6jqfDSxXL/h0PS9P5qmTWyK/4lGU0fvZagwOcvDeifd2o04HYns80ZDTFoIcLEea5J0Ad0OvsLroEQyO3u6ULNVAATINENNT+/wAJ3ZDoh6hvD36oWIN5hv7+y4wbkn/UagtMrIo4tXZzYng1oA1Ot0e1qbqCqic2SLIY6lj3Hpm6nIdQ2x0OqPBGWDSc1QLcratme/VDW3aGje4zXv4Jkg5q+kxR0ElS8MjY2TqCxdfQtFycu63yFwedtfCXSOt8RzDI7KQbWtoWkhH8sceFJj0T2yZRJTZJdtNS5pBdoDoNUik+yYoj3LzkWxtaIYppiGxtc7pXdKersAdCNDsjIa2RrQ2+mwunCnw5sk8lRd+Y3ADjnO9zft/KRqabI8jhuFY2naxTOkp/UDvrJCNSfVOGH4x1Mkjbt7bIMR23/lF0rBt+UU7FE9JGS2E6mCxzRnzTjh3KuSOwcbjiuf6KH6sdlPZuPwhavAJ2i/Rlw7W9b8p/kxyoThySiTHhNHa/FNspuCCmPBZx0hbu4N+C+u4G3mneQ8dl29FvTuZZp33Eqiq0seG6bpJ/396rU019e9Ayzdvb70XlvUK/mrtrhbI9t6bp/DRS7e7JxjFdAS6oDcrcpzW6pfl2Nhve/FNGP00eSORpsXMFhsHAaCx7QLKNY9y4hcI20TnTZDlkD2aFpsG2zakjXVLtxZ8gOcktBuwEC7Wm3VIGmllqTOXaxsMH18FpwXHSe91pz1CCodp7KFn9/wDi6c/RDTye/wAqBRsP8kFV4SHvEjXdHINMw1Dh2PHFddL73XfTixPcgQHw7G5qGrbM+VkryMgBuA0O3I13QuK4x/UMU6R/VMYu0sAc0lpGUm+gC5wuCOSukJcyzWXBcW2JA4X4qN1OMyU9TI+JwBN2nQWcOwjYqYLlEv0y2sHxGzyTxOviUZizQbO/Gii2F1ZcxjzoSASOAvronh1bmGU+SgTUj7oil4H8Jp6Qg+fij4Xd33RBYkVFLYj+FIKKpUXoJBbX33p4hrWjihcKQrjuHQ3FQ2NgnPUz2s4g8HW31CjWKSFreta57E7YtU54tODr+iiuJ4jntpYcP5XRjqPFpHLvdIx/5/LqkutmwSeZN9TUga39+KUqprDfgmGqqivNJXZ6tPFDfRUYizcSdzsn6hq3EW1/ZAPh6x8T+6Mpjb3f6LqI4DHWOa3uyV6S6bultx+676f3smFCXyaW7PeyEkk9n+FrpbpB0nD36qENPk1WEggg6g3Bvx7Uk9+ullpsnYUtgm8L5Fx1MtgMuUX0OnYAgqzkY2KZzS9xLTtYEfVWRyHo8sJk4vP0Gg+6j3LA2qSf1NB7NtEWDsAiBaANLWA9EZHVDYnwvoPBM4k0W8/r6/RAYehVA+7JSPETtxUefWLQxG3u6BCTtxYjyWTcoDa97H3wUQqcWPb9kEat73NYy7nOIAA1JJ0ACmJMkiwsGx3pA6M9Y2Jv2cEHXOsfBE4dg/8AZGFj/wDEPx9gP6b932TLilZlWOrUcvZ0jpaamorPtgWIz6E34pimqNd0pXVt0zOqLnzRpwHq1UiZu38ytHT391v5vMrh59/ha0cxnebRdmTRDmRcGVMJYKEiFdL3rYl0QrnW9/dEgs6VdQNLnBo3JAHmg3Sa3Uj5B0HS1bSdWsBefLYetlCFnYbQiONkY0ygDt2Gv1uoTzi0+V8Z/wBJH1Vg0wub/jxUJ50WWEfn9UGAgTp7BISVfehjMknvRAKzVKFfUlJylIlyNiHT5Sry5pObgU7G1lS3++cLxNP+U0/MR+s/QKKcz/IH+0zCrnbeCM9QHaSQd3Frf30V9P2TpGWrPopvlk/o6iUX+cnXsOqr7Ga/v/hWXzvYWWAVLdicj+4/KfsqXxCrzHdc90rTZ2KOpUqKf4EJ6i5Q4dqPFcuK03ceK0pWM06lywban35pFw39/VLu0J8UkT74+iiACO8fssYupfRIA6/tdMKLnZDyP1ssklKFkl1RIKlysnm8pejpnyEayOyjwb+VWUF3Pa0akm2neriiYIo4oh8jQLbandDoBI6B/Vv+VDec+MmJruw/bRS+HRo4fTZN/KLAn1kQijF3Fw30AHFx7kAspKhw6WaRscTHPe42DW6k++1WxyZ5i25Q+tkNzr0URAA/3P4+SnfJDkPBh7OoM0rgM8p+J3cP0tvwUizJypsoXnI5pjTuidQsllbISwx2MjmOtcG/6SL79iZuTXNFWTzNbPE6ni3e99gbfpaL6uP0XpK6GfJffYJkU1KjihDDcPjp4mRRNDI4xlaBwA97pursZu4tYLgaEpDFcXznIw2bxPakqZoGyZbnOqVOkCY/hv8AaaSaF3zscB3OGrT6ry/MCCQdwSD4jQr1jJE4i9rLz/zpcmTTVZlaP7uYlw7n/M37pai7NWjqWbiyElYzceK3dKUtM6R4axpcSdgLqtG9sn0rdT4+9UiTw9jzWLEiLWDSm2m6GLtVixOhQec3KReVpYiAfuRFCJKppIu1nXP/AB/KsoPD5Wnvv2rFiDISCmhc8BjdXOJ7wO8ngpfheHCFgaNT8zu0/wALFiCFkKzVIDg3iRddZlixWR4MkpPJnEktgmCve6TqNOUcf/VtYnRkrSZzSYPG3Vzro5tVCwfKPRYsUk7Fa2GnE+VUTTbMD5qGcqquCthfTvcBm1a7Q5XD4StLFXk2Na25UkfIqYSFspbExupeSHAjtYG6u8E5T8oIqVhgo2FpOj5n6yO4dX9IW1i206UcVI3Qk5/U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29700" name="Picture 4" descr="http://www.northsydney.nsw.gov.au/resources/images/spr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60338"/>
            <a:ext cx="3264363"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98331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03448"/>
            <a:ext cx="8229600" cy="1600200"/>
          </a:xfrm>
        </p:spPr>
        <p:txBody>
          <a:bodyPr/>
          <a:lstStyle/>
          <a:p>
            <a:r>
              <a:rPr lang="en-CA" dirty="0" smtClean="0"/>
              <a:t>Sanitizing</a:t>
            </a:r>
            <a:endParaRPr lang="en-CA" dirty="0"/>
          </a:p>
        </p:txBody>
      </p:sp>
      <p:sp>
        <p:nvSpPr>
          <p:cNvPr id="3" name="Content Placeholder 2"/>
          <p:cNvSpPr>
            <a:spLocks noGrp="1"/>
          </p:cNvSpPr>
          <p:nvPr>
            <p:ph idx="1"/>
          </p:nvPr>
        </p:nvSpPr>
        <p:spPr>
          <a:xfrm>
            <a:off x="251520" y="980728"/>
            <a:ext cx="8229600" cy="4525963"/>
          </a:xfrm>
        </p:spPr>
        <p:txBody>
          <a:bodyPr/>
          <a:lstStyle/>
          <a:p>
            <a:r>
              <a:rPr lang="en-CA" sz="2800" dirty="0" smtClean="0"/>
              <a:t>Hot water is the most effective and cheapest form </a:t>
            </a:r>
          </a:p>
          <a:p>
            <a:endParaRPr lang="en-CA" sz="2800" dirty="0" smtClean="0"/>
          </a:p>
          <a:p>
            <a:r>
              <a:rPr lang="en-CA" sz="2800" dirty="0" smtClean="0"/>
              <a:t>Chemical Sanitizers… </a:t>
            </a:r>
          </a:p>
          <a:p>
            <a:pPr lvl="1"/>
            <a:r>
              <a:rPr lang="en-CA" sz="2400" dirty="0" smtClean="0"/>
              <a:t>Chlorine bleach (leaves a residue)</a:t>
            </a:r>
          </a:p>
          <a:p>
            <a:pPr lvl="1"/>
            <a:r>
              <a:rPr lang="en-CA" sz="2400" dirty="0" smtClean="0"/>
              <a:t>Iodine </a:t>
            </a:r>
          </a:p>
          <a:p>
            <a:pPr lvl="1"/>
            <a:r>
              <a:rPr lang="en-CA" sz="2400" dirty="0" err="1" smtClean="0"/>
              <a:t>Quats</a:t>
            </a:r>
            <a:r>
              <a:rPr lang="en-CA" sz="2400" dirty="0" smtClean="0"/>
              <a:t> (Quaternary Ammonium Compounds)</a:t>
            </a:r>
          </a:p>
          <a:p>
            <a:pPr lvl="1"/>
            <a:endParaRPr lang="en-CA" dirty="0"/>
          </a:p>
          <a:p>
            <a:pPr marL="457200" lvl="1" indent="0">
              <a:buNone/>
            </a:pPr>
            <a:endParaRPr lang="en-CA" dirty="0"/>
          </a:p>
        </p:txBody>
      </p:sp>
      <p:pic>
        <p:nvPicPr>
          <p:cNvPr id="30722" name="Picture 2" descr="https://encrypted-tbn2.google.com/images?q=tbn:ANd9GcQghZRza-E54n-9A_X14_ZJEhPbBP1xxUGJhWP2RIobCaDqnLV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362075"/>
            <a:ext cx="1337894" cy="247307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g8QEA0QEBAQDRAPDw8NDQ8PEA4NDgwPFBAVFRQQEhIXGyYeFxkvGRISHy8hIycrLywsFR4xNTAqNSYvLikBCQoKDgwOGg8PGCocHBwpLykqKSoqLCosLCkqKSkpLC4pMCopKSwsKjUpLC0tLCwpKTIsKSksLC0pKiksKikvKf/AABEIAOEA4QMBIgACEQEDEQH/xAAbAAEAAQUBAAAAAAAAAAAAAAAABgIDBAUHAf/EAEYQAAIBAgIFBgoFCwQDAAAAAAABAgMRBCEFBhIxcRMiQVFhkQcUIzJSU4GhscEWQlRykhUzRGJzlLLR0uHwQ4KiwiQ0k//EABoBAQADAQEBAAAAAAAAAAAAAAABAgMEBQb/xAAxEQEAAQMCBAMGBQUAAAAAAAAAAQIDERIxBCFBURMUkQUyUlNhgSJxscHwQkOh0eH/2gAMAwEAAhEDEQA/AO4gAAAAAAAAAAAAAAAAAAAAAAAAAAAAAAAAAAAAAAAAAAAAAAAAGPi8Q4pbKu33IDIBpZ6UqZ/Vs2r7KeaMarrFydtqUm2rrmpXV7FtIkYIt9Kpy8xW7ZJFL1jr9ce4jAlYIbjNNVZWTk+Eck37DE8bn1y7xgT0EB8eqdcu9njxtX0pfiYwnCfg548XVurydunO5sMPjM04txfQ1kMITMGhpawyyUlFvsyuZdHT1N704+8aZGzBTTqKSTi00+lFRAAAAAAAAAAAAAAAAAAAAYmPmlst36c7N9XUZZrdL4iSso2TXObe5ItTuNfXqw8pmvPclwcVmaPSSjLk7Nc1STu7b5XRkaQ0jOfNvkurK5q5QNJF2hTjHfOK4ZlbqU19e/BJfMwZUylwKJZstl5xfeU7faveYsZW3FOfWOQzNvtXvKlJWbbsYKbKnJ2J5DJ24el8C5CtG1rmusLIjJhuaWJhHdbiXfyhDpszQ3RRKoidZhN9B6VpuWxe21kk91+ixITk9HENSTTtZnUNH4nlKVOfpRTfHp95WefNDIABUAAAAAAAAAAAAAAAACL6axe1KSXX3kjxNTZhN9SZEpw2pN9ppRHUYbgWKiM+tGxgzLyLEkUNF1opcSiVlo8LjiebJAose2KrCwFtopaLjRQ0ErU0WWX5FiZVLxPM6NqlV2sOl6Mmvcn/ADObKRP9Sal6VRdTi+9P+QVlJAAQgAAAAAAAAAAAAAAABrdYazjh5tda+P8AYiWE0plmiVazL/x5cV8yCUtzOm1GaVJnmzcTpeHSmYUtK0+012LbuYUlxLzSZbt6Up9pS9KU+00Mo9rLcuLK6INSQPSdPtKXpSn2mgt2vuKJLtfcNEGpIHpWn2+4pelqfb7iP27X3FLS633EeHBqSB6Xp9T9xblpqHU/caFrtfcW5LtY0QnVLc1dPwW6LMDEayrogva7msqR7WYVdFZphOWfW1iqSdlaPBHVvBjUcqVVvPKn/wBjiUd6O1eC1+Sq8KfzKTHJKcgAzAAAAAAAAAAAAAAAAGs1iXkJ8V8yB0tz4k+08vIT9hAae9nXZ91nVuxK8N5hyibvBYaNStCE03GTlezafmt7/YYmmcforD1JUpPETnF2mqLU1Tfotysr9iuLl2mj3mlqzcvTiiMy1UkWnEyvyzol/XxseMKT+A8f0S/0nFR40b/CJn5m33bzwHEx/bn0YmyUSiZ/jGifttZccPP+kbeivt9T93qf0jzFvup5LiPl1ektdslLRsr6K+31P3ep/SeOeift1V8MPU/pHmLfxHkuI+XV6S1jRbmjautoj7ZiHww7XxiW5YrQ/r8bLhSpr4ojzFvutHA8T8ufRpKxrMQSeeN0P1aQn+7QLOsOAwfimFxOGhWp8tWrU2q01OWzTVtyyWZEXqK5xElzhL1qnVXTiEVjvR2nwWfmqvCHzOLxXOXE7R4LfzVXhD5idmCdgAySAAAAAAAAAAAAAAAAwNNryM/Z8TnyfOfE6HpheRqcF8TncvOfE6rOzOrdl6K/9ij97/qyCYbV6VfyvKW2qlTlNpScrqpO7Vln5q39MuwnWjH/AORQ++jn0KedR3xUXys0nRi5Qb25J7ms9lvvZx8b70Ze77HmcV6ZxPL691dXVmpF03KcFCdWnSum3OO3Jq+y7J2ybz6VnvtTidW6kIV5uUXGknJfrwUlHa35b1lnv3lE6kY2TxGKhzoTUZweTTykufvV3Y9qYpSTTxlZp3i1KFR3jJ3lfnfrS/xnn/he/E3eXP8AxK6tVa0pJU5RnCVlGbtBttLLYu+mSW/tMejoOc6anCUZvY5WUM47EOfZ7TyeVN96MjDYirJ7MMXWagk4uFKtJrPqWaztmWHXxkOZGVZwjtKNqc4pptttJq63vh7BinsRVd21Rn8pj15foqlqxiVduMEo32m6lNJWbWeeW5vgam5squPxjupSrPburODW1vvZW6m9xTHFYpZJSVsrKhTurf7LkTEdGlNVce9NP6f7a/aXWu8bS613o2rxGOS2rV4xultKk4xu3ZK6jvvkXYw0o90cd7I4hfBEYWm5jt6/8aiFGT3RlLgm/gSPTsHDRmiYyTi3PGTaacWvKK2T4mJV0bpTZlOcMaoRi5zlN11GMUrtu76jK1kk/EdDJttujiZtttt3qo6uFjFf2eN7XuarEYmJ/F0nPSUYprnI7P4Ll5Orwh8zjdGPOR2fwXx8lW/2fM9GrZ8wm4AMFgAAAAAAAAAAAAAAAGJpReRqcPmjnVXznxOkaQXkqn3Wc6xEefLidVjaWda7o5+XoftI/EgM4c/EZXtXreqv5763cnmCflqP7SH8SINinatildZYnEWTbX+o+g5ON3h7nsb+v7fuxsW0tlzpyktyk3Fdb2Vl7e8xnXp+r7mZ1l0KPZlJ36S1KdPdzE03vik1bos2edL6Kmfok/gwmnicVsrZXIQXTf8AOLNke0p4S9I1tJV8PRcKCwzxXIpSq7MvFoVKknVV7T2lScbNWW1l1vc6j6Uo0MRiZTbUXRik6dOdS/PvmoJ2MXH6saM8axWLp16mG5eFWKnKnip8lVrxqQrSUJUrNONSyW1l2dHXZqiKecvnPaVm5XxEzTTM8o6Z6JTj6ld0dEOVRyr+J4qUql3Fur+Tnee/J3d7kf0ZoZ1JUKOGo4dVfEaGKxNXEVsZerKo+hQnlvT3Z37Da4nWPR7no6CruVKhSxFGpPk6qkoywypxdtne7PchozWXR9DEylGs+Rjg6WGpydOq5ycHHJ8zqjvsXiunM8/5hzXOFvTTRiirbtPxVM7E4DF0qeFpTeGVDx3BpQouvOak8XCW+a3Xv0nOMZ4ZtI1cVWpwnTwVFyqwhtUVUnQSTtKbd23zc7LpdluOhaZ14wNRYdQqyexi8NWn5KqrQp1NqTzWe5ZEelovVZzlPxerOV5VZZ4txVltSk1OdrZNu/aRrpzuV8Lei3H4J5Z6fkxtW9c8Zi6ekqc8RLHUKeBrupVeDp4anSnsWhs1FLak3nlKPW+g91oVsNoaPVgtr8U7/IkWntaMHDCV8LRoTw7q0JOlBQw1GChKaW2oKd9nam9y6X2mg1sXM0XHq0dh/fdl7VUVXMxOeStdM0cNifi/ZG6Mc0dn8GUfIVeMPgzjtCPOR2jwcQthpvrml3R/udNezhhLQAYLAAAAAAAAAAAAAAAALOLV6dT7kvgc6xa58uJ0iuubP7r+BznGeezpsdWdajC/naX7SH8SIVpGC8Yxiag7YvEZyUG7co8rtXJpRflKf34fxI0mldS8bKvipxoucalerUpuGJpU+bKTavFnNxsTOMPY9kXKKKqtUxGcbzhGquEhLojBJ25i39N2W1o5dEn0fVubmWp+kV+j1+vKvQln39hbeq+kFe+HxXZbkp8ek87TPZ9FHEUdLkesNXhaWzKa32inmlxWTfau8vVGlk4vNfVpxku9Pt+Bl0NWsbGU28LiLPp5JSft9peloPF/ZcTx5B5/8chFM9iq7Rn3o9WojSp5Xp1PZCb9nncCzLDxzflF0/mnZLrvtG8loXGWdsJiG7rLkHFP/jl1lt6Dx7vbBV07WTdO9uvJxI0z2Wi/T8UesNFNQtk5N9sUl/Ez2jKK5TapQxF6NWKpVZxpwqycbJOTas87708srM2v0P0i/wBErZ/qxiviZ8NUZqzdGtHZUYTfLYWFq1nleU+a77OQiiqeit6/ZmiaZrjn9YRXAaKlhI14znQxLq4egoVoynKpQcakHLDwUlnG2d1ZWSz6CWa5K08HH0dH4Ve6Rfpaj1alam69TkcPKUYwdWvTrVqu68Kag2r3vn0HvhAivHHFKyjRoxS6lsuy953cLTVqmanzfHTaot027dWrnMz90cw0ecjtXg/hbCcakv4YnG8JDnI7XqRC2Dp9spv32+R13Nnlw3wAMFgAAAAAAAAAAAAAAAHklk+BzjG+fLidIOdaSjapNdUmvedFjqpWw9vZlF9Uk+53N39IqN2/LrO9uY1v3bzRVSwbVURVupE4SP6RUPTrLjCm/kefSOh62ouNFP5EanEsyiU8GlOuUtWsmH9dL/4y7tx69ZcN6+2XqZu769xDnEtyiR4NKdcpotZsN6/p9TU3dW4p+lGGz8u31eQnl7v8sQrYPHEjwqTVKafSzDL/AFqj4ULfFGlhidHxUOfiZSg6bjJU6MHaG1ZNJWl58rt5u+80eyUyiPCpNSRw1jwEHB7GIq8nt8jGaouNFTlGTUc098Fa92iL6y6TjicROtFSjGUYRSlbaWzFLoLNZGNJFooiNjKrBR5y4nbtVIWweH7Yt98mzjGBhzlxO4aFp7OHw8eqlD3xT+ZlcWhmgAxWAAAAAAAAAAAAAAAACAadjavVX68vjcn5B9aKdq8n6ST939jezupXs0dUsJl6szG2jqZrjRalEuqR4yBZcS3KBkWKJICxsFLiX9k8cSErGyUTiX2WqhAwKyMWSM2pExZxITDK0ZC84rtR2/C5RivRio9yscg1Ywm1XpX3bSb4LP5HWsJO5z3JaQzQEDJIAAAAAAAAAAAAAAADxkV1poX2ZcY/MlZqNOYXbpytvXOXsL0TiqETsgFZGLKBn147zDkdrLCzKl2stSpvrfeZdyiQGJsS9KRTKEvSkZdilkDFUJelI8dN+lLvMqxTJEDFdHtl3nnI8e8yCiQSsOBQqeZdZcpU7shLf6oYXnyl6Mfe/wDGdBwUciN6raPcaSk1nN7Xs6CV4eFkctc5leF9AAokAAAAAAAAAAAAAAAALVaFy6AIdprV6V3Okr3zcOn2fyIvXoSi2mmmt6aszqs6SZi19Gwn50Yz+8lL4mtN2Y3Rhy1pnljpL1dw/qYd1jz6OYb1MO5/zL+LCMOb2DidI+j2H9TDuD0DQ9VT/Ch4sGlzbYKXTOk/kGh6qH4UefR+h6qH4R4sGlzSUC3Kmzp61cw/qYdzKlq7h/U0/wANyPFgw5bTw0pOyTk3uSTbfsJRoLVGbanWWxFZ7H1pcepE0oaNhDzIRh92Kj8DKhRKTcmdk4WcPhkrZWtu7DLigonpmkAAAAAAAAAAAAAAAAAAAAAAAAAACx5Y9AHmyLHoA8segAAAAAAAAAAAAAAAAAAAAAAAAAAAAAAAAAAAAAAAAAAAAAAAAAAAAAAAA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30726" name="Picture 6" descr="http://www.delf-uk.com/wp-content/uploads/2011/04/DAIRY-HYGIENE-BULK-TANK-CLEANERS-Iodine-Bulk-Tank-Cleaner-25-lit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4221088"/>
            <a:ext cx="2912336" cy="291233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data:image/jpeg;base64,/9j/4AAQSkZJRgABAQAAAQABAAD/2wCEAAkGBhIQEBMSEw4UExITEBYUFBISFRUSExUQFBMWGhQQHhYYGyYeGRkjGRUTHy8gJScpMjUsFR4yNTAqQSYrLCkBCQoKDgwOFw8PGikkHhwpLiwwKSkpNTApMiwsMCwsLC01MCw1KTUpMiwsLC40MSwpKikqKzU1KTY1LCkpNSkpK//AABEIAFsAoAMBIgACEQEDEQH/xAAbAAEAAgMBAQAAAAAAAAAAAAAABAUCAwYHAf/EAD0QAAICAQEFAwcGDwAAAAAAAAABAhEDBAYSITFBBVFhEyIjMoGRshRjcXKx8BZCQ1JTVHOCkqGjs8HR4f/EABgBAQEBAQEAAAAAAAAAAAAAAAACAwEE/8QAJhEBAAIBAwIFBQAAAAAAAAAAAAERAhIhMQMiFFFhkeEEQUJxgf/aAAwDAQACEQMRAD8A9xAAAAAAAAAAAqY9ryeaeNQVQdXxfRO+7qWGo1UYK37ur8Dn9JJvUTny31bXja/4VjFoymnRYslrkbDRizdGbrJW+gAAAAAAAAAAAAAAAAAAa82VRVs2FJ2n2lCObyc5qNY1JX1bbX+DsRcpymoY5pucrfsXcjVijWVfVf2ozjrsL5ZF7mZRlBy3lPpRtNfZjFrCUTdgy9GaoZovrxMqX5yM9mm6UDCE7MyGgAAAAAAAAAAAAAAAAcNtfNLWR7/IR+OZ3J57tzXy3Hf6vH+5MrHlOXCBp9q9Mq9NF8UnT9W74u6peay20+1Olpenj6u915J03Vd98DhseyEPVlkfHpvwi64+BeYtn7jJSy7znjjHec8adQyKcZJbtVwS/wBnO/yh7I6f0u3dl7fDsce0Wnvd8qlUVK2nTi1dp9enAn4e1cU5OMcilJK2lxe664/zRya2cVRayOliUG9/HwdJXdceS95a9kdj+SnOe9dx3PWi+sHfD6pMTle8Ky6fQ0zOOU3+nUaSVxtd5vIvZ68z2slFS8YADgAAAAAAAAAAAAAB59t4n8sx8L9Aul/lJnoJwO3mK9XifzFf1JFY8py4QXN1W7w5p73d7CfpFLulxVc4vhZDw43KuVIsdPGCrl7OJtMGGcxFJ8MUuHmypeMa+gsXJuPFV7b+wjYZ2uDXL78CXJvd93IypprvlM7O9T2slEXs9eYr72SiHJmwABwAAAAAAAAAAAAADhtvI+nwv5uXxHcnGbbxvPi/Zv4iseU5cOW0u0eHfnDy3nQk4yj5OTpx5rhzJsu09JLjPOqXVQnFLr0RgtndNldz02OTbtycadvxXEstJs1poqliSXdvTr4ipnP0bY+GmPyv+Jel7Y08OWePDh6km1fjV9S00XauPLvqGS3DdbpONJt1z58iF+Demk03hTrlbl9llpouzMWJNY8UYXV7qq65WReV70vLw+nt1X61Sx0LuC+lkk06ZVFI3CXngABx0AAAAAAAAAAAAACo2i7BWqxpKe5ki7hPnTfNNdYvu8EW4A87fZ2twOpadzV+ti89Px4cV7UT8GXP102VfuSO0o+0dufNOmHM4tTl/Q5P4JE3BDNP8TcXfLn7uZc0KJ3UwxY91V9/pMwDoAAAAAAAA//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30730" name="Picture 10" descr="http://www.steam-brite.com/images/quat_ammonia_chloride_disinfecta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3158" y="4509120"/>
            <a:ext cx="4120842" cy="234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97994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Storing Sanitized Ware</a:t>
            </a:r>
            <a:endParaRPr lang="en-CA" dirty="0"/>
          </a:p>
        </p:txBody>
      </p:sp>
      <p:sp>
        <p:nvSpPr>
          <p:cNvPr id="3" name="Content Placeholder 2"/>
          <p:cNvSpPr>
            <a:spLocks noGrp="1"/>
          </p:cNvSpPr>
          <p:nvPr>
            <p:ph idx="1"/>
          </p:nvPr>
        </p:nvSpPr>
        <p:spPr>
          <a:xfrm>
            <a:off x="2915816" y="1628800"/>
            <a:ext cx="6048672" cy="4968552"/>
          </a:xfrm>
        </p:spPr>
        <p:txBody>
          <a:bodyPr>
            <a:normAutofit/>
          </a:bodyPr>
          <a:lstStyle/>
          <a:p>
            <a:r>
              <a:rPr lang="en-CA" sz="3200" dirty="0" smtClean="0"/>
              <a:t>Store off of the floor, away from dust, garbage, food or splashes </a:t>
            </a:r>
          </a:p>
          <a:p>
            <a:r>
              <a:rPr lang="en-CA" sz="3200" dirty="0" smtClean="0"/>
              <a:t>Clean and sanitize dish racks and shelving regularly </a:t>
            </a:r>
          </a:p>
          <a:p>
            <a:r>
              <a:rPr lang="en-CA" sz="3200" dirty="0" smtClean="0"/>
              <a:t>Handle ware with clean hands</a:t>
            </a:r>
          </a:p>
          <a:p>
            <a:r>
              <a:rPr lang="en-CA" sz="3200" dirty="0" smtClean="0"/>
              <a:t>Remove unclean dish ware and rewash </a:t>
            </a:r>
            <a:endParaRPr lang="en-CA" sz="3200" dirty="0"/>
          </a:p>
        </p:txBody>
      </p:sp>
      <p:pic>
        <p:nvPicPr>
          <p:cNvPr id="31746" name="Picture 2" descr="https://encrypted-tbn1.google.com/images?q=tbn:ANd9GcT_l9ZxaSAJhO8X73yoalzEtcc0v0QEtEdTIku_jW4v6d4A_Sttj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43" y="1916832"/>
            <a:ext cx="2638579"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56598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29600" cy="1600200"/>
          </a:xfrm>
        </p:spPr>
        <p:txBody>
          <a:bodyPr/>
          <a:lstStyle/>
          <a:p>
            <a:r>
              <a:rPr lang="en-CA" dirty="0" smtClean="0"/>
              <a:t>Types of Dishwashing </a:t>
            </a:r>
            <a:endParaRPr lang="en-CA" dirty="0"/>
          </a:p>
        </p:txBody>
      </p:sp>
      <p:sp>
        <p:nvSpPr>
          <p:cNvPr id="3" name="Content Placeholder 2"/>
          <p:cNvSpPr>
            <a:spLocks noGrp="1"/>
          </p:cNvSpPr>
          <p:nvPr>
            <p:ph idx="1"/>
          </p:nvPr>
        </p:nvSpPr>
        <p:spPr>
          <a:xfrm>
            <a:off x="438747" y="2420888"/>
            <a:ext cx="8686800" cy="4713387"/>
          </a:xfrm>
        </p:spPr>
        <p:txBody>
          <a:bodyPr>
            <a:noAutofit/>
          </a:bodyPr>
          <a:lstStyle/>
          <a:p>
            <a:r>
              <a:rPr lang="en-CA" sz="3200" dirty="0" smtClean="0"/>
              <a:t>There are 2 different kinds </a:t>
            </a:r>
          </a:p>
          <a:p>
            <a:pPr lvl="1"/>
            <a:r>
              <a:rPr lang="en-CA" sz="2800" dirty="0" smtClean="0"/>
              <a:t>Manual</a:t>
            </a:r>
          </a:p>
          <a:p>
            <a:pPr lvl="3"/>
            <a:endParaRPr lang="en-CA" sz="2800" dirty="0" smtClean="0"/>
          </a:p>
          <a:p>
            <a:pPr lvl="1"/>
            <a:r>
              <a:rPr lang="en-CA" sz="2800" dirty="0" smtClean="0"/>
              <a:t>Mechanical  - dishwashing or glass washing </a:t>
            </a:r>
          </a:p>
        </p:txBody>
      </p:sp>
    </p:spTree>
    <p:extLst>
      <p:ext uri="{BB962C8B-B14F-4D97-AF65-F5344CB8AC3E}">
        <p14:creationId xmlns:p14="http://schemas.microsoft.com/office/powerpoint/2010/main" val="23440471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Manual</a:t>
            </a:r>
            <a:endParaRPr lang="en-CA" dirty="0"/>
          </a:p>
        </p:txBody>
      </p:sp>
      <p:sp>
        <p:nvSpPr>
          <p:cNvPr id="3" name="Content Placeholder 2"/>
          <p:cNvSpPr>
            <a:spLocks noGrp="1"/>
          </p:cNvSpPr>
          <p:nvPr>
            <p:ph idx="1"/>
          </p:nvPr>
        </p:nvSpPr>
        <p:spPr>
          <a:xfrm>
            <a:off x="460375" y="1772816"/>
            <a:ext cx="8229600" cy="4525963"/>
          </a:xfrm>
        </p:spPr>
        <p:txBody>
          <a:bodyPr/>
          <a:lstStyle/>
          <a:p>
            <a:pPr lvl="2"/>
            <a:r>
              <a:rPr lang="en-CA" sz="2800" dirty="0"/>
              <a:t>Requires 3 different types of sinks</a:t>
            </a:r>
          </a:p>
          <a:p>
            <a:pPr lvl="3"/>
            <a:r>
              <a:rPr lang="en-CA" sz="2800" dirty="0"/>
              <a:t>1. Washing – in clean water </a:t>
            </a:r>
          </a:p>
          <a:p>
            <a:pPr lvl="3"/>
            <a:r>
              <a:rPr lang="en-CA" sz="2800" dirty="0"/>
              <a:t>2. Rinsing – in clean, hot water </a:t>
            </a:r>
          </a:p>
          <a:p>
            <a:pPr lvl="3"/>
            <a:r>
              <a:rPr lang="en-CA" sz="2800" dirty="0"/>
              <a:t>3. Sanitizing – for 2 minutes in chemical solution or hot water </a:t>
            </a:r>
          </a:p>
          <a:p>
            <a:endParaRPr lang="en-CA" dirty="0"/>
          </a:p>
        </p:txBody>
      </p:sp>
      <p:sp>
        <p:nvSpPr>
          <p:cNvPr id="4" name="AutoShape 2" descr="data:image/jpeg;base64,/9j/4AAQSkZJRgABAQAAAQABAAD/2wCEAAkGBhQSEBUREBMSFRUUFxUZFhcYFhgXGhYZFhchGBUWEhYZGygfGBkjGxgWHy8gIyc1LC0sFiAxNTAqNSYrLCkBCQoKDgwOGg8PGS8iHSQtNTQsLCo1LjQsKSosMy4wLCwsLCo1MCwtLCosLCwsLy4sLSwsLCk1KiwqLCwsNSwsLP/AABEIAMYA/wMBIgACEQEDEQH/xAAcAAADAAMBAQEAAAAAAAAAAAAABAUDBgcBAgj/xABQEAACAQIDAwUKCwYDBwMFAAABAgMAEQQSIQUGMRMiQVFhFRYyU1RxgZLR0hQjNXJzkZOUsbKzM0JSYnShB2OCJDRDosHT8CVE4YS0wsTx/8QAGAEBAQEBAQAAAAAAAAAAAAAAAAIBAwT/xAAvEQACAQEFBwQBBAMAAAAAAAAAAQIRAxIhUcEiMTNhcdHwBBNBQjKhseHxFFKR/9oADAMBAAIRAxEAPwDt7uALkgAcSdAPPWDujF42P119tS9+/kzF/QSflrN3o4LyPCfYRe7XVRjdvSfmHcht1oh7ujF42P119tHdGLxsfrr7aR70cF5HhPsIvdo70cF5HhPsIvdpSzzY2uQ93Ri8bH66+2jujF42P119tI96OC8jwn2EXu0d6OC8jwn2EXu0pZ5sbXIe7oxeNj9dfbR3Ri8bH66+2ke9HBeR4T7CL3aO9HBeR4T7CL3aUs82NrkPd0YvGx+uvto7oxeNj9dfbSPejgvI8J9hF7tHejgvI8J9hF7tKWebG1yHu6MXjY/XX20d0YvGx+uvtpHvRwXkeE+wi92jvRwXkeE+wi92lLPNja5D3dGLxsfrr7aO6MXjY/XX20j3o4LyPCfYRe7R3o4LyPCfYRe7Slnmxtch7ujF42P119tHdGLxsfrr7aR70cF5HhPsIvdo70cF5HhPsIvdpSzzY2uQ93Ri8bH66+2jujF42P119tI96OC8jwn2EXu0d6OC8jwn2EXu0pZ5sbXIe7oxeNj9dfbR3Ri8bH66+2ke9HBeR4T7CL3aO9HBeR4T7CL3aUs82NrkPd0YvGx+uvto7oxeNj9dfbSPejgvI8J9hF7tHejgvI8J9hF7tKWebG1yHu6MXjY/XX20d0YvGx+uvtpHvRwXkeE+wi92jvRwXkeE+wi92lLPNja5D3dGLxsfrr7aO6MXjY/XX20j3o4LyPCfYRe7R3o4LyPCfYRe7Slnmxtch7ujF42P119tHdGLxsfrr7aR70cF5HhPsIvdo70cF5HhPsIvdpSzzY2uQ93Ri8bH66+2jujF42P119tI96OC8jwn2EXu0d6OC8jwn2EXu0pZ5sbXIe7oxeNj9dfbTNanvZuvhEwGKdMJhVZcPOVYQxggiMkEELcEHprZ8N4C/NH4VkoxupxNTdaMj79/JmL+hk/LV2oW/fyZi/oZPy1drXw11ehi/J+ZhRRRXIsh7X3zwuGl5KaQhgFZrI7CNWNlaVlBCAnrqpjcfHDE00rhY0UszHgAOnTj6ONaP/iTtSEpNhWM0UpRGQCO64w65Ycy3ZlDaEXUi/SKv7wDNst+WwzSXhXlIIzZhoMwjPWmpHza9bsY3YPHF9txyvurWR97J31w2Ik5FDIshUuqyRPGXUcWjzAZh5qqbN2is8SzR5sr3tmVkOhI1VgCOHTXOd2tpXx0MeFxUuNh5OXOZofjMKMnN+PKg3Y2W3/xZbd/DtiBsmKZpikkON5QcpIuezXAdlIJGg6ei3Cu0/SxVaYf1J7sMjnG2b86dzpmN2xHFJDFISGnZljFiblVzG5HDTrp2uNqmJeDARwORKmLxscTyXbIACFuSCdFva/ZXQNwJkOAjCh1dCVmV2LOJlNpc7HUknUdhFcrb0ys43k6/wBvsXC0vOlDFD/iXgWI+MkVWbKHaGVY73tYyFco16zV6PaSNM8Az50VWPMYLZuGV7ZSdOANcm2btyI7Fl2eA8mJkaZUiWNySXlJU5suUW8Lj0VU2hFKj42FppkyYHBgvGHezA2cqqm9jYhiNQCT0V2n6SKbSqsfn5xWO7mRG2dK7/Nx0Ta21o8NC88xIjjALEAsQCQOA1OpFNI9wCOB1rjPwm+ztoxIqMojhblIZZpICxkHNRZrlJLamx8/AVdxO75+Fz4OB5gJ9m8pcyyNfECWySEsxs1wOHQTUS9JFKjeOmHc1Wzfx5idLorip2tjJ/jxyq90QMIq3IETJyKtJ2X/ANorLvrigs2IEWeOXDGBYy0s7SFVC8/Doto0jte7MTfXgSK1ehd5RvfxuX7mP1CpWh2WkcFtmOWWaGMkvAyrIMpFiy5hYkWOnVXMd5cUY9oSyZjO4liyQlsTDiAOaAuDyXjkjOp4a3N+s/W3dmhjtme8okheFoiruuVuTHOAUgMei5vbotWR9IqKr3pf9qlryNds/hHT4dpo00kAz54wpa6MFs+oyuRZu2x0puuUbwYuUjahzyX+C4ErYsLMbFioHAnptTWMwc2HxU8eCacvJsxpdZJJC8/KZc4zE/GZb2t0nSs/xVn5RPU33eXmPY6bUnam9OHw88WHmcrJOQIxlYgktlF2AsNSBrWg7szw90MAuFbEZTDPywkM2UzCMZ9JNC9/Cy6eDTX+JWAMuLXJfMmDxEiEdDwyJItu3m29NI+mirRQk8Gq5Z9g7VuNUbpFvTh2xjYFXJnRczLlawFg3hWtezL01TllCqWYgKoJJOgAGpJPVXH9jiZp/hcasMRisLtGZABchi4WFRfjYItvPXm70JmSREkzBsHJ8IjV8U7NJlurSlxlSbOLZQdQTxFdJejitz3b+vz/AASrZ5HUU3jgL4dFck4pXaGytZ1RQ7G9tOaQdeNU65HsTAQT9x4lLlCmLE1nkU8oIUMiZr3UXsLKbW04XryGdxhoY8Q84wUeOxUc5DSXEafsFkdefyeYm+vV2VMvSKtE/Ky/XDcFbP5XmHc67SWF2xHJPNh0JMkHJ8oLEAcouZLE6HQdFcwknf4JJkbEdzvh8IDXkzfBcp5bKx5/I58oB8/bV7/DwRfDtoHDlzCRhOTLFzdQjDmmTnFL3A7LW0tUS9KowlJvd3W/njuKVrWSXnyb9RRRXiO5H3y+TsZ/TT/pNVPDeAvzR+FTN8vk7Gf00/6TVTw3gL80fhXR8NdXoT9iPv38mYv6GT8tXahb9/JmL+hk/LV2tfDXV6GL8n5mFFFFciwooooAooooAooooAooooAooqHvTtCSJYuTfJmd8zZA5ypBJKQobS90FAXKK1fd3eJmcRzMWEmiFkVGWQLmMMiqStyhEikHnDN1C+0UAUUUUAVhxeEWWNo3F1dSrC5GjCxsRqD2is1FE6Ag7I3NiglE3KYiV0QpGZpTJyaniIxYWvYC/HSr1FFVKcpusmYkluCiiipNCiiigCiiigCiiigI++XydjP6af8ASaqeG8Bfmj8Kmb5fJ2M/pp/0mqnhvAX5o/Cuj4a6vQn7Effv5Mxf0Mn5au1C37+TMX9DJ+Wrta+Gur0MX5PzMKK1raW+qJm5MKVS+aV3yRi3EqbEsB16DqJr3Z+8ssjqFSGVHjMitG9syhgCEuCraMhuWAN+iuRZslFY8PiA6hlvY9YIII0IIOoINwR1islAFFFFAFFFFAFFFFAFQt4933xMkDK9ki5TPGS6h86hRqhFrLyi+aQ1dooDT9rbvmLDrIWZiihZit82RGzRTR3uTJCbMDxKhhroKu7B2qZoyHy8rHZZAvA3F1kT+R1sw85HEGqdaXiYGwWIUxglLNyaj9+LwpcMP549ZIx/DnQcCaA3SiseHxCuiuhDKwDKRwIIuCOy1ZKAKKKKAKKKKAS2xtePCwPPO2VEFyfwAHSSdBWmJvXjsXpDEMIrKrqZUzuVc2jOYsEUseAKn8Lxv8UdvCaeCFVeTDwShpgqO3LTDwMMth/CGLNfLlY6ki1TsTsvaG0LtPHKiklgmUIua1gzmYrmIGnA2HglKAZgnx7zT58VJE+Gtypllk5oPgskMSqhB6whHbW5bib1y4gy4XFhRiIP3lIIljPCRbADpU3AAIdSAL2CWPtJisLMzwo8kWIw88eZWEgsRlBBIIVgWPUBY8KmblxJ8Ow0iq5kfDNmcMMuQM4AIJzE3WIdgC8LUB0+iiigCldqE8hJYkEqwBBsQSLAg9BuaapTah5g7ZIR9cqg/jQGp7ybTb4HiSz3DYBxa+mcJqQOv43X5o6q3LDeAvzR+Fcr2uM2z/PhsRJ66Ycn9Rq6phfAX5q/hXR8NdXoT9iPv38mYv6GT8tP7dYjCzFbgiOQ6cdFPDtpDfv5Mxf0Mn5atTRBlKngwIPmOhrXw11ehi/J+ZnL8dho3iaKW3JupQjsItZR1jiLdQp7YGMgwpwcKs4WJJI7sjg5MgYu3NAtmjBJ4DNWt7xLs1Ewsm0DKZTCxbk2kDxksoAIRgAOa69ZKk1l3ewODQM2EObMxOYs7MyGzJcvqbAr5q5FnVtnTBnlysGBKupBBBVkAuCOIzK1PVqe5SESTWvlKxadAa7k27SCCfQenXbKAKKWx+0EhTPIbC9hpcknoAHHpPYASdATWLC7bhksFkFzwDc0n5oa2b0UA9RRRQBRRRQBRRRQBSe1dmieIoSVNwyOOKOpujr2g/WLg6E05S0e04mbKsiFgbWDC97kW891Yf6TQGubt7SMUhw8oCBnYZRwintneNf8uQfGx+dh1CtsrT99IwJAw0LQSFj1mGaFoj51LuQeIzGtmm2lEjZHkRWtexIvbU3t5lb1TQDVFeA31Fe0AV4TXtRJtoNI+IVWKLAosRlOdiGzXzKbWygC3X9QEHHbjri4eWjlkixBvZg7BTYkBXUHhx1Gov0gBa0fHbI2hhyFKYyRzoQglkXziRSUYdOqqf5RXVtgh1JTMGXnE3UAi2VFsQba2bo6Kt0BybdrdzaDtmmw3JpkcJymIMbXkFmdjGrODYsbaakajhW87s7qDDM8sjiSVwq3C5VjRQAscSkk20F2JuxFzWwUjtza6YXDS4mQOyRIXYIMzED+Ee0267UBK3k29LFIsUOQXXMzMCx1JACi4A4HU348KhTbxTqMzTvxAsqxXJYgKFBh4kkcTU5d+sNtOQSYVnukdpEdcrIS11vxU314E8KYSINdWAII1BFwfOKA8XfRrMfhOIJVWYryUBPMNmUZlXW5/sa2ubahfBxzNxPPPR+zVpP/AMK5rtXZ8ZmljyLlKTaAWGiREaDqufrqhs7dlYsIk8TsxkgxIWNuc+YxvGOSPhFczoLG+rDXW1AMbUjAwjJ0rgJxbzRsP/1hXTMN4C/NH4VynaMiLBMVy2Gz5CluqTlfB1JItiYSSLgZludRfq2G8Bfmj8K6Phrq9CfsR9+/kzF/QSflpDbW+yI3JRukRIvykqvYA9KxgZifnW9Ip/fv5Mxf0Mn5aqYzHJEAXNsxyqACSzWJsoGpNgT6DWvhrq9DF+T8zOOb0bvbOlVpjjmll5zMrKVWWRvBAKoCgLldNdNNKpfCcK2KQHEwxoqZrpG54IsQRboABbMeBAsNNa37ak5mjKCKcaqyt8WLMpzKbGQHiB/8HWoqbwy/DIVlhblFEkZUNHzlkAcSjnAWHIkE8OcOBYKvIsd2fvZs+FMkc6gcSSrksTxZjl1PsAGgAp3D77YJ3VFxEeZrhQbrcgFiAWAF7An0U33XPTDMB1/Ft/ZXJ/tU/aeMSWXAPG1x8LkHSLFcJiAwIOoII4GgE9qbXWTE2R1YRLYWIPOfVm0PQuUA/wAzisTCN75lGvHov57cfTUDFwLMxkcas5kHpa6fUtl82lfSh18Fz5jzh/zG/wBTCgKOPx74ZRyErA2Y5TZlCoLscvggXyjQX53HStyG14fHRfaL7a0bZmDeaRGcCzSKgtwyxEu99TlJyyC1+gca6JQCvdeHx0Xrr7aO68PjovXX20yGFyL8OPZ569oBXuvD46L119tHdeHx0Xrr7a1naJlkGPnGInjbCsywKjAIuTDJLd0KkSEu7XzXFrAW41teDmzxo54sqk+kX0oDSP8AEH/E44EImDhOKlfU5QzIifzOgN2J4KOgEm2l+bbC3ydQ+bB4hXZg+ubIGAdbXy3y2cdtxX6GooDlzbzNjCpmaGGyOngvwkZGJ1cajkh9ZpTfHasaYhsUpOILRlCsIPBoyhtq2uo+o9ddcooDju5/+MUxxEeHxOBkigYlRJaQlCxupkutst9CRa178BXV+68PjovtF9tN1C27mkxOHwwkkjSRZ3cxtkZuSyBVzjVVvJc5bHmjW1wQKXdeHx0Xrr7ah4+2eQwz4YLKUZueoYsvnuCCAOrp89M7v4sqcRDLKXEE+RGkYZ8hhilAZtM1jIwudbAXJOpsT4tEQyO6hRxYnT66AibDxKoXMs8euUAF4ui5PgaWu3TrpVbuvD46L119tI992G0u0gBtZjDMFN+pylrdt6qwYhXGZGVgeBUgj6xQGDuvD46L119tHdeHx0X2i+2mXcAXJAHabUviNoxojSNIgVFLMxYWVVFyWPQAKA0LfXefBpKrI6uVDpIYkaSzMyBFZkUi9wwte4JGmtQ4t8sODc8v92n/AO3W4q3/AKZAMqqUxWDR8qOiF0x8au8YfnFWYFgx8LNfpq7trbRhMaRxiWWUnLHyiRkqtszAubGxKiw153YaqMXJ0RjdMWcjxm8cTTmRVxBBDj9kF8KNF/4kidKdnt9w28TAQ2RgYcLNEt3iFpZZBIG/aeCGjgN+PNIt011bbe8XwXCrPJExdso5IMCcxGZ1DcDlVXPbkoh3qhaURgklmRYyqu+fPGsuY2WyqFcG5NrdI4VSsptVS8Rl+NaVORYzHDkAuWILHgpILcqCxayZCLKcwAhhFiRqnRfTuWG8Bfmr+FTN8vk7Gf02I/SaqeG8Bfmj8KPhrq9B9iPv38mYv6GT8tObYy2jLrmUSajKXvmRkHNAJOrDopPfv5Mxf0Mn5ao7U/Zg9UkR9AlW/wDa9a+Gur0MX5PzMRIwXXCnZcRH6rg1i+D4HNynKRZrZc3Lm+W98t8/C/RV6pcuypSWy4hgrEm1iSAxvYNn6L6aaaVyLMWXB9AikPUByx+oZjUfbJGXBEIhBxsxCupAIEGJABW3N0A6NLcK3GtQ2z+z2d2ylj5zg5if7k0BNk2VlvZggEfNCRswaReFteaTfgNNBa1jWOeC0iZomSJbLmRFdmVbkcukRJJJspKjgSb6824aDQEbZouq8mogJ5XJLfkyRI2dllL84BVNgATzoydANX8HjZACwDxBowQsaRZOU/d43bKVIBJsdNSLCmWFe0BOkDkqOaCgYZliPKW5RWLiVjlMpAYgjpvcXOjRzsW/eBBVGlzFxrflUU6RtqBYAXyA6eDWcUCgMGAJbC7TJ1LPP/8AaximNmbSk5CKzf8ADToH8I7Kw7FF8LtDtln/AEEFYdkG+GhP+VF+QUBYfbrKpZsllBJJB0A1JOtTUx2Jccpy2Rm1yZVso6FuVbotfS976gWAS29KREEWxLsBrwsOc1+sWW3+qpE+9awLmxQ5IFsoOYHMTqLDQ9egvwPnIG1rvBiEHxkav/Mot/bNlHpIr3D7yGUkI4BW2YBeF+HG979hqR3cUKSCCwF8vBiegZTqLmw4dNfOwozmkYm55oJ621dz6TIDQGxR7XkHEg+cey1Kx4tpNpYfNbSDF8B/PB218isWA+UoP6fF/qYegFpIc+I2gmZlzTKMymzLmwUAup6COINQdk8pZIcSQ/JSMgYtmzgEhWYntstjrxvxtVnGzlJ8eV48vEAerNhcOt/Re/oqSBpbo4UBevSkqcieVjAAveRQLBgTq+n74436QLHoIxYfaB4Nr231Hzuvz9vDS5+pcUJbxx3e+hKAycesR3sOsm3YDe4AsnjXzNGGBVgGBFiCAQQeIIOhFIzbWRDlJUEdDOgP2aky/wDJSk+3yVLRjTQBmjkVCx4KjuEaR/5EjLdQNAO7YHNi7MTgfR/tcVOb1/B8XHLhkyPioyqx6fGQyGzJIDa6oNGLDSwI1Ola7iJnk5LlDcxYrA5so5uf4XGCt/3nGpa2ikhdTmroT7RAfJkl6edl5ugvxrpZyuyvLeiZKqoRd7RmlwyCPDuzGYgz5ii5Y7klQbXI0uQbXNqj7K27g4o0xAwssSosd5M2ZUaTCLIsYvJmPxfJxjm2uVA41s20DBMFE2GMoFioeFXylgP4uB118x6jWDGxwzKFaGYKZI5GATKHMdsnK24gZI9D0IvRpXohNXVFpnKSxqjJvZJm2XimKlScLMSptdbxHQ2NrjhpVbDeAvzR+FRN5sZymzMYcrrbD4jR1yn9kat4bwF+aPwrhJUgur0Oi3kffv5Mxf0Mn5ao7X/3eXsRyPOASP7ip2/fyZi/oZPy1amjzKVP7wI+vSj4a6vQL8n5mfQr2ldmT54Y261W/ntzge0G49FNVyLFtpyZYJGHEI5HoUmoO9UeVsCo4LM4Howkwq1tZhyeX+NkTz5mANuvm5j5gamb3YV2GHlRGcQzF3CDM2RoZIiVXi1jIpIGtgbAnQgKmg0n3VTpTFDz4PGf9ivO6yfw4kf/AEeL/wCkBoB00s0rFyilRlANiCxa/SLEWAOh4+jS/wAd1U/hxP3PGf8ASCsU+MifR4sQw7cFiz2+Iv0D6qAdgdiDmWxBsekHpup6tengbjW1zkFTDLDcERYkEcCuDxq2vx8GEGvZdosCOTjxT9a/AsVduoK8ioqntbSgKG7ovhsb2zT/AKSik9hG+Ew5/wAmH9MVZ3b2RImEdZ7LLO0rsAbhOU0Vb8CVUKDbS97XFq1vZmP5GCKGeLExyRxojj4PO65kUKcsiRsjLcaENqKAy7ZQ5kazFVDg2BNiStiQNbWDa1A2psXD4xVEyiRUbMLMdDwIJU8OsVsXd+Lqn+64r/s1gxG0MM+rpMT/ABDC4oN66xZh9dAT5MOGZBdUCkvc8AIxfRb2vcqfR01e2XCVjGbRmuzdhY3t6BZf9NRrwZwc2LsL3U4bEkMCQbM3I3YXUaEm9Uxt6PjbE/dMX+HI3oChWLZ/ylD/AE2L/Uw1KDbcf8OJ+6Yv/s09u9h5JcX8JMckcUcUkacopRpGldGZhG1mVVEKi7AElzpYXICUkAfFY9DwM0fo/wBkhsR5iL+ipE0RRsr2BN7fzW4lesa1b23HJhsTNIIZZUxDRsHjUyCNliEbLLGl3taNGDAEHMwOWwJlYrGlwwblsoF7fA8VKW0vlSFoUjB6PjGcX6BQCKYe93S51tnIjKqeFg8oKqf5Qb9hrzFICeTmmkmdgMsRMspFr3KYYc9vSkQFhZ+v7cKzLIYcQ7i4VpoMVzB2HkGyi37kSJ84caxtiAt1kjxkitqyQ7PnWNraASXkV5TbxpbsAoDyGTIhihUKAdUCxzy5mPglFPweJiTosjyPcgBeApjZ+yDJMZM8jMLo0xkLlBwaLDPwz8Q8qBVXVIxfM1ePtDlECiHHxrYAKMK8WReDKuVXy5hoSNbXAIubtx7SZVCrHMoAAA5OdcoAsAAuzCAKAd2nAqRQogCquIwIUAWAAxcVgBWz4mU53X4Sq6A5Sq80HTjfXXt00661VMO2Jlw6I2IIEsUkt8PLEiLCwl50k0a5yXRFAUA63IsDW8PgIySWjQk8SVBv59OwVUWlvMaqS3lJvbGIOP7qdViL5ui1U5MfGoJZ15oJOvVx0418vsuIixjTXqAB+sa19vgIybmNCddSoJ146kdNz9dU5RfiMSaJu+J/9Nxf9NP+k1VMN4C/NH4VL3wUDZuLAFgMNPYdXxTcKqYbwF+aPwrXw11eg+xH37+TMX9DJ+WrUsmVSxuQAToCT6ANTUXfv5Mxf0Mn5a+t8cUyYKRY/wBpLlhj+fOwiUjzZs3+mqjG9GK5vQlujb5dxafbWFMMWKyyj4T+z5NZFkk5pa5WOzHmKW16LdOlNnEYYeFiCtlVyrYhkZVa2VnBYMoNwNeult4NhxNh4sOWZI0sigJHItlQqA6SKymwAsbXBseupQ2JhwGVZcQ0fxLFWVCcyGFQzO6ZzmEUdxe3h9Istxs7OSriS5SRsEGNwaFnE0F1sGdpVZlDaqGdmJANtBfWn4toRMwRZI2YqHChlJKHg4AN8p6+FabjNgI8+eOeXlGlV+elwipKZsqXQgkG4AOmg6dTl2LsfCYeVJY5JjlCgBluC3JiPOLLpdV4DTj0WFa7GFKpuvQKcqm61gxmKEaFyGa3BVUszE6AKB0/26TYa1jwe01kJVb6X6OIFtR9dfG1drJAoLlczaIpYLmPHidABxJ6B6AfMoutKHWqpUTwu9UT4eafJKvwbPy0bJaRCi5yMt7HmkEWNjesab64YyMmYjLI8ZYgBRkTMXvfwL8wHpbSsuy8LGMPK+ZZuWMjysuqu1shVOPNVUCDsXpN6hJuvhY0Qx/ClKxCG4IzZFnErO11IZix10sVYgixr0xjZNtOpyblgbBid6cMkbPyqPliaXKjKzFFUsSovroCfRT+Dxscq54nR1uRdSCLqbEXHSDWnLuthbMqnE82CWO3MXOpRgVzBLsQGJCklQQDa4rYtjvGrOsYkBld5DnFuc1syr9V7dWt7EVNpZwS2amxlJvErVKwu3w2JOGaKWNuTMqFstnQMFJGViVILLowB184D2MxscSGSZ0jQWBZ2CqLmwuToLkgemtf3bw5GNxZWQzREQ5ZGszBiGLwrJbnIoyNbgDIekmucIpxk2VJ4pIyPvzAJJEKyDk+XF/i7McOCZAPjLroDYuAD11RbeTDAuDPFeM2cZhdTmKWI43zArbrqJiN3MKzSi0ys/wgSMtgXXEvZkZiuoDFWW/g242vf4l2NhpgFYTgyF/3UYAzYjl2uHQiwkJGo4fXXdwsnTeRemsjZYNrwu/JpLGz5Q2UMCcpAIOnRZlPmYHpFN1qez9mYbDzCZRiC+XLz1DaqixlyxGe5WNRfNl1JtqTWwJtNSyLZ7vcjTgBfwurwf7iuE4JfjuLjKu8cpBdtRnEnCqS0ix8o9uCC4Chz0M17gdQJNtL+7ZaYQn4MqtIbAXYLYE85gSCLgXsCLXtfStf3HjdpcTM0QRcywqeU5QnkCwkucoLEzNKxc8Sey9bCzTg5v4DltJIoYXfGF5JkIdRAWDMch1WTk7ZEYyKS1soZRmBuL1ll3vwoUkTIxEZkABF2URmUWJstygLC5GgPUbRzsjDy5pWGO5zSoA4a6BZhI4RXGsbOikBrggWAA0r1t3cKsKoExBRhbibheQkww6OOR248Lgm1drllzIvT5FRN8sOS12ICGUMxFgDEyK+nhEXkXUC2huRpd3B7eglcJFKjMVDgDpUgMCP9LobcQHU9IrX8TsDDyCW4xljnzBeqWRGkVRbVS0SEg9BboJAz4LAQQ4gzqmIaQ81mZQbmyozk2BJIReGnGwuTeXZ2dMK1ClL5obRRSE22At7xzaEjwDra1yOsa8a8k2rZbhG1DcSF1U2146E6C34a157jOt5FCikU2gSwHJsAxYXa48FrcLcSNR1i+tC7QYkARkhuBva2l+cCNDwHp69KXWKoeopXAY0yKCUKEqrWPU17A9unDtFNVjVMDViR98vk7Gf00/6TVTw3gL80fhUzfL5Oxn9NP8ApNVPDeAvzR+FW+Gur0J+xH37+TMX9DJ+WqmL2bFLl5WON8puuZQ2U9a3Gh7RUvfv5Mxf0Mn5au1tWrNUzehn2fmYvjBJYckUBvrmvwt0W6b2pVY8Tpzo9SSdDYCygKvSL/GHpsSOPCqVFQpUKaF8GsgHxpUnrUEefQ9v/nTTFFFY3U0KVxmyoZiDNFFIRwLorW82YaU1RRNrFClTEsAVMkYVABZQAAF00sBpYdVJSYfEaWlW3TZADw6L36bfX2VSorVKhjQlJh5uiVRzVBGQEZr84jsIvp/esmDhkX9rIH0HBQNdbnTrFvqpmil7CgofMkYYFWAIPEEXB84NEcYUAKAAOAAsB5hX1RUmiWIwkjE2lsOdYBdRcWHOB6Drw7K9XCOCx5Qm5Ui99FBXMtuGtm1487spyiqvMyhPiwEl1zTMQLXtpeyAHXtYE+ms2AwzooDuX5qi54lgOcfTpp2dtNUUcmxQK+UjAFgABroBbibn+9fVFSaSRh5kQB8WC2d2zNGi80tdUtwso0vxNYUlY2ti014cxeA6wTp6dap4uEsV5iMAdc3Rw1XTja9JLgSLf7Ph+g6dB+ro6/8A+V2UqrHQ5teYgmcg5sUhDKwBAUWJ0BBB4g9vRXjIy5mGI8LhcaAZ1DEcQTxFrcW6KyTYFtAsUBW7aEWsL82wt1V9jDv4uK1uF+klSei1rmS/Xp1mlV5QUMMAlvzsShIDXGRSAbWBJFuBsbejtr5SN9SMUtjci4U8WuOJ9HDp7AKyQ4d7kmGFSb3sdSbE6m3Sba+fTpryXBuQPioCePEixzadHC1vPqLWNbXH+h58nmVtVbErYrpYKCCbBTmv2j0n0UAOv/uktm6VXpPC99Dr5hpppqxh8HcESRRC4AsADfsNxqKy9zYvFx63/dHTxvpU3l5Q2hjwmIVIwskyuV0LEgX6r68bWHbTHwpLgZl1NhqNT1CvgYCPX4tNePNGvnoTZ8YNxGgOnBR0cPqqXdZuJP3y+TsZ/TT/AKTVTw3gL80fhUzfL5Oxn9NP+k1U8N4C/NH4Vr4a6vQfYj79/JmL+hk/LXm+GPkihjMLlGeeFCQFJyu+VrZgRex6q937+TMX9DJ+Wl9/JwkELsLquKwxI01AkF+OldrJVuLm9DnPCvTuRttT49YWfDYpy6gnJJHE2e2pCsqLZuoa37OI2vdnGNNgsPLIbvJEjMbWuWW5NhWm7xb84dIy6hVIBst1zO37oyr0X6e0+nbNzPk7C/QRfkFdLaLVkm40xJs2r9E/gs0UUV4T0BRRRQBRRRQBRRRQBRRRQBRRRQBRRRQBRRRQE3bEMbZOUikksTYLcgajwgCARw49vWazR7Q0BMcovfTIdLLm+o8B26V87UlygfHpDx1YLr2DMaxrgZvKDw8WvoNdVS6q6kfOAd2D4if1O3Xpo7s/5GI9T/rejufN5Qfs19tfc+ClY6TldQQMg006ddRemx5UbR8z7TdWIWF2Gmov0i+t16Oy/Hz28bbQzFRFK1r+CAb2OU253WK9XATD/wBweN/2a/VxqjWO6vGbiT32yAcvJTE2U6ITbMLi/wDcecEV4u1/8mfj/Bw7bXvVGisrHIUeYrhMfyhtkddL84W6bai9xwPGmqKKl8ikR98vk7Gf00/6TVTw3gL80fhUzfL5Oxn9NP8ApNVPDeAvzR+FW+Gur0J+xH37+TMX9DJ+WvnfXZLYjC5UKgo6Sc7MRZDciyAtr2Vm3zw7Ps/EpGrMzQuFVQSSSNAANSaXk3siYFWw2OIOhBwc9j/yV1s712Lj8N6ESpVp5dzRod1pyRlli1sNROLZuH/D0Gtr9FteBrpG72D5DCwwFlZoo0QlTocoAJHTaoo2thPIcVwt/uEvDq8DhWXC7wYeP9ng8YnRzcDMNOrRK7W0rS1VKM52ajB1qbPRUDvxTyfH/c5/co78U8nx/wBzn9yvL7M8jtfjmX6Kgd+KeT4/7nP7lHfink+P+5z+5T2Z5C/HMv0VA78U8nx/3Of3KO/FPJ8f9zn9ynszyF+OZfoqB34p5Pj/ALnP7lHfink+P+5z+5T2Z5C/HMv0VA78U8nx/wBzn9yjvxTyfH/c5/cp7M8hfjmX6Kgd+KeT4/7nP7lHfink+P8Auc/uU9meQvxzL9FQO/FPJ8f9zn9yjvxTyfH/AHOf3KezPIX45l+ioHfink+P+5z+5R34p5Pj/uc/uU9meQvxzKW0FN1KwrIQekqCuoN1uOOl/QKExMtheLXnX566WW4PpOnZ5q1qLaGHVciQbUUZpH/3fEkkyG7jMyk2v0Cssu24z/w9qjhwws9tBbQcn0/jXT2nuoTfWZa+GT+IH2i9fR6K9+G4jycfarUIbXisAItqDKqpcYWcEhSSLkR68f8AzWvuXbcTZiYtqc4qf91m5uUkjJ8Xpxrfaf8Ar+/cy+sy7LPMCWCAqATbpJCXAUhjfnaeD09mvxBjpmaxhAGaxPKDTWxNiOrXtvUM7ZiN7x7VOYMuuGn0DcbfF6GsUOPgRAiRbVUBsxth8QMx5vhWS37o4dZ6zT2nTd+gv8y+cXiNPiRw1569XDs1t18ezXMuLmyg8iLkm45QaDSxv031rWHx0RtptnQD/gYjXQDX4vptr5zTuzt4ooYxGsO0iF0GbCTkgdAvk4UlZOmEf37hTWZVjxeI0zQjouc666anibC9tP8AwvYWRmUGRcja3W4a2umoqHLvepHNgxwPWcFOf7ZRWBN7DpePGHXX/wBPxAuOodVQ7Ob+pSnHMob5fJ2M/pp/0mqnhvAX5o/CtN23vA0uExMQhxrtLBKiAYGdOc6ELckHS5rc8OLIoPUPwrJxcYJPN6GppywMlFqKK4lhai1FFAFqLUUUAWotRRQBai1FFAFqLUUUAWotRRQBai1FFAFqLUUUAWotRRQBai1FFAFqLUUUAWotRRQBai1FFAFqLUUUAWoooo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305745859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4" descr="http://img.docstoccdn.com/thumb/orig/3143396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 y="-198784"/>
            <a:ext cx="9072239" cy="7056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36505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Mechanical</a:t>
            </a:r>
            <a:endParaRPr lang="en-CA" dirty="0"/>
          </a:p>
        </p:txBody>
      </p:sp>
      <p:sp>
        <p:nvSpPr>
          <p:cNvPr id="3" name="Content Placeholder 2"/>
          <p:cNvSpPr>
            <a:spLocks noGrp="1"/>
          </p:cNvSpPr>
          <p:nvPr>
            <p:ph idx="1"/>
          </p:nvPr>
        </p:nvSpPr>
        <p:spPr/>
        <p:txBody>
          <a:bodyPr/>
          <a:lstStyle/>
          <a:p>
            <a:pPr lvl="3"/>
            <a:endParaRPr lang="en-CA" sz="2000" dirty="0"/>
          </a:p>
          <a:p>
            <a:pPr lvl="1"/>
            <a:r>
              <a:rPr lang="en-CA" sz="2000" dirty="0"/>
              <a:t>Mechanical  - dishwashing or glass washing </a:t>
            </a:r>
          </a:p>
          <a:p>
            <a:pPr lvl="2"/>
            <a:r>
              <a:rPr lang="en-CA" sz="2000" dirty="0"/>
              <a:t>This uses jets of hot water at a minimum of 60 degrees and chemicals to loosen and remove soil </a:t>
            </a:r>
          </a:p>
          <a:p>
            <a:pPr lvl="2"/>
            <a:r>
              <a:rPr lang="en-CA" sz="2000" dirty="0"/>
              <a:t>After rinsing sanitizing is done at 82 degrees for 10 seconds </a:t>
            </a:r>
          </a:p>
          <a:p>
            <a:pPr lvl="2"/>
            <a:r>
              <a:rPr lang="en-CA" sz="2000" dirty="0"/>
              <a:t>Dishwasher maintenance is crucial </a:t>
            </a:r>
          </a:p>
          <a:p>
            <a:pPr lvl="2"/>
            <a:r>
              <a:rPr lang="en-CA" sz="2000" dirty="0"/>
              <a:t>Glass washers operate at lower </a:t>
            </a:r>
            <a:r>
              <a:rPr lang="en-CA" sz="2000" dirty="0" smtClean="0"/>
              <a:t/>
            </a:r>
            <a:br>
              <a:rPr lang="en-CA" sz="2000" dirty="0" smtClean="0"/>
            </a:br>
            <a:r>
              <a:rPr lang="en-CA" sz="2000" dirty="0" smtClean="0"/>
              <a:t>temperatures </a:t>
            </a:r>
            <a:r>
              <a:rPr lang="en-CA" sz="2000" dirty="0"/>
              <a:t>and use chemical sanitizers </a:t>
            </a:r>
          </a:p>
          <a:p>
            <a:endParaRPr lang="en-CA" dirty="0"/>
          </a:p>
        </p:txBody>
      </p:sp>
      <p:pic>
        <p:nvPicPr>
          <p:cNvPr id="33794" name="Picture 2" descr="https://encrypted-tbn3.google.com/images?q=tbn:ANd9GcQf55NFXecWyYCAiHZLR0ntHamdLRjGqE3_cG1-R5AxYtCsYO5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97152"/>
            <a:ext cx="2352675" cy="1943101"/>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https://encrypted-tbn2.google.com/images?q=tbn:ANd9GcQpMght1XbV_YJbSuQA0KtV6j60w8jHlwwEKthaXonCsIf1l1D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1" y="3389220"/>
            <a:ext cx="2029353" cy="3468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343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7584" y="0"/>
            <a:ext cx="7560840" cy="6858000"/>
          </a:xfrm>
          <a:prstGeom prst="rect">
            <a:avLst/>
          </a:prstGeom>
          <a:noFill/>
          <a:ln>
            <a:noFill/>
          </a:ln>
        </p:spPr>
      </p:pic>
    </p:spTree>
    <p:extLst>
      <p:ext uri="{BB962C8B-B14F-4D97-AF65-F5344CB8AC3E}">
        <p14:creationId xmlns:p14="http://schemas.microsoft.com/office/powerpoint/2010/main" val="208516639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Cleaning Electrical Equipment</a:t>
            </a:r>
            <a:endParaRPr lang="en-CA" dirty="0"/>
          </a:p>
        </p:txBody>
      </p:sp>
      <p:sp>
        <p:nvSpPr>
          <p:cNvPr id="3" name="Content Placeholder 2"/>
          <p:cNvSpPr>
            <a:spLocks noGrp="1"/>
          </p:cNvSpPr>
          <p:nvPr>
            <p:ph idx="1"/>
          </p:nvPr>
        </p:nvSpPr>
        <p:spPr/>
        <p:txBody>
          <a:bodyPr/>
          <a:lstStyle/>
          <a:p>
            <a:r>
              <a:rPr lang="en-CA" sz="2800" dirty="0" smtClean="0"/>
              <a:t>For plugged in…</a:t>
            </a:r>
          </a:p>
          <a:p>
            <a:pPr lvl="1"/>
            <a:r>
              <a:rPr lang="en-CA" sz="2400" dirty="0" smtClean="0"/>
              <a:t>Lockout = turn off equipment and pull plug, keep plug without your sight and apply a lockout cap to it </a:t>
            </a:r>
          </a:p>
          <a:p>
            <a:pPr lvl="7"/>
            <a:r>
              <a:rPr lang="en-CA" sz="2800" dirty="0" smtClean="0"/>
              <a:t>For permanently connected equipment…</a:t>
            </a:r>
          </a:p>
          <a:p>
            <a:pPr lvl="8"/>
            <a:r>
              <a:rPr lang="en-CA" sz="2400" dirty="0" smtClean="0"/>
              <a:t>Turn off and disconnect from power source</a:t>
            </a:r>
          </a:p>
          <a:p>
            <a:pPr lvl="8"/>
            <a:r>
              <a:rPr lang="en-CA" sz="2400" dirty="0" smtClean="0"/>
              <a:t>Apply a lock to the breaker</a:t>
            </a:r>
          </a:p>
          <a:p>
            <a:pPr lvl="1"/>
            <a:endParaRPr lang="en-CA" dirty="0"/>
          </a:p>
        </p:txBody>
      </p:sp>
      <p:sp>
        <p:nvSpPr>
          <p:cNvPr id="4" name="AutoShape 2" descr="data:image/jpeg;base64,/9j/4AAQSkZJRgABAQAAAQABAAD/2wCEAAkGBhISERUUEhIVFBUUFRUUFRYWFBQVFhAZGBYVFBUUGBQXHCYeFxkmGRQVHy8gJScpLCwsFR8xNTAqNSYrLSkBCQoKDgwOGg8PGiwfHyQsKSwsKikpLCwvLiosLCksKSkpLCkpLCwpLCwpKSwsLywsLCwsLCwpKSwsLCwsLCwpLP/AABEIAOEA4QMBIgACEQEDEQH/xAAcAAEAAQUBAQAAAAAAAAAAAAAAAwECBAYHCAX/xABEEAACAQIEBAMFBQUECQUAAAABAgADEQQhMUEGBxJRBSJhEzJxgbEUQlKRoSNiwfDxkrLR4RUzQ0RTcnOCwyQ0NWOz/8QAGgEBAAIDAQAAAAAAAAAAAAAAAAMEAQIFBv/EAC8RAAICAQQABQIFBAMAAAAAAAABAgMRBBIhMQUTIkFRcbEyYcHR8IGRofEVI0L/2gAMAwEAAhEDEQA/AO4xEQBESha2sArEtSqGAIIIOhBuD8CJdAEREARExPE/FKWHptUquFVdSd+wA3J7QZSbeETYnEpTRndgqqLsxNgoG5M5DxtzTqOTTwzGnT06hlUq+t9UX0Gf0nyOOeYNTFt0rdKSnyp37PUtq3poP1Oi1al8zK07c8RPS6Pw2NS8y9Zfsvj6mY3jVTq6uo373N/7V7zfOC+adWkwTEM1WlpmeqpT/eVjmw/dPy9eZMZdTqWmiyuUWpqu70WJY+x6wwWMSqi1KbB0YXVgbgiTzz9wPx7Vwb2PnpMfPTJ1/eT8L/od+47r4T4rTxFJatJupG02ItkQRsQciJZhNSPO6zRT00vmL6ZmRETcoiIiAIiIAiIgCIiAIiIAiIgCIiAJrPMXDVnwFUUb3HSzAaugN3X1yztva282aCIN4S2SUl7Hn3h7jCthWvRfIHzUyT7OoN/LsfUZztvDnENLGURVp5bOp1ptup+oO4N5yjmXwR9lq/aKK2o1WzA0ouc7einbsbjtMHl/xV9kxS9ZtSqWSr2A+7U/7T+hMhUnF4fR6DUUQ1lPnV/iX+flP8zvUS1HBFxmDmD3nwuK+LqWCp3bzVGHkp3sW9Sfur6/lJW0uWefhXKySjFZbMvx/iGjhKXtKreiqPeqH8Kj+OgnCuL+Na2MqXY2Ue4gPlpj07t3b6aTC4k4nq4qoXqNcnIbBB+FRsPrPgs0qTsc+F0er0WhhpVvnzL7fQO0iYypMoRb4/SIxJLrWy1lMAyhEuUd5uU03klptOm8qeM1oMaFZrUqhuGJypPa2Z2VgAL7EDuZzEKRrJqNUqbg2kedryi+646ip1zPVlPEo3usDlfIg5d8tpJPMng3j1XD1VqUm6GGhFvmCNGU7gzufBvHNLGr0myVgLsl8mH4kJ1HpqP1NiFilwed1fhtmnW78S+fg2iIiSnMEREAREQBERAEREAREQBERAEREAx8dgUrU2p1FDI6lWU6EH6fGcE4q4QqYDE9Ju1F+o0qn4hr0Mfxjfvr8PQTNbWcl5l8cUq6/Z6VmRXDNU2dgCAqdxmfNvtlmY7GlF5Op4XK3zlGHK9/3NGGKZRlUYAdmYW/I5T5mO8RaocyT6kkk/MyLE4kt8O0xSZT5fZ6mTjX0uS5mlmukAE6S+9sh8z3kiWCpOxyLdNNe/8AhKBJcEkqpGSNQz2Rezj2cyOmU6ZjJKq0Rodjp9Jc1K3qO8FJdTe3qO0wySKcXlFomZgce9JgyMVKkFSDYqRoQdjMdqW4zH0lomnRcjiaO9cvuOftqmnVsKyL1XGQqrexa2zAkXHrcdhuk4NywDf6QodPepf/AJfZvf5Xt+k7zLlUnKPJ47xPTxovxDprIiIkpzRERAEREAREQBERAEREASPEYhUUu7BVUEsxNgoGpJMg8T8UpYemalVwiLqTv2AAzJ9BOJ8ccwKmLbpF0pA3WnfXs7kan00H6nSc1Fcl3SaOzUyxHhe7Ppce8yDXvSokrR0J0av8fwp6b79pzeviCxuZZUqkm5kRMqSbm8s9bVVXpYbIBjKKt/h3hVvmch9ZUm/wmyWCtOe5gnYafWXIkrTSTqsw2Ix92WhJcFkgEuAmpKR2lQkktKmDOSErLGSTES0iDcjRiNP6zJpYYHzbdv52lq0wM2+Q7zLp0za7ZX0Xt8Zq2Twi+zonJnw/reviLeVQKKfE2d/0CD5zq05Ryn8RxHtmoot8OAXqGwApOfdIa1yWtbp7Z5Wz3fizjClgaYLeeo3uUwbFu7E/dUd/yl2DSjk8jr67LNU49t9YNgicUrc58X13HsAPw+zcj+11XM23hbmzRxDBK6iixsAwN6bHsSc0+dx6wrIvgjs8O1FcdzX9mb9EoDKyQoCIiAIiIAiIgCfK4g4io4OmXqtr7ij3qh7KPqdBJvG/FVw1CpWfMIt7fiOir8yQPnPPPEvEdbE1Weo12OXog2RRso/neR2T2nS0Ggeqll8RXf7GZxdxpWxdS7mwFwiD3aQ9O7d2/oNWZ5RmlhaVeW8s9T6KYbILCKloC7n8u8oBufkJUZzZLBUlNyYJJkiJKokmVJhs2jHAVJeBKgS4CYNykuEpLhMG2BBlbQBBkstJOkILt8odxTFzrsJ8fE4lnPcnIAfoAIUXIzZZGlZffwfZ6CrdZHV2/d+EkeuLdROU3fhLlDXekj4yqaQa5NEL+0VbeW7nJGvqLGw9dNU4o4T+xVzRNZaqgdYIPmAOgqL91rfmM8r2mZVOPLNKfEKrpeXDvB9PgnjxsEK37PrWoB0AuQEZb2YroQb57+UTWPHuIKuIqM9RyzMc279gBso2EwsVidl0+swr3myy1hlexwrm5xXqfbLmeS4fEFTl/WYzA9pchmzRBC57snYuXfMvpC0MU3kyCVCc6XZXJ1Ts22+WnWla88mUKpBuJ2HlFxc9Rjhaj3AQtS6tRYi9MHcWNwNrHab1zedrKuu0UXF318fK/VHU4lBKyc4QiIgCIiAapzLwzPgH6fusjn4Bs/yuD8p5+xS2Y37z1RWohlKsAVYEEHQgixH5TgHG3C/2bEtSPunz0WP30O19ypyPwB3le6DfqR6LwfUxUXS++0aWzSunx+kuqUyhsRn/AA9JGqzRIt2SbeCoElRJRBJgJhm8IoqgkwEjAkqiakpcBKiBKwCkrEqq3mDZACXVn9mvUczoO1+0sxGJFMd2nzWrVa7JTUF2J6URRcuzHYDU/wCEzGLl9BbbGlZfZFUqtUYAAszEBVAJJJyCgDU32nbOWnK0YXpxOLUNiNUTIrhvXsanrou3eZXLbliuCUV8QA+KIy3XDAjNV2L7FvkMrk14/wCYgodVDDMPa6VKmRFDuo71P7vxyFriCyzzlltmrs2V8/z7E/HnMBcKDRoEGvbzNkVw4tvsX7DbU7A8Q8Q8QLsSSTcksSSS5OZJJ1MjxmNLHU98zcsdSSdzeYVyTYf0kDbm8s61ddekhthzJ9sMb5COi2kmSnbIfM95cUmckexy5ZiqCJcad8xr2kxSWlbRkKvBYhn0PDPEXo1FdGKspDKw1UjQiYhTq097+9LAZq+SzVLHDO4eCc4qDIoxCMr5AtTAZG/esSGXvbOdBwmLSqivTYOrC6sDcMO88pK83Hgjj6rgn6T56THz0ybX/eUn3W/Q77Ebxtf/AKKWp8LhKO6jv4/Y9BRMHwnxmliaQq0X6lP5qd1YbMO0zpZPPNOLwxERBgTWOP8AhP7dhSq2Fan56LaebdCezDL42O02eINoycWpI8u1l6upKqmnUQkEMOkqRkQQdD6T5/s53jmLy5XGqa1ABMUo+C4gDRHOzW0b5HLTi32VrsjqUqUyVZWFmUjUEGV5w28ro9LptTHUxw/xL/JhIskEMhGsqJFktxWC5RJRLFMkEGxWJSXKt5g2XJVFvpLcVixTFhm30k6EG6qc+8+ZQ8GxFautCnTL1XNlA0PdidAo1JOkRW5mbp+RDd7/AGMfD4erXqrTpI1SpUNlVcyx/nO+gAvO+8uuW1Pw9Pa1bVMUw8zarRB1Snf9W1PoMpk8AcvKXh1PqNqmIcftKtsl39nTvmEv821OwGvcweZAAahhXsBdalZTrsUpkfkWHwHeWuII823ZrLNkP6v9WZfH3MZaSvQwz+fNalUaU9iqEavtcafHTi2MxpY9h/OZlmMxpY9gNBMMXY2HzPaQ8yeWdSPl6aHl19+7+S8EsbD+kyETKw+frLaaWFhp9ZMqwzEVnllVWX9MqiyompOsFnRLWSTWi0wSIxClpUr1ejfX/OZDLIHSMhxyRAy4GXEX112MsAN4ZvCTTwbNwjxZWwdUNTNwbB0J8tUDY+vZtvzB9C+G+IJXpJVpm61FDD57H1Gh+E8v4VMxPQHLNGHh1K+5qkfA1Ht8pJTJ5wc7xmmO2NvvnH1NqiIlk84IiIAmkcw+Xa41fbULJikGR0FcAZI52PZttDlpu8QbQm4PdE8wMrdRpVVKVEJUgixBGRBGxkD0+nIzuHMLl6uOX2tGyYlBkdBWA0RjsezbaaacXdWDNSqqUqISrBhYgjUEd/rILK8eqJ6bS6tahbZcSMO8kBlKlAjaXU6DHaw7mQZLiTzgupqT/OkvVS/lXJR7zSKpjkBC7aEydqns1NmHQbG30IP8Jq0yzXtX1JulVACjT851LlL4Oi03xXtOp26qRUZCkAQxDX1Y2VuwBHrORV8ZsuZP6SfC+MVqFGpSFVwla3tEByqW+nY21GRuMptW9ryyvroSvrcIvHz9DoXMLmSHDUMM1qeYqVF1rd0Q/g7tv8NeSYvGFj6bDtKYnEljc/0mHYsfTcyXmTyznOUKIeXV/sAljYfnMqmmVh/WUp07ZD+vrJtJlkEV7sw/EsV0gKup/QSPCYwjLP4H+EidOpix3OXw2h0vr8j2kiisHMt1EnZui+uj65xN/Kmn3m/F6W2F/wA5OpnxaGIKmx/yafWw1Trt05k7SOUcHR0uojLvsni0M63sD1EakaX7DuPWBImdOE1JZRRpGwkplhEwTIgZJJSQsLanaSLSvkJsnCHCNTF1fZ08lFjVqWuKY7erHYfM5COXwjLcYJzk8JEvBnBlTGVOlfLTUj2tT8A16V7sdhtqfXvWFwq00VEHSqKFUDRQBYD8pD4T4TSw1JaVJelFHxJOpYnck5kzMluEFFHmNbrJameekukIiJuURERAEREATSuYXL1McntKVkxKDJtBWA+45+jbfCbrEG0ZOLyjytiva0XanUDI6GzKwsVPYiYtbGsd56Z4g4QwmNH/AKiirECwcXWovoHWxt6aTWaXJHw4NdjXcfhaqAv5qob9Zq4R7wdZeJz24bZxnhbhPEeI1/ZURYCxqVCD0UV7nuTsup9BcjunhnL/AMOwFNndQwWl0VHrnrW1iHbpbyqWvY22sBvfZvDPCaOGpinQppSQZ9KgAepPc+pznFeYXHL4moVU2ooxFNR/tCMvat39BsPW5ms2ooiohbq7Gk8L3+hrvjz4ZK1Q4ZWFIt+zVzdgPqBfQHO1r5zX61ck3MrWrEm5kCp1fCQRXuzr3W4ShH2LQpY+kyEp7DSXIn5SULN2yqoe7LQsxcZUzCj4n+AmW5sLz5derclh8CPSZiuStq57Y4XuXWgy1agIv/Il0lOQWsLix/pLaGMKEi5FwRcH3h2Msr1wNNfpIMPhy7gD5mDaKbeF2bDhWBUEbi8yFMipJYADQZSUCVmeoqTS5K3lyLfKFW+k+x4D4FVxNZaNAXc5sx92ku7t6empOU1w3wizmMYuUnhIl4a4bq4usKVIZ5GpUI8tFfxHuey7n0BI7x4F4FSwlFaVFbKMyT71Rjq7Hdj/AAAGQEi4a4bpYKiKVIX3dz71VrZu38BsMp9aWoQUUeb1mslqJYXEV0v1ERE3KAiIgCIiAIiIAiIgCIiAYHjnV9mrdPvexq2+PQ1v1nmPxQ+b0tlPVRE888e8N/ZsW9HRT+0onujE2X5EFflfeQ2rpna8LsWJ1+76NLWnfM6fWTqsuamQbHaUMjyW9uHyXgQ7AC5hJg+IVA1lGgNz2PpMpZI77VXDJFisSWNtO3+frMa5Pow1HcS4sPdPyMoKRa19t+8n6OH67ZZ7ZG1TdQQdxbKPOdTMpaEyKWEmrkWIaVsxKXh/UM59DBYMJp/WTolpIJG5ZOlTpoxeccl4EvVbyireZVJOn4yJvB0669xmeD+E1a9VaNBeqo/9lBu7HZR/gNSBO78J8K0sDR9mnmY51ahHmqt3PYDQDYetyficqPDKSYIVVUe0rM/tG1LdDsiC+wAGnck7zdpZrikjz/iGplZY6+lF4wIiJIc0REQBERAEREAREQBERAEREATTOZ/CDY3DBqIBr0CWQaF1I89MHubAj1Ud5ucWg2jJxeUeWOrqurgq6kjMWIIyIIOhvtMepTtrlOzcz+XQrq2Lw4C1kBaotwq11AuWucg4A13AsdjOF4nFM++UidfOV0dn/kIyrzNer7ivib5DT6yJKRPw7/4STD0L5nT+9/lJ3OwmG8cIrwplc/Mt/ojD+zLe9s/5z+Mnp0byVKEyUS00ci9ClL2LEpWkgWXAStpqWFEpaVVLyqi8y6GHYstOmhqVahCoq5lifoPX07R+SJEkk5SeEilGiepURWeo2iopdjkTYKMzkCflMX/SSA2z1sQR8j853fl/wAuBT2lS1TE1B+0fUUx/wqf7vc7kdgALON+V2Gx96i2o4j/iKMqnYVV+9/zaj10kqpXuc5+LNSxFek0Xg7mY+FQUfZrUpAkjMo69RLNnmGzJNiPnOq8O8WYfGKTSazD3qbWDp623HqLied/GeHcRgavs8ShQ/dYZpUHdH3+Go3Ak/hXjNSjUSojlXU3Vx9CNwdCN5rucHhk89LTrI76/TJ/2b/M9NxPicJcSrjcOKgFnHlqL+BwBe37pvceh9J9uTp5PPTg4ScZdoRETJqIiIAiIgCIiAIiIAiIgCWVq6opZ2CqoLMxIAUAXJJOgA3luIxK01Z3YKqgszMQAoGZJJ0E4HzJ5lNjmNCgSuGU/BsQQcmbsm4X5nOwAF3Mzma2NJw+GJXDA5nQ4kg5EjUJfRd9TsB8fwLlnjMXhHxNNPKLGmhybFAHzFOwG1/e0Hr93llyxOLK4jFKRhgbqpuDiSP8Ax9zvoMrzvFOmFAUAAAWAAsABkABsIC4PJ9CmCek3U6WPcZWsdPhLvs5BznZuZfLIYnqxOEW2IGboMhibbjYVPX72+djOP0at7o4IYEjMEEEZEEHQ3ytIZwxyuj0Gl1EbltfEvuR3jqlatMjIyOxkRazjhkoMvAvLFEzsLhWLKlNDUq1D0oi5lj2H8THPSN1jG58JdsrhsOxZadNDUq1D0oi6sTsPTufSds4A4BXAp7SoQ+JqDzvtTBsfZJ6X1O9u1gKcAcArgU9pVs+JqDzuNKY19mnp3O9u1hNyliENq/M4Ws1jve2PEV/MsRETc55h+K+EUcTTNKvTWojaqw32IIzUjuM5xzjDlRXw93wnVXo69Nr1qXyH+sHqM+43nb4mHFPssUaidDzBnIeTlPEiu96brS9mRULKyguCOgC4zbNvkT6Tr0paViK2rCMai93z3tYEREyQCIiAIiIAiIgCIiAJDisWlNGeowREBZmY2Cgakk6S+rVCqWYgKoJJJsFAzJJOgtPPfNTmecY/sMOSMOp9Qa5GjsPwg+6vzOdgAHMnma2Of2FAlMOpyGYauRo7jtuF21OdrZvLLlmcWRiMSpGHU+VTkcSR/wCPW530G5jlfylOJC4rGAiifMlPRq/qdxT/AFb0GZ7vSpKoCqAqgAAAWCgCwAA0FoMClSCgKoAAAAAFgoGQAA0EviIMlCJznmVyyGKvicKAuJAuyZAYkD6VOx30OxHR4gym4vKPKq1r3SoCrKSDcEMpGRBBzBHaV+z+onfeLuW+Ex562BpVrW9rTsGa2gdTk4+OfrNGbkTiOuwxlPo7mm4a3/L1W/WROpezwdmrxGLX/aufk0TCYcl1SmpqVHPSiKLlidgP49p2/gLgFcEvtKtnxLjzMM1pD/h0/Tud7drCT8HcvMP4fdlvVrMLNVcC4H4UUZIv5k7kzaptGCiVNVrHd6Y8R+BERNygIiIAiIgCIiAIiIAiIgCIiAIiIAlGYAXOQGZ9JWcO5u81A/VhMI/k92rUB/1p3RSP9mNz974e8Bic2OaX2gnDYVv2APnYf7wRmP8AsB0H3jnpaU5ScrTiWGMxi/sQb06bf7wQfeb/AOsH+18NcHlRyzOPqDE4lT9mQ5A3BxLD7oP4QdT8hvb0TTphQFUAAAAACwAGQAA0EGCqrYWErEQZEREAREQBERAEREAREQBERAEREAREQBERAEREAREQBERAPncRf+0xH/Qq/wD5tPKGI9/8vpETJg9P8v8A/wCNwv8A0h9TNhiJgyIiIAiIgCIiAIiIAiIgCIiAIiIAiIgCIiAIiIAiIg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35844" name="Picture 4" descr="http://i00.i.aliimg.com/photo/v0/311395300/Plug_lockou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9" y="3356992"/>
            <a:ext cx="3645024" cy="364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4036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Cleaning Large Areas </a:t>
            </a:r>
            <a:endParaRPr lang="en-CA" dirty="0"/>
          </a:p>
        </p:txBody>
      </p:sp>
      <p:sp>
        <p:nvSpPr>
          <p:cNvPr id="3" name="Content Placeholder 2"/>
          <p:cNvSpPr>
            <a:spLocks noGrp="1"/>
          </p:cNvSpPr>
          <p:nvPr>
            <p:ph idx="1"/>
          </p:nvPr>
        </p:nvSpPr>
        <p:spPr>
          <a:xfrm>
            <a:off x="457200" y="1600200"/>
            <a:ext cx="8435280" cy="4781128"/>
          </a:xfrm>
        </p:spPr>
        <p:txBody>
          <a:bodyPr>
            <a:normAutofit/>
          </a:bodyPr>
          <a:lstStyle/>
          <a:p>
            <a:r>
              <a:rPr lang="en-CA" sz="3200" dirty="0" smtClean="0"/>
              <a:t>Aka: flours, walls and surfaces </a:t>
            </a:r>
          </a:p>
          <a:p>
            <a:pPr lvl="1"/>
            <a:r>
              <a:rPr lang="en-CA" sz="2800" dirty="0" smtClean="0"/>
              <a:t>Make sure to…</a:t>
            </a:r>
          </a:p>
          <a:p>
            <a:pPr lvl="8"/>
            <a:r>
              <a:rPr lang="en-CA" sz="2800" dirty="0" smtClean="0"/>
              <a:t>Clean on a regular basis</a:t>
            </a:r>
          </a:p>
          <a:p>
            <a:pPr lvl="8"/>
            <a:r>
              <a:rPr lang="en-CA" sz="2800" dirty="0" smtClean="0"/>
              <a:t>Clean spills right away </a:t>
            </a:r>
          </a:p>
          <a:p>
            <a:pPr lvl="8"/>
            <a:r>
              <a:rPr lang="en-CA" sz="2800" dirty="0" smtClean="0"/>
              <a:t>Use salt on spilled grease or oil that cant be cleaned immediately </a:t>
            </a:r>
          </a:p>
          <a:p>
            <a:pPr lvl="8"/>
            <a:r>
              <a:rPr lang="en-CA" sz="2800" dirty="0" smtClean="0"/>
              <a:t>Place non-slip mats in appropriate areas </a:t>
            </a:r>
          </a:p>
          <a:p>
            <a:pPr lvl="2"/>
            <a:endParaRPr lang="en-CA" dirty="0"/>
          </a:p>
        </p:txBody>
      </p:sp>
      <p:pic>
        <p:nvPicPr>
          <p:cNvPr id="36866" name="Picture 2" descr="https://encrypted-tbn1.google.com/images?q=tbn:ANd9GcTCV84YtBhB_wpVXgJw828DPZRJY-vSD51TUuiEEm6QeV837D8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17" y="2897560"/>
            <a:ext cx="3960440"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53404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87424"/>
            <a:ext cx="8229600" cy="1600200"/>
          </a:xfrm>
        </p:spPr>
        <p:txBody>
          <a:bodyPr/>
          <a:lstStyle/>
          <a:p>
            <a:r>
              <a:rPr lang="en-CA" dirty="0" err="1" smtClean="0"/>
              <a:t>Biohazardous</a:t>
            </a:r>
            <a:r>
              <a:rPr lang="en-CA" dirty="0" smtClean="0"/>
              <a:t> Materials </a:t>
            </a:r>
            <a:endParaRPr lang="en-CA" dirty="0"/>
          </a:p>
        </p:txBody>
      </p:sp>
      <p:sp>
        <p:nvSpPr>
          <p:cNvPr id="3" name="Content Placeholder 2"/>
          <p:cNvSpPr>
            <a:spLocks noGrp="1"/>
          </p:cNvSpPr>
          <p:nvPr>
            <p:ph idx="1"/>
          </p:nvPr>
        </p:nvSpPr>
        <p:spPr>
          <a:xfrm>
            <a:off x="251520" y="1268760"/>
            <a:ext cx="8892480" cy="4392488"/>
          </a:xfrm>
        </p:spPr>
        <p:txBody>
          <a:bodyPr>
            <a:noAutofit/>
          </a:bodyPr>
          <a:lstStyle/>
          <a:p>
            <a:r>
              <a:rPr lang="en-CA" sz="3200" dirty="0" smtClean="0"/>
              <a:t>Cuts or nosebleeds can cause spills of blood that require clean up. Human blood and body fluids can contain </a:t>
            </a:r>
            <a:r>
              <a:rPr lang="en-CA" sz="3200" dirty="0" err="1" smtClean="0"/>
              <a:t>bloodborne</a:t>
            </a:r>
            <a:r>
              <a:rPr lang="en-CA" sz="3200" dirty="0" smtClean="0"/>
              <a:t> pathogens that can cause serious disease like Hepatitis B, C and HIV. </a:t>
            </a:r>
          </a:p>
          <a:p>
            <a:r>
              <a:rPr lang="en-CA" sz="3200" dirty="0" smtClean="0"/>
              <a:t>Treat all body fluids as potentially infectious. </a:t>
            </a:r>
          </a:p>
        </p:txBody>
      </p:sp>
      <p:pic>
        <p:nvPicPr>
          <p:cNvPr id="38914" name="Picture 2" descr="https://encrypted-tbn2.google.com/images?q=tbn:ANd9GcTqBQAbJMndzX6rcuM2LcysCmXjZi9X91p5see1ndRUrr52rTxei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4293096"/>
            <a:ext cx="3168352" cy="2469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04460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600200"/>
          </a:xfrm>
        </p:spPr>
        <p:txBody>
          <a:bodyPr/>
          <a:lstStyle/>
          <a:p>
            <a:r>
              <a:rPr lang="en-CA" dirty="0" smtClean="0"/>
              <a:t>Precautions During </a:t>
            </a:r>
            <a:br>
              <a:rPr lang="en-CA" dirty="0" smtClean="0"/>
            </a:br>
            <a:r>
              <a:rPr lang="en-CA" dirty="0" smtClean="0"/>
              <a:t>Clean Up</a:t>
            </a:r>
            <a:endParaRPr lang="en-CA" dirty="0"/>
          </a:p>
        </p:txBody>
      </p:sp>
      <p:sp>
        <p:nvSpPr>
          <p:cNvPr id="3" name="Content Placeholder 2"/>
          <p:cNvSpPr>
            <a:spLocks noGrp="1"/>
          </p:cNvSpPr>
          <p:nvPr>
            <p:ph idx="1"/>
          </p:nvPr>
        </p:nvSpPr>
        <p:spPr>
          <a:xfrm>
            <a:off x="107504" y="1988840"/>
            <a:ext cx="8229600" cy="3888431"/>
          </a:xfrm>
        </p:spPr>
        <p:txBody>
          <a:bodyPr>
            <a:normAutofit fontScale="92500" lnSpcReduction="10000"/>
          </a:bodyPr>
          <a:lstStyle/>
          <a:p>
            <a:pPr lvl="1"/>
            <a:r>
              <a:rPr lang="en-CA" sz="2800" dirty="0" smtClean="0"/>
              <a:t>Wear </a:t>
            </a:r>
            <a:r>
              <a:rPr lang="en-CA" sz="2800" dirty="0"/>
              <a:t>puncture and liquid resistant gloves </a:t>
            </a:r>
          </a:p>
          <a:p>
            <a:pPr lvl="1"/>
            <a:r>
              <a:rPr lang="en-CA" sz="2800" dirty="0"/>
              <a:t>Use disposable towels </a:t>
            </a:r>
          </a:p>
          <a:p>
            <a:pPr lvl="1"/>
            <a:r>
              <a:rPr lang="en-CA" sz="2800" dirty="0"/>
              <a:t>Disinfect area with one part bleach to ten parts water and leave solution on for 10 minutes </a:t>
            </a:r>
          </a:p>
          <a:p>
            <a:pPr lvl="1"/>
            <a:r>
              <a:rPr lang="en-CA" sz="2800" dirty="0"/>
              <a:t>Broken glass or ware should </a:t>
            </a:r>
            <a:r>
              <a:rPr lang="en-CA" sz="2800" dirty="0" smtClean="0"/>
              <a:t/>
            </a:r>
            <a:br>
              <a:rPr lang="en-CA" sz="2800" dirty="0" smtClean="0"/>
            </a:br>
            <a:r>
              <a:rPr lang="en-CA" sz="2800" dirty="0" smtClean="0"/>
              <a:t>be </a:t>
            </a:r>
            <a:r>
              <a:rPr lang="en-CA" sz="2800" dirty="0"/>
              <a:t>separated for safe </a:t>
            </a:r>
            <a:r>
              <a:rPr lang="en-CA" sz="2800" dirty="0" smtClean="0"/>
              <a:t/>
            </a:r>
            <a:br>
              <a:rPr lang="en-CA" sz="2800" dirty="0" smtClean="0"/>
            </a:br>
            <a:r>
              <a:rPr lang="en-CA" sz="2800" dirty="0" smtClean="0"/>
              <a:t>disposal </a:t>
            </a:r>
            <a:r>
              <a:rPr lang="en-CA" sz="2800" dirty="0"/>
              <a:t>(broken glass </a:t>
            </a:r>
            <a:r>
              <a:rPr lang="en-CA" sz="2800" dirty="0" smtClean="0"/>
              <a:t/>
            </a:r>
            <a:br>
              <a:rPr lang="en-CA" sz="2800" dirty="0" smtClean="0"/>
            </a:br>
            <a:r>
              <a:rPr lang="en-CA" sz="2800" dirty="0" smtClean="0"/>
              <a:t>container</a:t>
            </a:r>
            <a:r>
              <a:rPr lang="en-CA" sz="2800" dirty="0"/>
              <a:t>)</a:t>
            </a:r>
          </a:p>
          <a:p>
            <a:endParaRPr lang="en-CA" dirty="0"/>
          </a:p>
        </p:txBody>
      </p:sp>
      <p:pic>
        <p:nvPicPr>
          <p:cNvPr id="37890" name="Picture 2" descr="https://encrypted-tbn2.google.com/images?q=tbn:ANd9GcSGM8-HO1zvi77bO5DJy9iN8ekI9cXsBKdoaJgTRJUrOjj57K9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2684" y="3933056"/>
            <a:ext cx="3216828" cy="2409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28558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s://encrypted-tbn2.google.com/images?q=tbn:ANd9GcSbzRppIix-f9uZv5Flm-d1-Ll_ncb4nArdP6VPu_QZIYLI-RY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7" y="3791300"/>
            <a:ext cx="3087698" cy="30467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Discarding or Collecting Garbage</a:t>
            </a:r>
            <a:endParaRPr lang="en-CA" dirty="0"/>
          </a:p>
        </p:txBody>
      </p:sp>
      <p:sp>
        <p:nvSpPr>
          <p:cNvPr id="3" name="Content Placeholder 2"/>
          <p:cNvSpPr>
            <a:spLocks noGrp="1"/>
          </p:cNvSpPr>
          <p:nvPr>
            <p:ph idx="1"/>
          </p:nvPr>
        </p:nvSpPr>
        <p:spPr>
          <a:xfrm>
            <a:off x="179512" y="1484784"/>
            <a:ext cx="8507288" cy="5040560"/>
          </a:xfrm>
        </p:spPr>
        <p:txBody>
          <a:bodyPr>
            <a:noAutofit/>
          </a:bodyPr>
          <a:lstStyle/>
          <a:p>
            <a:r>
              <a:rPr lang="en-CA" sz="2500" dirty="0" smtClean="0"/>
              <a:t>Wear puncture resistant and liquid resistant gloves</a:t>
            </a:r>
          </a:p>
          <a:p>
            <a:r>
              <a:rPr lang="en-CA" sz="2500" dirty="0" smtClean="0"/>
              <a:t>Use tools to pick up spilled garbage, not your hands</a:t>
            </a:r>
          </a:p>
          <a:p>
            <a:r>
              <a:rPr lang="en-CA" sz="2500" dirty="0" smtClean="0"/>
              <a:t>Use waterproof garbage bags </a:t>
            </a:r>
          </a:p>
          <a:p>
            <a:r>
              <a:rPr lang="en-CA" sz="2500" dirty="0" smtClean="0"/>
              <a:t>Don’t reach into areas if you cant see its contents </a:t>
            </a:r>
          </a:p>
          <a:p>
            <a:r>
              <a:rPr lang="en-CA" sz="2500" dirty="0" smtClean="0"/>
              <a:t>Be alert to sharp items sticking out of the bag</a:t>
            </a:r>
          </a:p>
          <a:p>
            <a:r>
              <a:rPr lang="en-CA" sz="2500" dirty="0" smtClean="0"/>
              <a:t>Don’t let garbage bags get too full</a:t>
            </a:r>
          </a:p>
          <a:p>
            <a:r>
              <a:rPr lang="en-CA" sz="2500" dirty="0" smtClean="0"/>
              <a:t>Carry the bag from the top</a:t>
            </a:r>
          </a:p>
          <a:p>
            <a:r>
              <a:rPr lang="en-CA" sz="2500" dirty="0" smtClean="0"/>
              <a:t>Hold bag away from your body </a:t>
            </a:r>
          </a:p>
          <a:p>
            <a:r>
              <a:rPr lang="en-CA" sz="2500" dirty="0" smtClean="0"/>
              <a:t>Don’t place a hand under the </a:t>
            </a:r>
            <a:br>
              <a:rPr lang="en-CA" sz="2500" dirty="0" smtClean="0"/>
            </a:br>
            <a:r>
              <a:rPr lang="en-CA" sz="2500" dirty="0" smtClean="0"/>
              <a:t>bag to support it</a:t>
            </a:r>
          </a:p>
          <a:p>
            <a:r>
              <a:rPr lang="en-CA" sz="2500" dirty="0" smtClean="0"/>
              <a:t>Don’t compress garbage </a:t>
            </a:r>
          </a:p>
        </p:txBody>
      </p:sp>
    </p:spTree>
    <p:extLst>
      <p:ext uri="{BB962C8B-B14F-4D97-AF65-F5344CB8AC3E}">
        <p14:creationId xmlns:p14="http://schemas.microsoft.com/office/powerpoint/2010/main" val="1873533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are most common?</a:t>
            </a:r>
            <a:endParaRPr lang="en-CA" dirty="0"/>
          </a:p>
        </p:txBody>
      </p:sp>
      <p:sp>
        <p:nvSpPr>
          <p:cNvPr id="3" name="Content Placeholder 2"/>
          <p:cNvSpPr>
            <a:spLocks noGrp="1"/>
          </p:cNvSpPr>
          <p:nvPr>
            <p:ph idx="1"/>
          </p:nvPr>
        </p:nvSpPr>
        <p:spPr>
          <a:xfrm>
            <a:off x="155575" y="3140968"/>
            <a:ext cx="8229600" cy="4525963"/>
          </a:xfrm>
        </p:spPr>
        <p:txBody>
          <a:bodyPr/>
          <a:lstStyle/>
          <a:p>
            <a:r>
              <a:rPr lang="en-CA" sz="3200" dirty="0" smtClean="0"/>
              <a:t>Cuts and bruises </a:t>
            </a:r>
          </a:p>
          <a:p>
            <a:r>
              <a:rPr lang="en-CA" sz="3200" dirty="0" smtClean="0"/>
              <a:t>Scalds and burns </a:t>
            </a:r>
          </a:p>
          <a:p>
            <a:r>
              <a:rPr lang="en-CA" sz="3200" dirty="0" smtClean="0"/>
              <a:t>Strains, sprains and fractures</a:t>
            </a:r>
          </a:p>
          <a:p>
            <a:r>
              <a:rPr lang="en-CA" sz="3200" dirty="0" smtClean="0"/>
              <a:t>Acute or chronic poisoning, illness and skin irritations</a:t>
            </a:r>
          </a:p>
          <a:p>
            <a:endParaRPr lang="en-CA" dirty="0"/>
          </a:p>
        </p:txBody>
      </p:sp>
      <p:pic>
        <p:nvPicPr>
          <p:cNvPr id="8194" name="Picture 2" descr="https://encrypted-tbn1.google.com/images?q=tbn:ANd9GcT024x6q1R7kjptYG2hfDGkE-CmHKNHzhBOk7w-uPjJWxOkJz5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687361"/>
            <a:ext cx="3240360" cy="2427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447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3408"/>
            <a:ext cx="8229600" cy="1600200"/>
          </a:xfrm>
        </p:spPr>
        <p:txBody>
          <a:bodyPr/>
          <a:lstStyle/>
          <a:p>
            <a:r>
              <a:rPr lang="en-CA" dirty="0" smtClean="0"/>
              <a:t>Risks and Consequences</a:t>
            </a:r>
            <a:endParaRPr lang="en-CA" dirty="0"/>
          </a:p>
        </p:txBody>
      </p:sp>
      <p:sp>
        <p:nvSpPr>
          <p:cNvPr id="3" name="Content Placeholder 2"/>
          <p:cNvSpPr>
            <a:spLocks noGrp="1"/>
          </p:cNvSpPr>
          <p:nvPr>
            <p:ph idx="1"/>
          </p:nvPr>
        </p:nvSpPr>
        <p:spPr>
          <a:xfrm>
            <a:off x="251520" y="1412776"/>
            <a:ext cx="8892480" cy="5445224"/>
          </a:xfrm>
        </p:spPr>
        <p:txBody>
          <a:bodyPr>
            <a:normAutofit lnSpcReduction="10000"/>
          </a:bodyPr>
          <a:lstStyle/>
          <a:p>
            <a:r>
              <a:rPr lang="en-CA" sz="2800" dirty="0" smtClean="0"/>
              <a:t>You have an important role to minimize the risk of contamination when handling food.</a:t>
            </a:r>
          </a:p>
          <a:p>
            <a:r>
              <a:rPr lang="en-CA" sz="2800" dirty="0" smtClean="0"/>
              <a:t>Some consequences of improper handling include:</a:t>
            </a:r>
          </a:p>
          <a:p>
            <a:pPr lvl="1"/>
            <a:r>
              <a:rPr lang="en-CA" sz="2400" dirty="0" smtClean="0"/>
              <a:t>Workers become ill from handling contaminated food</a:t>
            </a:r>
          </a:p>
          <a:p>
            <a:pPr lvl="1"/>
            <a:r>
              <a:rPr lang="en-CA" sz="2400" dirty="0" smtClean="0"/>
              <a:t>Workers can suffer wage loss if outlet is closed</a:t>
            </a:r>
          </a:p>
          <a:p>
            <a:pPr lvl="1"/>
            <a:r>
              <a:rPr lang="en-CA" sz="2400" dirty="0" smtClean="0"/>
              <a:t>Employers can be forced to close a business if there’s an investigation</a:t>
            </a:r>
          </a:p>
          <a:p>
            <a:pPr lvl="1"/>
            <a:r>
              <a:rPr lang="en-CA" sz="2400" dirty="0" smtClean="0"/>
              <a:t>An employer’s reputation could be damaged </a:t>
            </a:r>
          </a:p>
          <a:p>
            <a:pPr lvl="1"/>
            <a:r>
              <a:rPr lang="en-CA" sz="2400" dirty="0" smtClean="0"/>
              <a:t>An employer is legally liable for damages awarded in civil lawsuits </a:t>
            </a:r>
          </a:p>
          <a:p>
            <a:pPr lvl="1"/>
            <a:r>
              <a:rPr lang="en-CA" sz="2400" dirty="0" smtClean="0"/>
              <a:t>Customers who eat contaminated food could become ill and in rare cases die </a:t>
            </a:r>
            <a:endParaRPr lang="en-CA" sz="2400" dirty="0"/>
          </a:p>
        </p:txBody>
      </p:sp>
    </p:spTree>
    <p:extLst>
      <p:ext uri="{BB962C8B-B14F-4D97-AF65-F5344CB8AC3E}">
        <p14:creationId xmlns:p14="http://schemas.microsoft.com/office/powerpoint/2010/main" val="2479239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See. Think. Do.</a:t>
            </a:r>
            <a:endParaRPr lang="en-CA" dirty="0"/>
          </a:p>
        </p:txBody>
      </p:sp>
      <p:sp>
        <p:nvSpPr>
          <p:cNvPr id="3" name="Content Placeholder 2"/>
          <p:cNvSpPr>
            <a:spLocks noGrp="1"/>
          </p:cNvSpPr>
          <p:nvPr>
            <p:ph idx="1"/>
          </p:nvPr>
        </p:nvSpPr>
        <p:spPr>
          <a:xfrm>
            <a:off x="457200" y="1600200"/>
            <a:ext cx="8363272" cy="4925144"/>
          </a:xfrm>
        </p:spPr>
        <p:txBody>
          <a:bodyPr>
            <a:normAutofit/>
          </a:bodyPr>
          <a:lstStyle/>
          <a:p>
            <a:r>
              <a:rPr lang="en-CA" sz="2800" dirty="0" smtClean="0"/>
              <a:t>If you aren’t sure if a task is safe, STOP and ask for help.</a:t>
            </a:r>
          </a:p>
          <a:p>
            <a:endParaRPr lang="en-CA" sz="2000" dirty="0"/>
          </a:p>
        </p:txBody>
      </p:sp>
      <p:sp>
        <p:nvSpPr>
          <p:cNvPr id="4" name="Oval 3"/>
          <p:cNvSpPr/>
          <p:nvPr/>
        </p:nvSpPr>
        <p:spPr>
          <a:xfrm>
            <a:off x="1043608" y="3140968"/>
            <a:ext cx="1872208" cy="1800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5" name="Oval 4"/>
          <p:cNvSpPr/>
          <p:nvPr/>
        </p:nvSpPr>
        <p:spPr>
          <a:xfrm>
            <a:off x="3491880" y="3140968"/>
            <a:ext cx="1872208" cy="1800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6" name="Oval 5"/>
          <p:cNvSpPr/>
          <p:nvPr/>
        </p:nvSpPr>
        <p:spPr>
          <a:xfrm>
            <a:off x="6156176" y="3140968"/>
            <a:ext cx="1872208" cy="1800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7" name="TextBox 6"/>
          <p:cNvSpPr txBox="1"/>
          <p:nvPr/>
        </p:nvSpPr>
        <p:spPr>
          <a:xfrm>
            <a:off x="899592" y="5157192"/>
            <a:ext cx="1872208" cy="707886"/>
          </a:xfrm>
          <a:prstGeom prst="rect">
            <a:avLst/>
          </a:prstGeom>
          <a:noFill/>
        </p:spPr>
        <p:txBody>
          <a:bodyPr wrap="square" rtlCol="0">
            <a:spAutoFit/>
          </a:bodyPr>
          <a:lstStyle/>
          <a:p>
            <a:r>
              <a:rPr lang="en-CA" sz="2000" dirty="0" smtClean="0"/>
              <a:t>Look at the task</a:t>
            </a:r>
            <a:endParaRPr lang="en-CA" sz="2000" dirty="0"/>
          </a:p>
        </p:txBody>
      </p:sp>
      <p:sp>
        <p:nvSpPr>
          <p:cNvPr id="8" name="TextBox 7"/>
          <p:cNvSpPr txBox="1"/>
          <p:nvPr/>
        </p:nvSpPr>
        <p:spPr>
          <a:xfrm>
            <a:off x="3491880" y="5157192"/>
            <a:ext cx="2160240" cy="1323439"/>
          </a:xfrm>
          <a:prstGeom prst="rect">
            <a:avLst/>
          </a:prstGeom>
          <a:noFill/>
        </p:spPr>
        <p:txBody>
          <a:bodyPr wrap="square" rtlCol="0">
            <a:spAutoFit/>
          </a:bodyPr>
          <a:lstStyle/>
          <a:p>
            <a:r>
              <a:rPr lang="en-CA" sz="2000" dirty="0" smtClean="0"/>
              <a:t>Is there a risk of injury, disease or foodborne illness?</a:t>
            </a:r>
            <a:endParaRPr lang="en-CA" sz="2000" dirty="0"/>
          </a:p>
        </p:txBody>
      </p:sp>
      <p:sp>
        <p:nvSpPr>
          <p:cNvPr id="9" name="TextBox 8"/>
          <p:cNvSpPr txBox="1"/>
          <p:nvPr/>
        </p:nvSpPr>
        <p:spPr>
          <a:xfrm>
            <a:off x="6156176" y="5157192"/>
            <a:ext cx="2304256" cy="1015663"/>
          </a:xfrm>
          <a:prstGeom prst="rect">
            <a:avLst/>
          </a:prstGeom>
          <a:noFill/>
        </p:spPr>
        <p:txBody>
          <a:bodyPr wrap="square" rtlCol="0">
            <a:spAutoFit/>
          </a:bodyPr>
          <a:lstStyle/>
          <a:p>
            <a:r>
              <a:rPr lang="en-CA" sz="2000" dirty="0" smtClean="0"/>
              <a:t>Take action to eliminate or control the risk</a:t>
            </a:r>
            <a:endParaRPr lang="en-CA" sz="2000" dirty="0"/>
          </a:p>
        </p:txBody>
      </p:sp>
      <p:cxnSp>
        <p:nvCxnSpPr>
          <p:cNvPr id="11" name="Straight Arrow Connector 10"/>
          <p:cNvCxnSpPr>
            <a:endCxn id="5" idx="2"/>
          </p:cNvCxnSpPr>
          <p:nvPr/>
        </p:nvCxnSpPr>
        <p:spPr>
          <a:xfrm>
            <a:off x="2771800" y="4041068"/>
            <a:ext cx="72008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p:nvPr/>
        </p:nvCxnSpPr>
        <p:spPr>
          <a:xfrm>
            <a:off x="5436096" y="4041068"/>
            <a:ext cx="72008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3" name="TextBox 12"/>
          <p:cNvSpPr txBox="1"/>
          <p:nvPr/>
        </p:nvSpPr>
        <p:spPr>
          <a:xfrm>
            <a:off x="1511660" y="3502459"/>
            <a:ext cx="936104" cy="1077218"/>
          </a:xfrm>
          <a:prstGeom prst="rect">
            <a:avLst/>
          </a:prstGeom>
          <a:noFill/>
        </p:spPr>
        <p:txBody>
          <a:bodyPr wrap="square" rtlCol="0">
            <a:spAutoFit/>
          </a:bodyPr>
          <a:lstStyle/>
          <a:p>
            <a:pPr algn="ctr"/>
            <a:r>
              <a:rPr lang="en-CA" sz="3200" dirty="0" smtClean="0"/>
              <a:t>SEE IT</a:t>
            </a:r>
            <a:endParaRPr lang="en-CA" sz="3200" dirty="0"/>
          </a:p>
        </p:txBody>
      </p:sp>
      <p:sp>
        <p:nvSpPr>
          <p:cNvPr id="14" name="TextBox 13"/>
          <p:cNvSpPr txBox="1"/>
          <p:nvPr/>
        </p:nvSpPr>
        <p:spPr>
          <a:xfrm>
            <a:off x="3707904" y="3502460"/>
            <a:ext cx="1440160" cy="954107"/>
          </a:xfrm>
          <a:prstGeom prst="rect">
            <a:avLst/>
          </a:prstGeom>
          <a:noFill/>
        </p:spPr>
        <p:txBody>
          <a:bodyPr wrap="square" rtlCol="0">
            <a:spAutoFit/>
          </a:bodyPr>
          <a:lstStyle/>
          <a:p>
            <a:pPr algn="ctr"/>
            <a:r>
              <a:rPr lang="en-CA" sz="2800" dirty="0" smtClean="0"/>
              <a:t>THINK IT</a:t>
            </a:r>
            <a:endParaRPr lang="en-CA" sz="2800" dirty="0"/>
          </a:p>
        </p:txBody>
      </p:sp>
      <p:sp>
        <p:nvSpPr>
          <p:cNvPr id="15" name="TextBox 14"/>
          <p:cNvSpPr txBox="1"/>
          <p:nvPr/>
        </p:nvSpPr>
        <p:spPr>
          <a:xfrm>
            <a:off x="6516216" y="3502459"/>
            <a:ext cx="1152128" cy="954107"/>
          </a:xfrm>
          <a:prstGeom prst="rect">
            <a:avLst/>
          </a:prstGeom>
          <a:noFill/>
        </p:spPr>
        <p:txBody>
          <a:bodyPr wrap="square" rtlCol="0">
            <a:spAutoFit/>
          </a:bodyPr>
          <a:lstStyle/>
          <a:p>
            <a:pPr algn="ctr"/>
            <a:r>
              <a:rPr lang="en-CA" sz="2800" dirty="0" smtClean="0"/>
              <a:t>DO IT </a:t>
            </a:r>
            <a:endParaRPr lang="en-CA" sz="2800" dirty="0"/>
          </a:p>
        </p:txBody>
      </p:sp>
    </p:spTree>
    <p:extLst>
      <p:ext uri="{BB962C8B-B14F-4D97-AF65-F5344CB8AC3E}">
        <p14:creationId xmlns:p14="http://schemas.microsoft.com/office/powerpoint/2010/main" val="155487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Responsibilities</a:t>
            </a:r>
            <a:endParaRPr lang="en-CA" dirty="0"/>
          </a:p>
        </p:txBody>
      </p:sp>
      <p:sp>
        <p:nvSpPr>
          <p:cNvPr id="3" name="Content Placeholder 2"/>
          <p:cNvSpPr>
            <a:spLocks noGrp="1"/>
          </p:cNvSpPr>
          <p:nvPr>
            <p:ph idx="1"/>
          </p:nvPr>
        </p:nvSpPr>
        <p:spPr/>
        <p:txBody>
          <a:bodyPr>
            <a:normAutofit lnSpcReduction="10000"/>
          </a:bodyPr>
          <a:lstStyle/>
          <a:p>
            <a:r>
              <a:rPr lang="en-CA" sz="3200" dirty="0" smtClean="0"/>
              <a:t>Of workers…</a:t>
            </a:r>
          </a:p>
          <a:p>
            <a:pPr lvl="1"/>
            <a:r>
              <a:rPr lang="en-CA" sz="2400" b="1" dirty="0" smtClean="0"/>
              <a:t>Practice safe food handling procedures </a:t>
            </a:r>
          </a:p>
          <a:p>
            <a:pPr lvl="1"/>
            <a:r>
              <a:rPr lang="en-CA" sz="2400" dirty="0" smtClean="0"/>
              <a:t>Follow safe work procedures </a:t>
            </a:r>
          </a:p>
          <a:p>
            <a:pPr lvl="1"/>
            <a:r>
              <a:rPr lang="en-CA" sz="2400" dirty="0" smtClean="0"/>
              <a:t>Use the required personal protective equipment (PPE)</a:t>
            </a:r>
          </a:p>
          <a:p>
            <a:pPr lvl="1"/>
            <a:r>
              <a:rPr lang="en-CA" sz="2400" b="1" dirty="0" smtClean="0"/>
              <a:t>Report hazards, accidents and injuries to employer</a:t>
            </a:r>
          </a:p>
          <a:p>
            <a:pPr lvl="1"/>
            <a:r>
              <a:rPr lang="en-CA" sz="2400" b="1" dirty="0" smtClean="0"/>
              <a:t>Refrain from dangerous conduct </a:t>
            </a:r>
          </a:p>
          <a:p>
            <a:pPr lvl="1"/>
            <a:r>
              <a:rPr lang="en-CA" sz="2400" dirty="0" smtClean="0"/>
              <a:t>Ensure the ability to work is not impaired </a:t>
            </a:r>
          </a:p>
          <a:p>
            <a:pPr lvl="1"/>
            <a:r>
              <a:rPr lang="en-CA" sz="2400" dirty="0" smtClean="0"/>
              <a:t>Refuse to perform an assigned task when there is undue risk of injury or disease </a:t>
            </a:r>
            <a:endParaRPr lang="en-CA" sz="2400" dirty="0"/>
          </a:p>
        </p:txBody>
      </p:sp>
    </p:spTree>
    <p:extLst>
      <p:ext uri="{BB962C8B-B14F-4D97-AF65-F5344CB8AC3E}">
        <p14:creationId xmlns:p14="http://schemas.microsoft.com/office/powerpoint/2010/main" val="2698454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Responsibilities</a:t>
            </a:r>
            <a:endParaRPr lang="en-CA" dirty="0"/>
          </a:p>
        </p:txBody>
      </p:sp>
      <p:sp>
        <p:nvSpPr>
          <p:cNvPr id="3" name="Content Placeholder 2"/>
          <p:cNvSpPr>
            <a:spLocks noGrp="1"/>
          </p:cNvSpPr>
          <p:nvPr>
            <p:ph idx="1"/>
          </p:nvPr>
        </p:nvSpPr>
        <p:spPr/>
        <p:txBody>
          <a:bodyPr/>
          <a:lstStyle/>
          <a:p>
            <a:r>
              <a:rPr lang="en-CA" sz="3200" dirty="0" smtClean="0"/>
              <a:t>Of employers…</a:t>
            </a:r>
          </a:p>
          <a:p>
            <a:pPr lvl="1"/>
            <a:r>
              <a:rPr lang="en-CA" sz="2400" dirty="0" smtClean="0"/>
              <a:t>Develop a food safety plan </a:t>
            </a:r>
          </a:p>
          <a:p>
            <a:pPr lvl="1"/>
            <a:r>
              <a:rPr lang="en-CA" sz="2400" dirty="0" smtClean="0"/>
              <a:t>Provide a written cleaning and sanitation plan </a:t>
            </a:r>
          </a:p>
          <a:p>
            <a:pPr lvl="1"/>
            <a:r>
              <a:rPr lang="en-CA" sz="2400" b="1" dirty="0" smtClean="0"/>
              <a:t>Provide worker training and orientation </a:t>
            </a:r>
          </a:p>
          <a:p>
            <a:pPr lvl="1"/>
            <a:r>
              <a:rPr lang="en-CA" sz="2400" b="1" dirty="0" smtClean="0"/>
              <a:t>Provide supervision and regularly inspect the workplace </a:t>
            </a:r>
          </a:p>
          <a:p>
            <a:pPr lvl="1"/>
            <a:r>
              <a:rPr lang="en-CA" sz="2400" dirty="0" smtClean="0"/>
              <a:t>Provide first aid equipment and services</a:t>
            </a:r>
          </a:p>
          <a:p>
            <a:pPr lvl="1"/>
            <a:r>
              <a:rPr lang="en-CA" sz="2400" dirty="0" smtClean="0"/>
              <a:t>Provide adequate PPE</a:t>
            </a:r>
          </a:p>
          <a:p>
            <a:pPr lvl="1"/>
            <a:r>
              <a:rPr lang="en-CA" sz="2400" dirty="0" smtClean="0"/>
              <a:t>Establish a health and safety program</a:t>
            </a:r>
          </a:p>
          <a:p>
            <a:pPr lvl="1"/>
            <a:r>
              <a:rPr lang="en-CA" sz="2400" b="1" dirty="0" smtClean="0"/>
              <a:t>Establish safe work procedures </a:t>
            </a:r>
          </a:p>
          <a:p>
            <a:pPr lvl="1"/>
            <a:endParaRPr lang="en-CA" dirty="0"/>
          </a:p>
        </p:txBody>
      </p:sp>
    </p:spTree>
    <p:extLst>
      <p:ext uri="{BB962C8B-B14F-4D97-AF65-F5344CB8AC3E}">
        <p14:creationId xmlns:p14="http://schemas.microsoft.com/office/powerpoint/2010/main" val="1915223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124744"/>
            <a:ext cx="8229600" cy="1600200"/>
          </a:xfrm>
        </p:spPr>
        <p:txBody>
          <a:bodyPr/>
          <a:lstStyle/>
          <a:p>
            <a:r>
              <a:rPr lang="en-CA" dirty="0" smtClean="0"/>
              <a:t>			Responsibilities</a:t>
            </a:r>
            <a:endParaRPr lang="en-CA" dirty="0"/>
          </a:p>
        </p:txBody>
      </p:sp>
      <p:sp>
        <p:nvSpPr>
          <p:cNvPr id="3" name="Content Placeholder 2"/>
          <p:cNvSpPr>
            <a:spLocks noGrp="1"/>
          </p:cNvSpPr>
          <p:nvPr>
            <p:ph idx="1"/>
          </p:nvPr>
        </p:nvSpPr>
        <p:spPr>
          <a:xfrm>
            <a:off x="683568" y="3356992"/>
            <a:ext cx="8003232" cy="3251441"/>
          </a:xfrm>
        </p:spPr>
        <p:txBody>
          <a:bodyPr>
            <a:normAutofit/>
          </a:bodyPr>
          <a:lstStyle/>
          <a:p>
            <a:r>
              <a:rPr lang="en-CA" sz="3200" dirty="0" smtClean="0"/>
              <a:t>Of customers…</a:t>
            </a:r>
          </a:p>
          <a:p>
            <a:pPr lvl="1"/>
            <a:r>
              <a:rPr lang="en-CA" sz="2800" dirty="0" smtClean="0"/>
              <a:t>Report food allergies to server </a:t>
            </a:r>
          </a:p>
          <a:p>
            <a:pPr lvl="1"/>
            <a:r>
              <a:rPr lang="en-CA" sz="2800" dirty="0" smtClean="0"/>
              <a:t>Ask the server about food ingredients that may pose a potential risk </a:t>
            </a:r>
          </a:p>
          <a:p>
            <a:pPr lvl="1"/>
            <a:r>
              <a:rPr lang="en-CA" sz="2800" dirty="0" smtClean="0"/>
              <a:t>Report foodborne illness incidents and injury to food handlers or supervisors </a:t>
            </a:r>
          </a:p>
          <a:p>
            <a:pPr lvl="1"/>
            <a:endParaRPr lang="en-CA" dirty="0"/>
          </a:p>
        </p:txBody>
      </p:sp>
      <p:sp>
        <p:nvSpPr>
          <p:cNvPr id="4" name="AutoShape 2" descr="data:image/jpeg;base64,/9j/4AAQSkZJRgABAQAAAQABAAD/2wCEAAkGBhQSERUUEhQWFBUUFhcVFxcWFBUXFxcUFhYVFxQXFBQXHCceGBkjGRQVHy8gJCcpLCwsFR4xNTAqNSYrLCkBCQoKDgwOGg8PGikkHyQqKSwsKiwsKSkpLCkpKSwpKSksKSwpKSkpKSwsKSksKSksKSwsKSksKSwsKSwsKSwsKf/AABEIALwBDAMBIgACEQEDEQH/xAAcAAACAgMBAQAAAAAAAAAAAAAFBgMEAQIHAAj/xABGEAACAAMFBQQHBAgFAwUAAAABAgADEQQFEiExBkFRYXETIoGRByMyobHB0RRScvAXQlRioqPT4RUkM5KyY4LxFiVDU+L/xAAZAQADAQEBAAAAAAAAAAAAAAACAwQBAAX/xAAkEQACAgICAgMAAwEAAAAAAAAAAQIRAzESIQRBIjJRE2GRFP/aAAwDAQACEQMRAD8A6IYU72Sk1+vyEN9IVL6XDObgaHpUDT6R55SgWwhM9JQ9TKPCYR5qfpDq4hQ9IyVsoPCavvDCCx/ZGy+rOalzFqzGKgi1ZjFc9AY9mJ+THrGUlAsc6b41tgzMbyG7w5iM9Av7F6zv6tuREM17viuqQfuzJy+YlH5QtSx3Wg7ONbsA+7OP8Uv/APMKYQnO8WbvbvHoYhlycUXLLJUHI1MNb9AVYf2ecfZLWp+6pHg6xjZmZ3GH70Vbif1c8cUPxBjfZxsn6wqWgoh6fN7sKd6SGdiFBJy0g7eFrwDiToI2u27ywxlgK5049IS58NDo4+b7EqdLKjCwIYHOsbWOWa6Qw3/Zie8FGQyrwhekTCWFYojk5xsCWPhKjpl2H1SdBF+zPnA26W9SnSLklu9EjQ5MOyzFhZsVJLZRnH3oCjbNL8b1D/hMcYmqSSBnHR7ZfTvNtEk0womXGtI5wP1+nzivCqTJ8pXV6HoY3S1UJy1Nf7e+LayVOo/8xh5EvLLWH2JIvt2mXs5DPdGHtSkEUNDmepi0tiTeKfOKiUo2W8U8444jM5TxzFD4aRlp4Oe+lBHhIB61iJVoxHCNOo2URdkbuo+Iisoi7JSlK8RQeOVeUCzUdNltkIyWiKW+QPKPY4gKkdXpCxtClJvVR8x8oaIXNpV9YvNPmYYxUdgF8vzrC1t5LrYnI3Mh6d6mfnDLMgHtctbHO4hQfJlPyjoP5IOWmchi1ZzEZQH2dd4+kSWaLJ6FY9nrXr4CNEfIHgYln0xCulM4kmT5eEBENd5Y16UjE+qo2Ue7sms87EG6Qbsj1sExeExT/A4hesk0nFzEGbrmf5aaOaH/AJD5wDRli6HpFizzTiEV1NDEso5iGAha5DnNH7jRLcD95xzipdMyjtzVhFi4z33EKlphRDkuw45gIFctDpDJLueTLlY57Ci6KuYY8ANW+EAMeFcZodwB3/2iV55cHfTTxrSnLd4iPOyxbls9DE1xIr8mCYQyLSXuB16mnwgXNu5XzK04EAAg86awbuyTiqp9k6colm3aUPEH8++h8RGpuPSOkuWzN0pSWorplFxDnFGy9003GLinOGp2hDVdBiQ2UK5tLC9guI4SmlctOHhDHIbKFW8Gw3rJPFafGDx+wJejE9/81avwQjTJhBNIcrW/+atP4YTWSpOdIpxipmA7bq8Yw01tM4uI1AvChB6xFMf4QwUa/a346RpNnHPnHpo57hGjxxvolSccNeEQyszkNYkRKplx/NYxLcDJfE/TlHI5+iyKLzb3D6mJpW48x8YpqIupoOo+MYzkdDlt3R0EYLxAj90dBGpmRFRRZ2kQv7UDvSzyYe8fWGCAW1Y7svqfgIJ6AjsW5kCdoUrZZ4/6T+5SflBR4p3glZUwcZbjzUwEX2hr0cSU5xcs7BuTe4/QxUpG6LHovRNC0yxbF0itSLUw1AD9Ad45HiIqzUKmh/sekZHRs9lmxcOUFrobuTRyHxEB7C+fgYKXQ3tj935iAls5aA7axsMiIuXdck60zCklC5BzpoBXVjoId7p9FyihtEwk64EyH+8ivuEa2kdTbEi7a9p1qBz6QTuq652Nj2M0DiZbgedI63c+z8mzj1EpVY/rat4sczBNbveZNGNiyqKnhiJyFOQHvgZdo6qOazrAzLLUggniKZE6xfe7Oy1oaimXDceRBg7b5FZ84nVZjKOSrkPhELIrbt+cebKXdHqwxrjYHsUoV65+O+LsyYFqraagn3/I+EWf8NVTXT5x61qrLQ0IgX2EoC0LfWYEAzDZ9II74gs1nRSWQDhFikPRHPZfs7ZQq7QNS32dudIapAyhT2tNLRZ24MB7xB49gS0QW1v8zafwwnTNYbrY3+YtP4YUTOIJpFWMRMsWcYhQGMtKy1ERSZtCTGxmDjvggDd5BoDxyp0jRJGKtcgNTEwmDCuI5VOW8/25xWmTz04Abo430TTB3cIyFfPLUxpIspzzH53x4TMh4/CLNmbInl744xkTJSkWty/iHxivaGqRFncv4hGM1DrLbujpEbGNJczIdBGDMiZIcd0EBtqE9Up4N8QYMgQL2kSsk8mX6RjAWxPeIXGVPDziabEY1HWFjzhjGhjeQc42t6UmuODsPJjEco5x6L0SRfZZtGg6xJarKUNDoc/PeIzKsxmFVFASd/SGWbs+HwYzQgUPPcM90Kc+ND5RuxXs9lIYEGo4/I84uXRTtSGNAagngCcz5Qy2a5ZUvcDx5jnWN/8AD5YzVAKVOmY+oygXkTMUKQ9XRdEuzSxLlae0Wyq5P67Hp5ClIJy7PXSEazbTzpSBcKkKMia1AO7I0NM/OGO69pkm4cirZa6Nx00jo09myv0MtnkfkxesKirdR8IqSmrAHbW025UC2GSXqKu4K92mQAUkEnfFFE7Jdp7H2c8v+rNzr++MnHuB8TASXMALUzAOo0BOgPPlCz/6yt8uVMk26zPNRiCDMWZJMtlzBWYoG74mGLZnbyRPVZH2VkUKAyyZbTVxGgLHDVhU/rNn1iTJ43Jtotx+Xxik0T2u0K6YGrmOmnOAV/TZQsM0y3VmBVScYL5sKqSM9I6SNkERsZ72AmimhGmvPxjhm311fZ7a4UUWZ6wDgSWDD/cCfGAh47X2Gz8qLVRQeuGfWUIKoYTbovLDLpzi+t/R0l2TxHaQMoT9ucjKb7r1+EWLPtKYG7VWrtZS/jjMaqRs9Ae9L3rOmtLzEwAQIKEwYa6FDTVqTgUEdSI1sd3neKn4RVaS6E1YMl2Jm0ETzLtaXmwqeGtPxfSCZAXIe1xHwX6xmzAnSpG8HUeMZzZ3BAB1atTWMTBBe3oVzplv5QMtaYT1FYYpWC1RindXmTFuQgFNcyd8Uie6IsyXGXWOYJhni8v6n4hA5jnFqQ9WXrGS0ctjcrZCMYo0RsowTEyHn0DA+/l9Q/Kh8mEEYqXulZEz8B9wr8oEBCG8RmN5hiGY2UKKTjt/JS0zhwmv/wAjFKUc4KbVy6Wyd+OvmAfnApNY9JaIdSGTZ27WmOH0VDUnwOQhjtdS2YoPzSNtkrKPs8sLmWLM3I1pTyHvg1b7uO4AiIpSfIuigVYFoaZZ8RXwrBPsARQCh4k/IxJYbu5GtP8AwecFEsdACQMXMa04jfAtnULlru3Sh1NCKH3H8iJbvsa4gVLI6moyG47+Q1g3bbKoFBkaA4dw6Dd4QPu9PXAcjn9Y6MrkkM/iqDkOlkmLSgNaAQQlLUwNsVlIFYL2RdY9BHmsknGow7jqN1Dy6Rtdt3y5QIlS0lhmqQiqoJ4nCBUxGK16xrabxWUMz3jXCNa8zy5x0pKKtnKLbpBCdn0HvMcB9L09WtyIueFaMR95nJIHSOq3lf8AMEs1IGWqih89RHAb/vHtrUzDQMAOgP1rE8M6yyqOiiWF443IZrJdEvCBSLJ2blHOkbWM5DpBNNIU49mrIwBeF1JLSoEBrybuJ+KGS+z6poT7TNLgA5AHLiTygoLs6Ur2GrAVe0TBXI4RXdkIvizUBAXf3uJ/tXdAGzXfMkgTn7oQg4N5Fc6niRD3LwkghgCRUBhSoPHhHZHTNxxckwM9wBhXxEDRZ8DE79D84cJhUa5coXrwl5uRnofDQwuMrClGgdbJIPQj3QtXlKOOg3AQ00qvT4QBviUQcQ3ihijGxM10DQdBGC2njEZMbFoeJNqxYsLd9esVYsXcPWL1jHo1bG6W2UbxFK0iWkSjj6DiK2LWW44q3wMSgxhxUHoYEA5rMMQOYlnakRVdoQVHNNtUpbJnMIf4F+kA1hj28T/NA8ZafMfKF0R6UH8URNdnRNhrWFsxqc1mPQdVWoPWGax3iGIGHLLM8Y55sY7u5koC2LvgAEnujPTdQiHaxsqt3t27OJZxpspi7G2wSABXLfUmMzCjsKEGhrkeHSKZq6qAMju3aZRvKu0KCCwRjQMO78AcqiJed6LFiSXZXtksGYTXKBMiZSeGAqoNBz4kwetN2AqaTAaZ6D30MLtjn4XVTur550jsSfNNjJtcGl+D2lr7oyIrxi7KvBAmorvgEluQytaGg160ijarcElscq0JHXUR6l0eNRavr0hSJKlZZ7WaKjCo7ob99/kKwOuK9ZtpTtJxBJYhQBQKo3Aeecc27apNdSST1JqY6RstKpZ5Y/dr55xF5M7jRZ4sfkQ7aWzBZ36RxFT3vH5x1f0kWsCSRxIHxjk++C8ONQbO8t/JI6LYDkvQQWU5QGuuYMK9BBZZgpBPZOUr0X1bV8vrCnfTkKjDUaeENlvzRoVdoJRpLUZk5AcSchTzgovs16Bs2+J0wYC1QcqUjtM+xgSJSg0YYWJU51INR03RW2E9HiWeWsycoacw7xOeGv6q9N5gvtHdmFpRSq1DA00/VI8YHOrVr0O8V1Kn7NBJAUVAOVdBCZfv+sabwR7j9IbHnFVoxrQanWE69ye0U/ePuoREmN/ItzJcQYh3QLvGz4wKbj7ovyjmIhIzI5kfn3RXddkFWKc1SCQYxBO9LIZc0q60OTcciAR8YrMoilStE0o0ytFq7R6xYqxbusesXxjXo5bG2SuUS4Y1lDKN8USDzvoMZjUGM1jBZzO3CkxxwZh/EYoTGgjf2U+aP329+fzgQ7wmuyn0Je3/APrSzxl/BjCzKlFiAoLEkAACpJOQAA1MOO19gec8hZal3cuoVRUk90ikdJ9H/o5SxqJkwK9pOZbUS/3ZfPi2/TTW6EkoIllG5Mn9EWwpsaNNnCk+aACP/rStQlfvE0J6AbjDRfmx6zJmOSAGbN1oKGmVV4Nnpodct5SyZUp/56DhBCTNBfL7vzjnBTVSOU3CVxOfTrOVYKhNRrXKh4HhlFdHlrX9djqakDwpmYeLwu1JofGM9MQyYAuVPe6Aa8I5za7GsucbMGYsFE0EgAMpNKGhzYeWkRvxuPS0XR8lSXeyK8rSjAhay33Vqa+eYijYruWZWpKzAa7vPziVpDMGr3sJGYzoa0K/nhEnZMloQqCVZO9lmNfdlDJYeK6Ohnvpkc+dQFG1WleY4iBrSmnMQMgNa6AaZwSvKXim5GhoKHziO12hpNlnFJZL4dQKqvdPe4wWPKn8XsVlwuK5LQm2ywoSwWctQTwjolzz1ElQDoojnVxXG1ol1lIHKgYs1D51zoTnnUQ02C2tJQLMs0zLIkhqV5ECkKzw59IdgThdgX0kglVP75r5ZQhy5NY7Fa7PJnEKQGV1JwnOhHvgZY7hshfAJOpIqTnXPdDMUuEOIvOrnYs3KzPkCAFGZgwsxNFnKTzglY9n5EtnQg4WJGRzH5Ea/o3kN/pzCeVaGM+Iuhea1tMViKFVNCRBvZLZ8Wi1JNOcuzjGecyvq18+9/2iLdouKTZbJMehOCgINe9oM+Bzhv2Kuwy7GZjyymNsfZ1oQGw4MR6Z8sUbGPdoGT6GWRLypwrEdqUPlQEaAHTrGHYBWYChWmVSQQevjEhlhKAjE1ASSxGu4Uh4oVL32R70ydJJxZFpVciSczLrp+Hy4QnX5L9YgoRhNCGUqQeYMdXloWEwDfhoCa0z0r4QB2ru3GsospY4im9iitSh8wK9YVPGtophmdcWcsEug55wS2cuOdNny37MiVMLMHYVT1Yq9eHWGLZbYRnYtaUYLQd0mlSa1BoaikPTSAJay0FFGVB93h7hGRjewZSrQv27ZCzWiXScgpnQjusK71bUfnKOQ7XbMGxWjs6ko4xS2IoSpNM92IHI+HGPoIWUe0+7QD85xzf0x07Kz4h3+0bCf3ApLV61Xyg4unQtq0cgdc4tXWPWr4xUJi5df+qPGHS0KWxul6RuTGkvSNyYlKDvQMerGKx4mBAOd7WLS1TOeE+aj6QFkyGmOEQFmY0AGpJg7twKWmvFFPlUfKCfo7sAwzJ5FWr2achQFyOtQPCMjG2MbqIUuXZdLMoJo00jvPTSuqpy574Ky1A18uMWFkVjxs9NIpUfwRyPdsaR6zT6PmQO784iZs98YsoxHSCQJbm2oKTXMNXQ5muZA5g5+Mc5vGVM+1M70meuDKwoMKTAFZMtwHLnrDxN/wBSlN4OnAUjn217tLtMwqcOLIUqM8iDlzygcmhmJfIWNubIyWzHXsZZVJjYSVLvmCSa5nLWKlz7UWkzGmdswUDCgahyG/vD81iP0tOzTbPMocLyagkk1bESQa8Ay+cIeIw2NNCpdMdbx2wmy7ViYh1YAkUA8qCgh5uG/JU6UTWqTBhPFW0ow3axxLFBO47zazzVfPCcm5rvy5awjLgUvktlWHyHH4y0dWlXQlnmGdKmDfiUfrhqVBHHIHqIbjPV1UpMwrh0FR5AawvSpSMgxGuIA5HQEVBHGIkvP7OtJp7qnuuoZsjuKgVyiWGT0y3LivtB202aQ8xCyo1FarEUNeZ1B8YAps6izA8t2Q1JoWxJnWmTVI8DFuyX5JmGizUNd2IA/wC1qH3RYK08Mxluh3KybjKIu3fLSc8wuxVlcqaaBh8jB6zWZEIYzAaaADOAN9S/s89bSP8ATm0Sbyb9R/kenODCk8PfC5OmbKKXa0SmwraAZcwhVaYrmuhVSCVPXCB4w0NPFGQsACQQwrhqAPpCzZJne4U/IgqZxpDYSpCJxthVSpxAEEkAZaDx3xidMDEHEFNACG5V0ihJttchrlXyi0Moby6FVTN1fuuDnXDTKmIV1AjMuZRSpPskMvTeB7/ON5Uw0zjeXStY46yZDEVlOTHfTLwjNsn0Wg35RVtM7AmW4RxxZRydBp0AA4kneYR/S1dPaWBnrnIYTAag6nAwoOTV8IZLlt/aKG0FaEV35g+OkEbVY1dWRlDAg1BGR4+YgG/YxL0fKsXrpp2orwhi9IWx62O1ASQeymrjQHPCQaMld4BoRyIgbd12DUwc8kUjIYpNh6WMtY2KxXl2Ac/OJhdg4nziT+VIqXjzZ3esZjUQv7VbcWewL61sUwjuyloXPX7o5mDXZKBPSCtJss8UI8mr84bNirH2djl11YF/95qPdSOBbW7ez7c3epLlgEKicDn3m1Yx9IXcgWVLUbkQDoEWKIY+PbBlLqiyI8y5RqhjL+weWflDRZpOBKVpmpzHGIbv3mLbNVCw4fDMRAkugI4sfKpjqOKxU9t4A+ecIXpPTCizBqJpHhRWH/GH6W3rmPQe6E30nIDY8WdO0Hn3x8DC5x6GY3UkJXpGAa7rOd4mIB0Mtq0/2iObCTT2jTlv8vrSOh7TWnHdEphWoMoeQYHOOb1gsf1ByfYl7YD2RTmcz9B+c4jZq65xrGYYLCV23jMSuF2GlKMcqaUzygg20VoNfWtnSoqKZaZUpFa59n505C6LUadekXrPcTo3rVK8jv8AGJcjimy7FGfFbNbss8wkEsacDmD4Q1We34FAwsMtUd0z/wCwgeYgfIWkWwYklkbdlcYJF2dandDLaYxR10cS5ooeYCuCCNa7osXfeDIiozCYEoAwqDh0GMNw4iBqiIJ9oUYgczUClK6iDi+To6SpHQ7Pd5UGutcwa13H4GCMqlMoD7UX5Jls6tXKbhUqPuypJBxL7VccQy7eJkrEjYg2Wh400ilx4nn7Rekphnu1cnCkDhSo98Fu3FIB2Szu5mktmjoFGgCUmY6neahfKJvtZpmKbvGMfQPGwwlpyjaTaOMDLstSTFmEOhwvKU1YGhdiAKg5ab4ptegxHCykZjusD8I12kaodhuZaatyEULyt+UDZl4HdFK0zyYXbDUK7Cuy8wYSoP8A8rFhXTFQjpkKw1i0A0z0yMJOzdjKvMZSoLsGfFX9VQoPkIebBYgVzIaufd0pygqbVIy0nZz30qUw2dj96YPckIkqYIfvTGyiXZQuVWmmnIBBn4mOay5kTzXZVjl0F1nCJBaYFibHu0hTiPWRo6D6RPSV9kBkWYgziM21EvpxaOJ2m1PMcvMYuzGpZjUk8zG9uqWqSTXec678zECiPUjFJdHkvZgx9X3VNJkya5+ql588Cx8okR9Q7OWrHZbO40aTLPnLX51gjGGkORiRWir2ndG/pGXc9On1jgT1ntIQMjbt3EbsosODQ7q+f9oC3nMwlToDkYJyJ4KDTKNRjIKYSx31PwAhS9I4rdx5TJZ/3Mwhpts/hmTCn6TThsKS97zAzdFB+bLAS0HDYnbNyVnWHs5gDAORQiuhyy+cCbT6N8bBpUwIhJyarED9ymo6+cW9jp4KzE1zQ08KH4e+HKzriX8+zC42tDZpNnM7T6NLTi9UBMXcSwQnqpPzgfa9irVJwmdLwKzUrjQ8zQA10jutmWkK23llmTGklVxULL4thPwBgnKSQMYxbBF3TXlygkoKoA9o55b6geO+K942r1TBpvaTPaVe7+qKkZaClYOWK7ZaJhmIsyozxAEeFd0aTLmsba2aX4LT/iREKcb7PSeR1UUIUvacb5Z/3f2i5L2lQ/qP4UPurB+8LpsKCgsuKY3sqHmLnxY4slG8+UU22asq2cDvPaJjYUwuUQMc6DWqqASSanLnDaxv0J5TW2a3ZbftBKyUZiNcVEA4VYmgivfezFvWs4StO8QjI+Q0IUEk06Ret93fZJK9kXVgQrNVhjNDmwOXThEN17UTEJEx3cGmHViOPOkDFqMvijJpzXbAFmve22srJDFgpJqFHdDBQSSBWlFUeEdKuubLs8lFOia4lLEmtSSBrma+ULr2kKcS1QELjwKqhnA10qOOe8mNJVoLEitAeBz84OeWUnroHHg/s6DZpqycQMxSHZQpqoqaEanUes3coqbY2YqMMpACZ000rUtgdlVQOHdGUD7tszTESWXWX2FWRw3eapLGo0JGXkI1vW8VMySZTdtaEmE5Vw1Z2cuSppWrUpXdBxa4gSTUqYg7PbZ/ZO1lOhMuZMls4XJqymJAr4mCGyTvOnF1XAgB71AMzkBTQ790Ml/7FyrU4m07NwO+UwgTCCKsRkAaYtOUAdpLz+z2hEsiqnZpSYMypLUIDCvtUoSf3o55FNVE6EGnchtkWd61xBgDnkNN4h5sNxSqAooNcwTnHOtkUn2iW02ZglpolAatSuJsyKLu8DDBdd8WmWSsvBMl17uLEp5kHOoOWVOcT4pVJqQ7OlKNxHuz3agzwrXjQRMkimkUbJeLYRjAB34TUV+cD12+seIq09FwsVJOICoNPaIpSu+sWRcZaIWpLaE/0zyaizng0weBVT8VjmAlQ6+kbaqXbJssSSWRATUgirNTQHPQe+FERHkfy6LscfirI+zMYMWC0QNMgUG0A7bIIqCKFSVI4FSQR7opgQ4+kC7Oyt06g7syk4f94q38WKFVnC6DxOZ8Nwj0IO0QyXsi7I6nIcT9NTH0XsOP/bLISST2SjhUZ091I4BddyTrSXMtSwlridj7KqN5b4DfH0PspIw2CzLWuGUgrxoKfKC/oW/0NsaADlGJjRqW0jxEaCC7+mgSizVyYAdSY9ddvUjXdAvad2Jw17qnQAmpp8qmBNjRiaCue6kBfYxLod0nqWruXTmeMIvpCt/aB6ZhaKPA1Y+cEphm0wy1Ynju84qz9kp85aEBddTXM8hHbMSo5JIvZpGMpqQK5mhAah06CLtj25n1AVMROQALGvgIuXpsUZc95RmYgndYhad40YhandipnvEF7kuOXKyWWWyzzzPU/KFvLGKKYePObvSIjtpaZVBaLO2dMNGYA13ZAmvKGqzOxQFlwOwqVxl8Nd1SBu3boH/ZxTud9AalTk6Hip3UiVLXT2nyOjNlpqG4ERPLM5Kh/wDzcHaK16W8JkCKk01H5rFCyWx2JAfPPLCudONR8IOS7PKm5qZT13hkavkYrXhYDKFZMgl2yBCE0513Qlwdnc6Qq2wzWmtKEw0A9a5AUKurUPCkBbfIeeyiWtJaCkoVAOHUsQd518os7RWzs1NnVqsTintXV/uV5HXnlughs/SYoXCucrVytKigpQ6nlFluKTFRipumU5VjtJUKXZgD7BbER4GNpllmqThBVlGZ4RbttuVjRADmRoQa1AqKGg0iB7Y6LgfJWYqwGTggZhgaEZGEycn3Ec4RiqJHtlpkkAsrAgHNKg5ZVjDX9MUVEqQ3ISwPlDDsdZlctNcHsl7gBJ77UFRroBTzHGDlruOwM1fs7Swd6TWGe/IkgeUAs1Opi+HXSYq3ftPaAhY2QYRUgjuqTTMZihNDpE8/aaTZZrBZJaoBxK33gGZc+BJrSK1/WfsrQ0myu8xcKg4icQJzw9wgNu3bzA602Z1f1i4gKGm6lPOKeMWI5SDto9IaNLYy5UzGoLDFTBuABpnqR5QF2duJrXO75OZxzX6mp8ToP7RZ/wAYlqmFQuetZWdOBIJBH0i1de2T2ZcEpZTAmpxyRnpvDYvfHcUk+KC5P2ONsmBlFnkiigYTQ0CgZUqIxdUyd24xJSWqla4+BqGw72J5wHs3pFlgd6ySxx7OYye4gwRk+kGyH2pM5ejo3xpEzxS0NWRBHae/jJlYEPrJ1VU/dWnffyNBzPKOX3zaM0krpkzclX2RXUae4Rbvi/zPntN9lfZQEg4Za1oCRvNanrAazMXZph1Y0HQQ6Mf44g3zl0WyAdDTkfrGCKa5RpGyzadOG6EbHGGaITEjsDpl4/CNI1Atn0je3o6sNpYNPkY2UYQe0nLlUmndcVzJ1ge3oZuo62T+faf6sO0ej00ktHmWwBYthbHJkGRLkBZRrVQ8zOupLFsRPMmsWrDszZ5MsS5cvCgrQY5hpU11LE74Kx6OpHWUxdEr7v8AE31jz3TKOq/xN9YuR6NMBz3BINKppp3m+sbyrllKaqgBpStW08TF6PRlHC3tFaJNjlqwk43mTBLRFJGKY1TQnOgyO47hGlivaWZcwz5LSXlYMSVZiRNJWVgyBYswKUp7QOooTe2puSXaZBVywMs9qjIcLK6A0KndqR45UNCKlx7PSzZTjaY7T8LO7OS9UNZeFxmMLd4HXESTUkx1HFSfs5YGbHaJBlPNZspk1gWb2iQZc0rnmaV3aRF/gt1rJefLQPLSmIpNmnUKRmXAAo6mpIFDUmmcGLZslLmmW02ZNdpdcLEyxqQdFQAaUqADRjWuVLVluJJSOstnTHgqwKlhglpKWmJSPZlrqDvgeEfwYsk1pv8A0XhdV24jjl9nMREmMGebULNZll95HKsSykAKTu4xHbbkuyWMQliYay5gVZsxsprqivUvhCnEDQ6gQZl7HSVFEaYtAgBBXJpc2ZORwMNAQ82ZkBho1MNAKbNsfJKGXVxKZJaPLqCr9lhwFsQJrRApoQCNRHcI/h38s/1/6LV+bK3OoR3sSTBMV3xyxQdmlC7k41qO8NKk7gYo2HYe4nldp2IljLEptNpBUsWABAm5+w+n3G4Gj4twSh2JarmzhhLL0YitKEkjNlCgBteZqYq/+j5IChWmKVVEVgwxKJYngEVFKlbTNU1GjClCAYMC2KS+j64Bj9UgwOJbVnWoDHgD0BMyhGBgajKm+DK+ia7AMIs2XDtrR/UgnN2MkEFQXVTlhVhQJ2KSHQVBOFpctAd/dqCILTLBLZ1dkUuuSsVUsv4WIqIxpPZqk1piVN2FuZSQZSgowQgTbQe+akLk+bUBNNcs41tGwl0TGmUkCdMSuNVtE0P3WwNm85R3SCDnlTpDNadmJbpMQvMCTHMzCMFFcks7S2KllLMxaoNQc1KwPui4EnJOZ2c45tslUDABZbWuYZgSgr3+zWtSdMqR3FGucn7ZWum47DhkypdmeWrSWmy1LN7CsgYH1h71ZqHPXFrrGjWawvJ7U2dyizOzYh6haFRiqk0h1qwHcLGoIpUEBrmXepmLMzDKjyxTQLMaWzZcaylp4wPGzC5HtZtRN7djWWcczCqAupTDkqrSgFCK65wDxQbukdzl+iodn7qxPSzOX7TCAJs3FMZpkyWShM6gGOTNHeK+zzFbcjYu7LQ4pIZ8UmXOVzOtFGlzKhaHta1y0IGohimbMy27U1OKeRibDJrRSWVQDLocyTUgtpnkKWrLdEuW4ZARhlJIAr3RLQkqOuesHSBti7+iW7P2b+daP6kZ/RNdn7N/OtH9SG+PR1I63+ih+ie7P2b+daP6ke/RPdn7N/OtH9SG+PR1HWxQb0TXYRQ2b+daP6keT0T3aBQWagH/AFp/9SG+PRjintHcmvYo/opu39m/nT/6ke/RTdv7N/On/wBSG6PRnCP4byl+ih+ie7f2b+dP/qR79E92/s386f8A1Ib49G8I/h3J/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9220" name="Picture 4" descr="https://encrypted-tbn3.google.com/images?q=tbn:ANd9GcT72uzVtzuC_Cpx6i5wQ0NugCr22Pn8Sfcuc-J5-TbrdQdQnl9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43"/>
            <a:ext cx="4149737"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042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Food Safety Plan</a:t>
            </a:r>
            <a:endParaRPr lang="en-CA" dirty="0"/>
          </a:p>
        </p:txBody>
      </p:sp>
      <p:sp>
        <p:nvSpPr>
          <p:cNvPr id="3" name="Content Placeholder 2"/>
          <p:cNvSpPr>
            <a:spLocks noGrp="1"/>
          </p:cNvSpPr>
          <p:nvPr>
            <p:ph idx="1"/>
          </p:nvPr>
        </p:nvSpPr>
        <p:spPr>
          <a:xfrm>
            <a:off x="457200" y="1600200"/>
            <a:ext cx="8229600" cy="4781128"/>
          </a:xfrm>
        </p:spPr>
        <p:txBody>
          <a:bodyPr>
            <a:normAutofit fontScale="92500"/>
          </a:bodyPr>
          <a:lstStyle/>
          <a:p>
            <a:r>
              <a:rPr lang="en-CA" dirty="0" smtClean="0"/>
              <a:t>A plan based on Hazard Analysis and Critical Control Points (HACCP)</a:t>
            </a:r>
          </a:p>
          <a:p>
            <a:r>
              <a:rPr lang="en-CA" dirty="0" smtClean="0"/>
              <a:t>Looks at all aspects, if there are any hazards at that step, what it is and its limits, how it can be prevented and the corrective action to be taken if met </a:t>
            </a:r>
          </a:p>
          <a:p>
            <a:pPr lvl="1"/>
            <a:r>
              <a:rPr lang="en-CA" sz="2400" dirty="0" smtClean="0"/>
              <a:t>Receiving </a:t>
            </a:r>
          </a:p>
          <a:p>
            <a:pPr lvl="1"/>
            <a:r>
              <a:rPr lang="en-CA" sz="2400" dirty="0" smtClean="0"/>
              <a:t>Storage </a:t>
            </a:r>
          </a:p>
          <a:p>
            <a:pPr lvl="1"/>
            <a:r>
              <a:rPr lang="en-CA" sz="2400" dirty="0" smtClean="0"/>
              <a:t>Preparation </a:t>
            </a:r>
          </a:p>
          <a:p>
            <a:pPr lvl="1"/>
            <a:r>
              <a:rPr lang="en-CA" sz="2400" dirty="0" smtClean="0"/>
              <a:t>Cooking</a:t>
            </a:r>
          </a:p>
          <a:p>
            <a:pPr lvl="1"/>
            <a:r>
              <a:rPr lang="en-CA" sz="2400" dirty="0" smtClean="0"/>
              <a:t>Hot holding </a:t>
            </a:r>
          </a:p>
          <a:p>
            <a:pPr lvl="1"/>
            <a:r>
              <a:rPr lang="en-CA" sz="2400" dirty="0" smtClean="0"/>
              <a:t>Cooling </a:t>
            </a:r>
          </a:p>
          <a:p>
            <a:pPr lvl="1"/>
            <a:r>
              <a:rPr lang="en-CA" sz="2400" dirty="0" smtClean="0"/>
              <a:t>Reheating </a:t>
            </a:r>
            <a:endParaRPr lang="en-CA" sz="2400" dirty="0"/>
          </a:p>
        </p:txBody>
      </p:sp>
      <p:pic>
        <p:nvPicPr>
          <p:cNvPr id="10242" name="Picture 2" descr="https://encrypted-tbn2.google.com/images?q=tbn:ANd9GcTOXCzCnkrIDk4sM6AglE9vWowZZJLVgqG7m31WjgGegDGEjs0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738" y="3573016"/>
            <a:ext cx="2808312"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188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Topic 2: Foodservice Illness &amp; Injury</a:t>
            </a:r>
            <a:endParaRPr lang="en-CA" dirty="0"/>
          </a:p>
        </p:txBody>
      </p:sp>
      <p:sp>
        <p:nvSpPr>
          <p:cNvPr id="3" name="Subtitle 2"/>
          <p:cNvSpPr>
            <a:spLocks noGrp="1"/>
          </p:cNvSpPr>
          <p:nvPr>
            <p:ph type="subTitle" idx="1"/>
          </p:nvPr>
        </p:nvSpPr>
        <p:spPr/>
        <p:txBody>
          <a:bodyPr/>
          <a:lstStyle/>
          <a:p>
            <a:endParaRPr lang="en-CA" dirty="0"/>
          </a:p>
        </p:txBody>
      </p:sp>
    </p:spTree>
    <p:extLst>
      <p:ext uri="{BB962C8B-B14F-4D97-AF65-F5344CB8AC3E}">
        <p14:creationId xmlns:p14="http://schemas.microsoft.com/office/powerpoint/2010/main" val="2374866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Overview</a:t>
            </a:r>
            <a:endParaRPr lang="en-CA" dirty="0"/>
          </a:p>
        </p:txBody>
      </p:sp>
      <p:sp>
        <p:nvSpPr>
          <p:cNvPr id="3" name="Content Placeholder 2"/>
          <p:cNvSpPr>
            <a:spLocks noGrp="1"/>
          </p:cNvSpPr>
          <p:nvPr>
            <p:ph idx="1"/>
          </p:nvPr>
        </p:nvSpPr>
        <p:spPr>
          <a:xfrm>
            <a:off x="251520" y="1556792"/>
            <a:ext cx="8712968" cy="5040560"/>
          </a:xfrm>
        </p:spPr>
        <p:txBody>
          <a:bodyPr>
            <a:noAutofit/>
          </a:bodyPr>
          <a:lstStyle/>
          <a:p>
            <a:r>
              <a:rPr lang="en-CA" sz="2800" dirty="0" err="1" smtClean="0"/>
              <a:t>FoodSafe</a:t>
            </a:r>
            <a:r>
              <a:rPr lang="en-CA" sz="2800" dirty="0" smtClean="0"/>
              <a:t> is an 8 </a:t>
            </a:r>
            <a:r>
              <a:rPr lang="en-CA" sz="2800" dirty="0"/>
              <a:t>hour course that will help you work safely to prevent foodborne illness. </a:t>
            </a:r>
            <a:endParaRPr lang="en-CA" sz="2800" dirty="0" smtClean="0"/>
          </a:p>
          <a:p>
            <a:r>
              <a:rPr lang="en-CA" sz="2800" dirty="0" smtClean="0"/>
              <a:t>This </a:t>
            </a:r>
            <a:r>
              <a:rPr lang="en-CA" sz="2800" dirty="0"/>
              <a:t>package will not certify you, however you will be further ahead than others should you choose to take the actual </a:t>
            </a:r>
            <a:r>
              <a:rPr lang="en-CA" sz="2800" dirty="0" err="1"/>
              <a:t>FoodSafe</a:t>
            </a:r>
            <a:r>
              <a:rPr lang="en-CA" sz="2800" dirty="0"/>
              <a:t> course</a:t>
            </a:r>
            <a:r>
              <a:rPr lang="en-CA" sz="2800" dirty="0" smtClean="0"/>
              <a:t>.</a:t>
            </a:r>
          </a:p>
          <a:p>
            <a:r>
              <a:rPr lang="en-CA" sz="2800" dirty="0" smtClean="0"/>
              <a:t> Why </a:t>
            </a:r>
            <a:r>
              <a:rPr lang="en-CA" sz="2800" dirty="0"/>
              <a:t>might you want </a:t>
            </a:r>
            <a:r>
              <a:rPr lang="en-CA" sz="2800" dirty="0" smtClean="0"/>
              <a:t>this</a:t>
            </a:r>
            <a:r>
              <a:rPr lang="en-CA" sz="2800" dirty="0"/>
              <a:t>…. If you are working in the foodservice industry </a:t>
            </a:r>
            <a:r>
              <a:rPr lang="en-CA" sz="2800" dirty="0" smtClean="0"/>
              <a:t>having your </a:t>
            </a:r>
            <a:r>
              <a:rPr lang="en-CA" sz="2800" dirty="0" err="1" smtClean="0"/>
              <a:t>FoodSafe</a:t>
            </a:r>
            <a:r>
              <a:rPr lang="en-CA" sz="2800" dirty="0" smtClean="0"/>
              <a:t> certification is </a:t>
            </a:r>
            <a:r>
              <a:rPr lang="en-CA" sz="2800" dirty="0"/>
              <a:t>recognized by many employers as a valuable and necessary employee qualification. </a:t>
            </a:r>
          </a:p>
        </p:txBody>
      </p:sp>
    </p:spTree>
    <p:extLst>
      <p:ext uri="{BB962C8B-B14F-4D97-AF65-F5344CB8AC3E}">
        <p14:creationId xmlns:p14="http://schemas.microsoft.com/office/powerpoint/2010/main" val="1173738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Major Topics</a:t>
            </a:r>
            <a:endParaRPr lang="en-CA" dirty="0"/>
          </a:p>
        </p:txBody>
      </p:sp>
      <p:sp>
        <p:nvSpPr>
          <p:cNvPr id="3" name="Content Placeholder 2"/>
          <p:cNvSpPr>
            <a:spLocks noGrp="1"/>
          </p:cNvSpPr>
          <p:nvPr>
            <p:ph idx="1"/>
          </p:nvPr>
        </p:nvSpPr>
        <p:spPr>
          <a:xfrm>
            <a:off x="457200" y="1772816"/>
            <a:ext cx="8291264" cy="4464496"/>
          </a:xfrm>
        </p:spPr>
        <p:txBody>
          <a:bodyPr>
            <a:normAutofit/>
          </a:bodyPr>
          <a:lstStyle/>
          <a:p>
            <a:pPr lvl="1"/>
            <a:r>
              <a:rPr lang="en-CA" sz="2800" dirty="0" smtClean="0"/>
              <a:t>Microbiology</a:t>
            </a:r>
          </a:p>
          <a:p>
            <a:pPr lvl="1"/>
            <a:r>
              <a:rPr lang="en-CA" sz="2800" dirty="0" smtClean="0"/>
              <a:t>Cycle of Transmission</a:t>
            </a:r>
          </a:p>
          <a:p>
            <a:pPr lvl="1"/>
            <a:r>
              <a:rPr lang="en-CA" sz="2800" dirty="0" smtClean="0"/>
              <a:t>Methods of Transmission</a:t>
            </a:r>
          </a:p>
          <a:p>
            <a:pPr lvl="1"/>
            <a:r>
              <a:rPr lang="en-CA" sz="2800" dirty="0" smtClean="0"/>
              <a:t>Causes of Foodborne Illness</a:t>
            </a:r>
          </a:p>
          <a:p>
            <a:pPr lvl="1"/>
            <a:r>
              <a:rPr lang="en-CA" sz="2800" dirty="0" smtClean="0"/>
              <a:t>Control Sources of Foodborne Contamination </a:t>
            </a:r>
          </a:p>
          <a:p>
            <a:pPr lvl="1"/>
            <a:r>
              <a:rPr lang="en-CA" sz="2800" dirty="0" smtClean="0"/>
              <a:t>2 Basic Types of Biological Foodborne Illness</a:t>
            </a:r>
          </a:p>
          <a:p>
            <a:pPr lvl="1"/>
            <a:r>
              <a:rPr lang="en-CA" sz="2800" dirty="0" smtClean="0"/>
              <a:t>Breaking the Links </a:t>
            </a:r>
            <a:endParaRPr lang="en-CA" sz="2800" dirty="0"/>
          </a:p>
          <a:p>
            <a:pPr marL="0" indent="0">
              <a:buNone/>
            </a:pPr>
            <a:endParaRPr lang="en-CA" dirty="0" smtClean="0"/>
          </a:p>
        </p:txBody>
      </p:sp>
    </p:spTree>
    <p:extLst>
      <p:ext uri="{BB962C8B-B14F-4D97-AF65-F5344CB8AC3E}">
        <p14:creationId xmlns:p14="http://schemas.microsoft.com/office/powerpoint/2010/main" val="498286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Learning Outcomes </a:t>
            </a:r>
            <a:endParaRPr lang="en-CA" dirty="0"/>
          </a:p>
        </p:txBody>
      </p:sp>
      <p:sp>
        <p:nvSpPr>
          <p:cNvPr id="3" name="Content Placeholder 2"/>
          <p:cNvSpPr>
            <a:spLocks noGrp="1"/>
          </p:cNvSpPr>
          <p:nvPr>
            <p:ph idx="1"/>
          </p:nvPr>
        </p:nvSpPr>
        <p:spPr>
          <a:xfrm>
            <a:off x="457200" y="1600200"/>
            <a:ext cx="8229600" cy="4709120"/>
          </a:xfrm>
        </p:spPr>
        <p:txBody>
          <a:bodyPr>
            <a:normAutofit/>
          </a:bodyPr>
          <a:lstStyle/>
          <a:p>
            <a:r>
              <a:rPr lang="en-CA" sz="2800" dirty="0" smtClean="0"/>
              <a:t>By the end of Topic 2, you will be able to… </a:t>
            </a:r>
          </a:p>
          <a:p>
            <a:pPr lvl="1"/>
            <a:r>
              <a:rPr lang="en-CA" sz="2400" dirty="0" smtClean="0"/>
              <a:t>Explain the difference between beneficial and disease causing microbes </a:t>
            </a:r>
          </a:p>
          <a:p>
            <a:pPr lvl="1"/>
            <a:r>
              <a:rPr lang="en-CA" sz="2400" dirty="0" smtClean="0"/>
              <a:t>Describe how harmful pathogens can cause illness in both customers and workers </a:t>
            </a:r>
          </a:p>
          <a:p>
            <a:pPr lvl="1"/>
            <a:r>
              <a:rPr lang="en-CA" sz="2400" dirty="0" smtClean="0"/>
              <a:t>Describe the conditions that promote bacterial growth </a:t>
            </a:r>
          </a:p>
          <a:p>
            <a:pPr lvl="1"/>
            <a:r>
              <a:rPr lang="en-CA" sz="2400" dirty="0" smtClean="0"/>
              <a:t>Describe the methods for controlling the transmission of pathogens </a:t>
            </a:r>
          </a:p>
          <a:p>
            <a:pPr lvl="1"/>
            <a:r>
              <a:rPr lang="en-CA" sz="2400" dirty="0" smtClean="0"/>
              <a:t>List the causes and sources of biological, chemical and physical foodborne illness </a:t>
            </a:r>
            <a:endParaRPr lang="en-CA" sz="2400" dirty="0"/>
          </a:p>
        </p:txBody>
      </p:sp>
    </p:spTree>
    <p:extLst>
      <p:ext uri="{BB962C8B-B14F-4D97-AF65-F5344CB8AC3E}">
        <p14:creationId xmlns:p14="http://schemas.microsoft.com/office/powerpoint/2010/main" val="3762845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Microbiology </a:t>
            </a:r>
            <a:endParaRPr lang="en-CA" dirty="0"/>
          </a:p>
        </p:txBody>
      </p:sp>
      <p:sp>
        <p:nvSpPr>
          <p:cNvPr id="3" name="Content Placeholder 2"/>
          <p:cNvSpPr>
            <a:spLocks noGrp="1"/>
          </p:cNvSpPr>
          <p:nvPr>
            <p:ph idx="1"/>
          </p:nvPr>
        </p:nvSpPr>
        <p:spPr/>
        <p:txBody>
          <a:bodyPr/>
          <a:lstStyle/>
          <a:p>
            <a:endParaRPr lang="en-CA" dirty="0" smtClean="0"/>
          </a:p>
          <a:p>
            <a:r>
              <a:rPr lang="en-CA" sz="2800" b="1" dirty="0" smtClean="0"/>
              <a:t>Microbes </a:t>
            </a:r>
          </a:p>
          <a:p>
            <a:r>
              <a:rPr lang="en-CA" sz="2800" dirty="0" smtClean="0"/>
              <a:t>Are living things that are often too small to be seen without the help of a microscope. </a:t>
            </a:r>
            <a:endParaRPr lang="en-CA" sz="2800" dirty="0"/>
          </a:p>
          <a:p>
            <a:r>
              <a:rPr lang="en-CA" sz="2800" dirty="0" smtClean="0"/>
              <a:t>They are also known as micro-organisms.</a:t>
            </a:r>
          </a:p>
          <a:p>
            <a:r>
              <a:rPr lang="en-CA" sz="2800" dirty="0" smtClean="0"/>
              <a:t>Microbes that cause disease are called pathogens.</a:t>
            </a:r>
          </a:p>
          <a:p>
            <a:endParaRPr lang="en-CA" dirty="0"/>
          </a:p>
        </p:txBody>
      </p:sp>
      <p:pic>
        <p:nvPicPr>
          <p:cNvPr id="11266" name="Picture 2" descr="https://encrypted-tbn0.google.com/images?q=tbn:ANd9GcTdgxEr9CU5msgPfMMw70lFVCw5r-W3z23H3ZIg6MMMbXD-q2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653136"/>
            <a:ext cx="1905000" cy="200025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encrypted-tbn0.google.com/images?q=tbn:ANd9GcQNXfG4XssAcnWD4pqgvnR9x67Xv0xiUlw-S78-loUCEza64U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653135"/>
            <a:ext cx="3005840" cy="200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475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377" y="0"/>
            <a:ext cx="8229600" cy="1600200"/>
          </a:xfrm>
        </p:spPr>
        <p:txBody>
          <a:bodyPr/>
          <a:lstStyle/>
          <a:p>
            <a:r>
              <a:rPr lang="en-CA" dirty="0" smtClean="0"/>
              <a:t>Microbiology</a:t>
            </a:r>
            <a:endParaRPr lang="en-CA" dirty="0"/>
          </a:p>
        </p:txBody>
      </p:sp>
      <p:sp>
        <p:nvSpPr>
          <p:cNvPr id="3" name="Content Placeholder 2"/>
          <p:cNvSpPr>
            <a:spLocks noGrp="1"/>
          </p:cNvSpPr>
          <p:nvPr>
            <p:ph idx="1"/>
          </p:nvPr>
        </p:nvSpPr>
        <p:spPr/>
        <p:txBody>
          <a:bodyPr/>
          <a:lstStyle/>
          <a:p>
            <a:endParaRPr lang="en-CA" dirty="0" smtClean="0"/>
          </a:p>
          <a:p>
            <a:r>
              <a:rPr lang="en-CA" sz="2800" b="1" dirty="0" smtClean="0"/>
              <a:t>Bacteria</a:t>
            </a:r>
          </a:p>
          <a:p>
            <a:r>
              <a:rPr lang="en-CA" sz="2800" dirty="0" smtClean="0"/>
              <a:t>Are alive and all around us. </a:t>
            </a:r>
          </a:p>
          <a:p>
            <a:r>
              <a:rPr lang="en-CA" sz="2800" dirty="0" smtClean="0"/>
              <a:t>Most are harmless to humans but a few can be very dangerous. </a:t>
            </a:r>
          </a:p>
          <a:p>
            <a:r>
              <a:rPr lang="en-CA" sz="2800" dirty="0" smtClean="0"/>
              <a:t>The bacteria that live and grow in food may cause foodborne illness, and bacteria are one of the most frequent causes of foodborne illness </a:t>
            </a:r>
          </a:p>
          <a:p>
            <a:endParaRPr lang="en-CA" dirty="0"/>
          </a:p>
        </p:txBody>
      </p:sp>
      <p:pic>
        <p:nvPicPr>
          <p:cNvPr id="12290" name="Picture 2" descr="https://encrypted-tbn1.google.com/images?q=tbn:ANd9GcQbkYHNEzMxcs8Ia8-aiwv0sLE0DmSzoMaL_8lc1jcv7baUMttq0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9054" y="188640"/>
            <a:ext cx="2245990" cy="2892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085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332656"/>
            <a:ext cx="8229600" cy="1600200"/>
          </a:xfrm>
        </p:spPr>
        <p:txBody>
          <a:bodyPr/>
          <a:lstStyle/>
          <a:p>
            <a:r>
              <a:rPr lang="en-CA" dirty="0" smtClean="0"/>
              <a:t>Microbiology</a:t>
            </a:r>
            <a:endParaRPr lang="en-CA" dirty="0"/>
          </a:p>
        </p:txBody>
      </p:sp>
      <p:sp>
        <p:nvSpPr>
          <p:cNvPr id="3" name="Content Placeholder 2"/>
          <p:cNvSpPr>
            <a:spLocks noGrp="1"/>
          </p:cNvSpPr>
          <p:nvPr>
            <p:ph idx="1"/>
          </p:nvPr>
        </p:nvSpPr>
        <p:spPr>
          <a:xfrm>
            <a:off x="467544" y="1887538"/>
            <a:ext cx="8229600" cy="4525963"/>
          </a:xfrm>
        </p:spPr>
        <p:txBody>
          <a:bodyPr>
            <a:normAutofit lnSpcReduction="10000"/>
          </a:bodyPr>
          <a:lstStyle/>
          <a:p>
            <a:endParaRPr lang="en-CA" dirty="0" smtClean="0"/>
          </a:p>
          <a:p>
            <a:r>
              <a:rPr lang="en-CA" sz="2800" b="1" dirty="0" smtClean="0"/>
              <a:t>Viruses</a:t>
            </a:r>
          </a:p>
          <a:p>
            <a:r>
              <a:rPr lang="en-CA" sz="2800" dirty="0" smtClean="0"/>
              <a:t>Are smaller than bacteria and frequently cause illness.</a:t>
            </a:r>
          </a:p>
          <a:p>
            <a:r>
              <a:rPr lang="en-CA" sz="2800" dirty="0" smtClean="0"/>
              <a:t>Viruses harmful to humans may be found in food but will not grow in food.</a:t>
            </a:r>
          </a:p>
          <a:p>
            <a:r>
              <a:rPr lang="en-CA" sz="2800" dirty="0" smtClean="0"/>
              <a:t>Hepatitis A and Norwalk Virus are examples of viruses commonly transferred through food due to improper hand washing after toilet use.</a:t>
            </a:r>
          </a:p>
          <a:p>
            <a:endParaRPr lang="en-CA" dirty="0"/>
          </a:p>
        </p:txBody>
      </p:sp>
      <p:pic>
        <p:nvPicPr>
          <p:cNvPr id="13314" name="Picture 2" descr="https://encrypted-tbn1.google.com/images?q=tbn:ANd9GcRTZwA-py2_sfjgiWUuc537_fTxla3q9oTvx42FiDtI445RQe0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170848"/>
            <a:ext cx="2682998" cy="200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252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Microbiology</a:t>
            </a:r>
            <a:endParaRPr lang="en-CA" dirty="0"/>
          </a:p>
        </p:txBody>
      </p:sp>
      <p:sp>
        <p:nvSpPr>
          <p:cNvPr id="3" name="Content Placeholder 2"/>
          <p:cNvSpPr>
            <a:spLocks noGrp="1"/>
          </p:cNvSpPr>
          <p:nvPr>
            <p:ph idx="1"/>
          </p:nvPr>
        </p:nvSpPr>
        <p:spPr>
          <a:xfrm>
            <a:off x="395536" y="1412776"/>
            <a:ext cx="8229600" cy="4525963"/>
          </a:xfrm>
        </p:spPr>
        <p:txBody>
          <a:bodyPr/>
          <a:lstStyle/>
          <a:p>
            <a:endParaRPr lang="en-CA" dirty="0" smtClean="0"/>
          </a:p>
          <a:p>
            <a:r>
              <a:rPr lang="en-CA" sz="2800" b="1" dirty="0" smtClean="0"/>
              <a:t>Parasites</a:t>
            </a:r>
          </a:p>
          <a:p>
            <a:r>
              <a:rPr lang="en-CA" sz="2800" dirty="0" smtClean="0"/>
              <a:t>Are organisms that live on or inside another animal or person, and are dependent on the host for nutrients. </a:t>
            </a:r>
          </a:p>
          <a:p>
            <a:r>
              <a:rPr lang="en-CA" sz="2800" dirty="0" smtClean="0"/>
              <a:t>Some parasites are large enough to see without a microscope (ex. Tapeworms)</a:t>
            </a:r>
            <a:endParaRPr lang="en-CA" sz="2800" dirty="0"/>
          </a:p>
        </p:txBody>
      </p:sp>
      <p:pic>
        <p:nvPicPr>
          <p:cNvPr id="14338" name="Picture 2" descr="https://encrypted-tbn1.google.com/images?q=tbn:ANd9GcRgoJL9n4VkOL7cYUhYBOKGIZJ2WBlpXXjvvdE6j8NDIkgfp3Q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941168"/>
            <a:ext cx="3038614" cy="191683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hQSEBUUEhQUFBUWFxcUFRcXGBcXFRcVFBcVFRcUFxgXHCYeFxwjHBQVHy8gJCcpLCwsFx4xNTAqNSYrLCkBCQoKDgwOGg8PFykcHBwpLCkpKSwpKSksKSkpKSwpKSksLCwsLCkpKSkpKSkpKSwpLCksKSwsKSkpLCksLCkpKf/AABEIALgBEgMBIgACEQEDEQH/xAAbAAACAwEBAQAAAAAAAAAAAAACAwABBAUGB//EADcQAAEDAgQEAwYGAgIDAAAAAAEAAhEDIRIxQVEEYXGBIpHwEzJCcqGxBYKSwdHhUvEUM2Kisv/EABoBAQEBAAMBAAAAAAAAAAAAAAEAAgMEBQb/xAAkEQEAAgIDAAICAgMAAAAAAAAAAQIDEQQhMRJBBSJRYRMyQv/aAAwDAQACEQMRAD8ANqMJU7JrOa8p7hjQjahbCsIQ2lNY5KCNoQDwU1pSGhOaFI8JgKS0pjUo5jkYS2hMCEIBNalwmMCiaCiDQgajCmRNHkmAIGhHCgMBE1UAjaEhYCvCoEcJZDCJTCrAUtpCIKBEWpZDCslSFZUAFUiKEhRhRaghHKEoICgqJjilyolyrRSqUXzuUQddLaUQU5IPaUwJTSmMchGsCc0JTXI2OUjEeJULomoRjE1hS2hEConNKY0pLCmsUtHsTGBKYU0OUya1GAlSmtKQMBMYhCIKAmhEFTSjwqCwiahCNIkQUVNKuUsoEQKqFAkI4qQpKolSQKirlU5yCElC5QqnOU0FzUsoy5A5yDAMKtViUQXzgORhyUVMaWmhj01jlmaQmMchNTSmtKz0nrQ1yic1ya0JDSmtcgmtTAltKIOUdGNcnMKRKgelrW2trk5qxCqi/wCQpfCZbcaYx6wt4hOp1QpTRtFRNa9Y21k+m5LE0aGo5SmORhytMTBrSiASwUYKWJhatQK06CwVSpoRKCKFRRQCqcrIVFDRTihJRuQEIaCUDkwpZCiqFaFRRfNnlDKN7UlxUjA9Np1FlxJjHp0W5jloY5YWPWmk5BawExqRTcnAoJocjBS2lXKmoGXoXP8AolvehLpuMlTLnrU2nWnUee39KnGDE+SGlSM6R0F9wtQoi2o2PayzDl3ESysqaE3TW1SLa87fZafYDZEOGRo/5KkcLxB/crbS4spB4aMtc0LmEnn6KY6X62dFvGiYWqnVlcSmw3GunPf6JvCcSRmbZc1qLfy47Yo+nb9onNeFzaPGgrbSqStQ6t6aagVEDCmLTglYCpxRShhTK5UBVEKiFIRKW4olTgggVOaiJhUUElxVSicgJQ0rGopKiU+dPas72rW9IIRBZ4TGIsKgatIymFpppVNq0Masy0Y1OaltCawII2lQqKKbiSKzk3gLtib3NhOYGeyXWVUAMU3HPnc/uifXZjuHXpN8NtM/96hMAWXhK4Izg5jmtBNkuOYmJFKawpFOotLWrKnoQUwAqZKqdW6RG/pH8PqEt1CdLkX0WsulBT2S1Fp05r8Tbgmx39c1v4bidZ/tBX4aVmDY0/lGtObq8O7S4gHVamuXn+HrR1mds10uF4mVuLbdPJi06IRJDKiaFt1ZhCoVAoCgBlUjclEKlqEKjgqKolBAQluTnJRQYBKiqVFF4FKc1G10qi5M1ms6lxUyReN1ksNRBqIK1OQTWrQwJLQm0nIkwexNalNKc1ZaGGqiFbUzAosr2pW3r6LVUYs1RinYpYyk8A8jbv2XVxCF56n+I4X3H98yulQ4kaYiiHLasy1OpnNOpVNCl0q4PrVPACNaYmfqVOqoqbwBdTAqNFJiYOYtDQk0uaOpWATDjnuejcKzVqcJ9CrI9fZVXZZagVnU6c4N8Q1GtwPuttCcyDtnf1dZat503E7Iqb5jX0VjyXYtG4dqm6yeHLHQNloXM8+8dmlysFCAoBCy41yo5DKolKCSqVoXIKiUDgiJQEqIYVoVEJ87Y3WQLWN8p1O5z9Wjjoc9fQyzSKTrkTJkDQEuyPKBA9BNcAc7jPkTsdov6kr2r4639fGYeRkwzusmTdMF0rCNNb8zzEZDrsoHLzsmCa9x4+g4/Ppl6nqT4hMaUlr01q60vSrZoanU3LI0p9Nyy21NKYAkhyax6iJzFnqUlqaqLFNROnI4jgZ0SziZGEcrHfQrrvppb+HlGnZpl16TR4u1rTn91vZxMC/r+VzqnDEZXVU3xmJ7ZK3r1zfraOnapVZyunCouH7Yn4ojL+IWulxRsD5hW2Jxy6mJU+nKy/8AKFozyjJE3iANZ1sCcs+nVMw49TDXRGFE96yN4qf9qV3HMa5QMjsZTvUL4zvtdWCdP2V0CdlkDyDIidR/C1cO3ss+y5pjUOpRetDSslELS0rmdC/pmJFKAFQocQiUJKqUJehCKAlQuQuKisoHKEoSVJJUVQqUny6mI922g+aLmcz8PorYHW2mddoded7/AH0WGmwkgC9onWXQS7yjyWik8udA+LIahrZLWneZI7le4+F00NFrHwkzkYLQQRrqDMc2jdC2Zm18tQGiMo5Ob9NXIWVC4gtzdl0uQe8xebu5KmVbCRYwBExA65WMdhsoCLyN/udpOy006vOeaSBac2m5iMhazsh8J8v8VY5cydmjYDW9p5hdXLx4t3HT0eN+Qvi6t3DWCmtesTasac/WydTrheffFansPoMPKx5Y/WW5j1oa5YGVE+m9cTtxO2xpRys7HJoKmjAoQFQciBU1EhLEl/DgrUGq/Zqai+nPfwmyB1LMeVl1CxA6gEfFz1zfy5z+MwtLcThbe3QdbrGeKE/FzOefJdatwIdmEA/DhsCqYmXNXJWAUKoI/f8AordwxIbG+8fSUHDcPBlogrTToprDF7wNtEFPp0oQtanArbgtcymFoCS0o8SXXmdjc6EeJKxK5UysuVYkMqsSkvEgc5W4pTigjc5AXKpQkqQ8SiTKpSfMWug7WvG9SdNLAlaHtmdPFgBFsrPcIzzxdgsTHlv1cD8owtncSPoU5lfDAzLW2G7iLA//AD+Ze4+GmDSXX3/6xBgtMkEg7B0noEdKqTLRypje13C+Wbm+SRTdgB+INaD1JExJ1InupiOeoEg3958GZ3yd3KGdNlOpiEiHYiY+VgMk4v8AIEnuVbCfiNjytAGd8pBnlfZZC0wRlAwA7XxOIOdp8imsr3+ZwYBkcIOROxOJvdSb/aSPFOr3czAIEzbMeZ/xQC55+9OTYM3GgEX6XvKQyuDEfGTGkNBNzrPvNPzclb6k+K4mQJic8zOcGTGwCpiJ9VbTWdweOILc5HXW2nn2WqjxU5rGyDLr2mwuRhzEcrnmVZs6NiAYIudJzOhHYldTJxa27r09LB+SvTq/br06icyouNjc37+dx9E+lxq6N8N6ew9vBzceXydS67aqa0rnUuJBWllRcTvRZpTGuWcPTWvU1s6FaEPRBK2garDVYKNoSfkjGXyTGhUHK1DZjWosKjXqw9LO5GBZWgxqYkocqSgxKnFCMlVKAlCXqAy5A5yovQueorcUsvVPcl4kkeNRKlRXRfM2jJuV2tgnYYjfaTH5kTakxPxEvnJ0ZDPkGHsVHPImdi7a7rAW6fUIKlIiQP8AFrB1N5nbxAxzOy9t8IeyCRNsTi50CYgtgkbAlh6So18kaScW8DIcgATHdBTeZP6Ba+Rm36hPII3iRa8xTAm+V7fKXDqwIAQ9wwm8gF/6piOebeybMAwScLcIOhc7O5vcBp6tQgA297EQLbMBkDS5aCOYVNGIiNXOyzOHI9zhI7qQ3kgEi4aA1uVy++t7+Hurp18Os4Gk6FpJyHRzRHdJFS41l0yImG3EcyQwjuhbVBz+N1yJJgZ8r4QVBvpfCWSAG4qhO7iYM9z3C1Mrk4Z+aDkGTABjY4W8gXc1zKZkZ+88s3xC0jaSBPVOdxkYib5MGcZYDY6HxdCCoOjixDO7nXnUzcdziceTQlmDJ6Bu8OBdN/8Axv1cEllYAyCMLRy2tIz93wnqjFa7Qd8R6S23IjC0HkFM9/RjmlsxNhfebSI5EwnUeNIN/V0gEkWOKSR1IkA6Zj2jvJW+DcC9gL6EaajNjfzrr349Lf07+Hn5cf3uHVo8YDkQtVOuvP1AWzAFrbAuBjPrYcgnt4uNed9rmZ6BdO/GtXzt6+H8pjv1fp6BtRM9ouJR/EZW6nxUrrTEx69Sl62jcTtvDwiNRZG1UwPU5NteNMlYg+E0VElolEHrP7VEHqR+NWHws/tFftEo/GoHJDXqGopH40JelByouUjS9QuScarGhDJS3lUXpL6iULEos+IqK0Xgy/abkXA+Fm853A8kLXTE5Euf0aJEA+YQh2YzhrWN1hzo8XnH6kcDTIw0dG3Nuw8l7j4QTBce0mwL3b+ITMebu6oEiMWbQX7Q4nFYdZPQq8zeQHOJidGkQOhNlbaePMwSZBOwIA+oA6FAGAQL5tblaziRHWDhPSVVQX8NsDA0ZyHH9wcJ6FKY50NE5nFB2afD+yEPkjTE4u1MBoMExe0DsUg978OZHgbABzGRERthBHVIdYjMFjZjZ3oF3mpTrS2DIxvkxo1l7gbYB2KuZNyBidhG0MvMC8G5/MgrydthbJvFxN+ZAv3Tm1JDRc5vMRaxn6ukd1mqPGB0EjE6I+EgWHMRhPZylSr7xj3YaNRMzAP5gRyUjgZFr4nHLOCTIvuACE93EEkukF1gDzFp2ANxHJY/ZAHk1vXcgAjKWiR1RNbdrXAX8RBMCTORzjE605FiBp0BUBzOJtNkCLG9stSL+cp9MuJbqT4yMr+9h6EupgfIuW10gRHjJztLb3nTwtum+3MvOVwxsybg6Hk53kEs6dOnWBaI1gTebSxjvMknoEdZrcTtLxBzAJJIA+SmT+Zc5nEXaIswTfKfdAnYzKfRr2AJgPIJBv4CQYnQ4Gt/UUDRr6QHKGzeBeMWXzFrVbHuaQLz9Mw37mOxVjiYxFwIDSJAgy7/ALH9JcWjv5wTiAABIBHhMG1u81HE2t4lx3x1t7DsYuRkxf6y1UfxC+Xrlut1Li5XCqMEGJjxC+uEMpi5t72LrIRPZhxOacpgcg4MGQ+q61+LH/MvTw/lbR1kh6FtVMFVeepcc5ud+/Mj9lto/iAK6t8Vqew9bDzcWXyXWD0wVFgbxPRMZXXE7kW23iorBCxisr9sk7ay5VjWU1VYfuotJegc9JL1RqJR2NCaqR7RQvUtnF6U56W56W6ohGz6srWb2iiS8E2uWm9rl8b2tfuR2CaypEDUNkdXHO3rxKKL2/Hw8wdUNiRphaPmMac/u1ELEgRkBqJxgeRiO7VFFMDqPu6DB9wbeIXtnBBH6VTiDigiQA1uhl0RbXNrTOyiigQQBJHwtAEZ+vdHQo2MwiQYNIb3mQJgZxHk5RRILNMgsbPuictRbzDieyovnDFpdiIHLxZZbdirUQS2XmPjdkDaBy3sYTjV94g29wDSTMj/ANpG0KlFFbYF9GtsdDNvqAB1KKmZwidCXH3hmQCR1cZ6KlEA1gJbItiMDUBsgAR0xntqriXF14a0ZHM6WN7DCN40UUUjqdScDczd5GRzxkEZaNGeiaK8Bzs5s3EMJOFsAhw1k/S0KKJZPp1ILGZBtyDceGXZ83u0vZFSq4Q46AhowwWksBc6b5EvNtxdRRA/tA0zhMThNgRMgC3dz7c1KlMb2g8rhxaJO/hP0VqIW9JjeB2n7zn0Pkm0/wASIzGoB5T/AKKii4r4KW+naxc3NjnqWmj+JNK0trjceaii87JSKzqH0nGz2y0+Uj9orNRRRcTt/KVGqgL51UUS1tYqKCooolTITV3SnVVFELZftVFFFD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6" descr="data:image/jpeg;base64,/9j/4AAQSkZJRgABAQAAAQABAAD/2wCEAAkGBhQSEBUUEhQUFBUWFxcUFRcXGBcXFRcVFBcVFRcUFxgXHCYeFxwjHBQVHy8gJCcpLCwsFx4xNTAqNSYrLCkBCQoKDgwOGg8PFykcHBwpLCkpKSwpKSksKSkpKSwpKSksLCwsLCkpKSkpKSkpKSwpLCksKSwsKSkpLCksLCkpKf/AABEIALgBEgMBIgACEQEDEQH/xAAbAAACAwEBAQAAAAAAAAAAAAACAwABBAUGB//EADcQAAEDAgQEAwYGAgIDAAAAAAEAAhEDIRIxQVEEYXGBIpHwEzJCcqGxBYKSwdHhUvEUM2Kisv/EABoBAQEBAAMBAAAAAAAAAAAAAAEAAgMEBQb/xAAkEQEAAgIDAAICAgMAAAAAAAAAAQIDEQQhMRJBBSJRYRMyQv/aAAwDAQACEQMRAD8ANqMJU7JrOa8p7hjQjahbCsIQ2lNY5KCNoQDwU1pSGhOaFI8JgKS0pjUo5jkYS2hMCEIBNalwmMCiaCiDQgajCmRNHkmAIGhHCgMBE1UAjaEhYCvCoEcJZDCJTCrAUtpCIKBEWpZDCslSFZUAFUiKEhRhRaghHKEoICgqJjilyolyrRSqUXzuUQddLaUQU5IPaUwJTSmMchGsCc0JTXI2OUjEeJULomoRjE1hS2hEConNKY0pLCmsUtHsTGBKYU0OUya1GAlSmtKQMBMYhCIKAmhEFTSjwqCwiahCNIkQUVNKuUsoEQKqFAkI4qQpKolSQKirlU5yCElC5QqnOU0FzUsoy5A5yDAMKtViUQXzgORhyUVMaWmhj01jlmaQmMchNTSmtKz0nrQ1yic1ya0JDSmtcgmtTAltKIOUdGNcnMKRKgelrW2trk5qxCqi/wCQpfCZbcaYx6wt4hOp1QpTRtFRNa9Y21k+m5LE0aGo5SmORhytMTBrSiASwUYKWJhatQK06CwVSpoRKCKFRRQCqcrIVFDRTihJRuQEIaCUDkwpZCiqFaFRRfNnlDKN7UlxUjA9Np1FlxJjHp0W5jloY5YWPWmk5BawExqRTcnAoJocjBS2lXKmoGXoXP8AolvehLpuMlTLnrU2nWnUee39KnGDE+SGlSM6R0F9wtQoi2o2PayzDl3ESysqaE3TW1SLa87fZafYDZEOGRo/5KkcLxB/crbS4spB4aMtc0LmEnn6KY6X62dFvGiYWqnVlcSmw3GunPf6JvCcSRmbZc1qLfy47Yo+nb9onNeFzaPGgrbSqStQ6t6aagVEDCmLTglYCpxRShhTK5UBVEKiFIRKW4olTgggVOaiJhUUElxVSicgJQ0rGopKiU+dPas72rW9IIRBZ4TGIsKgatIymFpppVNq0Masy0Y1OaltCawII2lQqKKbiSKzk3gLtib3NhOYGeyXWVUAMU3HPnc/uifXZjuHXpN8NtM/96hMAWXhK4Izg5jmtBNkuOYmJFKawpFOotLWrKnoQUwAqZKqdW6RG/pH8PqEt1CdLkX0WsulBT2S1Fp05r8Tbgmx39c1v4bidZ/tBX4aVmDY0/lGtObq8O7S4gHVamuXn+HrR1mds10uF4mVuLbdPJi06IRJDKiaFt1ZhCoVAoCgBlUjclEKlqEKjgqKolBAQluTnJRQYBKiqVFF4FKc1G10qi5M1ms6lxUyReN1ksNRBqIK1OQTWrQwJLQm0nIkwexNalNKc1ZaGGqiFbUzAosr2pW3r6LVUYs1RinYpYyk8A8jbv2XVxCF56n+I4X3H98yulQ4kaYiiHLasy1OpnNOpVNCl0q4PrVPACNaYmfqVOqoqbwBdTAqNFJiYOYtDQk0uaOpWATDjnuejcKzVqcJ9CrI9fZVXZZagVnU6c4N8Q1GtwPuttCcyDtnf1dZat503E7Iqb5jX0VjyXYtG4dqm6yeHLHQNloXM8+8dmlysFCAoBCy41yo5DKolKCSqVoXIKiUDgiJQEqIYVoVEJ87Y3WQLWN8p1O5z9Wjjoc9fQyzSKTrkTJkDQEuyPKBA9BNcAc7jPkTsdov6kr2r4639fGYeRkwzusmTdMF0rCNNb8zzEZDrsoHLzsmCa9x4+g4/Ppl6nqT4hMaUlr01q60vSrZoanU3LI0p9Nyy21NKYAkhyax6iJzFnqUlqaqLFNROnI4jgZ0SziZGEcrHfQrrvppb+HlGnZpl16TR4u1rTn91vZxMC/r+VzqnDEZXVU3xmJ7ZK3r1zfraOnapVZyunCouH7Yn4ojL+IWulxRsD5hW2Jxy6mJU+nKy/8AKFozyjJE3iANZ1sCcs+nVMw49TDXRGFE96yN4qf9qV3HMa5QMjsZTvUL4zvtdWCdP2V0CdlkDyDIidR/C1cO3ss+y5pjUOpRetDSslELS0rmdC/pmJFKAFQocQiUJKqUJehCKAlQuQuKisoHKEoSVJJUVQqUny6mI922g+aLmcz8PorYHW2mddoded7/AH0WGmwkgC9onWXQS7yjyWik8udA+LIahrZLWneZI7le4+F00NFrHwkzkYLQQRrqDMc2jdC2Zm18tQGiMo5Ob9NXIWVC4gtzdl0uQe8xebu5KmVbCRYwBExA65WMdhsoCLyN/udpOy006vOeaSBac2m5iMhazsh8J8v8VY5cydmjYDW9p5hdXLx4t3HT0eN+Qvi6t3DWCmtesTasac/WydTrheffFansPoMPKx5Y/WW5j1oa5YGVE+m9cTtxO2xpRys7HJoKmjAoQFQciBU1EhLEl/DgrUGq/Zqai+nPfwmyB1LMeVl1CxA6gEfFz1zfy5z+MwtLcThbe3QdbrGeKE/FzOefJdatwIdmEA/DhsCqYmXNXJWAUKoI/f8AordwxIbG+8fSUHDcPBlogrTToprDF7wNtEFPp0oQtanArbgtcymFoCS0o8SXXmdjc6EeJKxK5UysuVYkMqsSkvEgc5W4pTigjc5AXKpQkqQ8SiTKpSfMWug7WvG9SdNLAlaHtmdPFgBFsrPcIzzxdgsTHlv1cD8owtncSPoU5lfDAzLW2G7iLA//AD+Ze4+GmDSXX3/6xBgtMkEg7B0noEdKqTLRypje13C+Wbm+SRTdgB+INaD1JExJ1InupiOeoEg3958GZ3yd3KGdNlOpiEiHYiY+VgMk4v8AIEnuVbCfiNjytAGd8pBnlfZZC0wRlAwA7XxOIOdp8imsr3+ZwYBkcIOROxOJvdSb/aSPFOr3czAIEzbMeZ/xQC55+9OTYM3GgEX6XvKQyuDEfGTGkNBNzrPvNPzclb6k+K4mQJic8zOcGTGwCpiJ9VbTWdweOILc5HXW2nn2WqjxU5rGyDLr2mwuRhzEcrnmVZs6NiAYIudJzOhHYldTJxa27r09LB+SvTq/br06icyouNjc37+dx9E+lxq6N8N6ew9vBzceXydS67aqa0rnUuJBWllRcTvRZpTGuWcPTWvU1s6FaEPRBK2garDVYKNoSfkjGXyTGhUHK1DZjWosKjXqw9LO5GBZWgxqYkocqSgxKnFCMlVKAlCXqAy5A5yovQueorcUsvVPcl4kkeNRKlRXRfM2jJuV2tgnYYjfaTH5kTakxPxEvnJ0ZDPkGHsVHPImdi7a7rAW6fUIKlIiQP8AFrB1N5nbxAxzOy9t8IeyCRNsTi50CYgtgkbAlh6So18kaScW8DIcgATHdBTeZP6Ba+Rm36hPII3iRa8xTAm+V7fKXDqwIAQ9wwm8gF/6piOebeybMAwScLcIOhc7O5vcBp6tQgA297EQLbMBkDS5aCOYVNGIiNXOyzOHI9zhI7qQ3kgEi4aA1uVy++t7+Hurp18Os4Gk6FpJyHRzRHdJFS41l0yImG3EcyQwjuhbVBz+N1yJJgZ8r4QVBvpfCWSAG4qhO7iYM9z3C1Mrk4Z+aDkGTABjY4W8gXc1zKZkZ+88s3xC0jaSBPVOdxkYib5MGcZYDY6HxdCCoOjixDO7nXnUzcdziceTQlmDJ6Bu8OBdN/8Axv1cEllYAyCMLRy2tIz93wnqjFa7Qd8R6S23IjC0HkFM9/RjmlsxNhfebSI5EwnUeNIN/V0gEkWOKSR1IkA6Zj2jvJW+DcC9gL6EaajNjfzrr349Lf07+Hn5cf3uHVo8YDkQtVOuvP1AWzAFrbAuBjPrYcgnt4uNed9rmZ6BdO/GtXzt6+H8pjv1fp6BtRM9ouJR/EZW6nxUrrTEx69Sl62jcTtvDwiNRZG1UwPU5NteNMlYg+E0VElolEHrP7VEHqR+NWHws/tFftEo/GoHJDXqGopH40JelByouUjS9QuScarGhDJS3lUXpL6iULEos+IqK0Xgy/abkXA+Fm853A8kLXTE5Euf0aJEA+YQh2YzhrWN1hzo8XnH6kcDTIw0dG3Nuw8l7j4QTBce0mwL3b+ITMebu6oEiMWbQX7Q4nFYdZPQq8zeQHOJidGkQOhNlbaePMwSZBOwIA+oA6FAGAQL5tblaziRHWDhPSVVQX8NsDA0ZyHH9wcJ6FKY50NE5nFB2afD+yEPkjTE4u1MBoMExe0DsUg978OZHgbABzGRERthBHVIdYjMFjZjZ3oF3mpTrS2DIxvkxo1l7gbYB2KuZNyBidhG0MvMC8G5/MgrydthbJvFxN+ZAv3Tm1JDRc5vMRaxn6ukd1mqPGB0EjE6I+EgWHMRhPZylSr7xj3YaNRMzAP5gRyUjgZFr4nHLOCTIvuACE93EEkukF1gDzFp2ANxHJY/ZAHk1vXcgAjKWiR1RNbdrXAX8RBMCTORzjE605FiBp0BUBzOJtNkCLG9stSL+cp9MuJbqT4yMr+9h6EupgfIuW10gRHjJztLb3nTwtum+3MvOVwxsybg6Hk53kEs6dOnWBaI1gTebSxjvMknoEdZrcTtLxBzAJJIA+SmT+Zc5nEXaIswTfKfdAnYzKfRr2AJgPIJBv4CQYnQ4Gt/UUDRr6QHKGzeBeMWXzFrVbHuaQLz9Mw37mOxVjiYxFwIDSJAgy7/ALH9JcWjv5wTiAABIBHhMG1u81HE2t4lx3x1t7DsYuRkxf6y1UfxC+Xrlut1Li5XCqMEGJjxC+uEMpi5t72LrIRPZhxOacpgcg4MGQ+q61+LH/MvTw/lbR1kh6FtVMFVeepcc5ud+/Mj9lto/iAK6t8Vqew9bDzcWXyXWD0wVFgbxPRMZXXE7kW23iorBCxisr9sk7ay5VjWU1VYfuotJegc9JL1RqJR2NCaqR7RQvUtnF6U56W56W6ohGz6srWb2iiS8E2uWm9rl8b2tfuR2CaypEDUNkdXHO3rxKKL2/Hw8wdUNiRphaPmMac/u1ELEgRkBqJxgeRiO7VFFMDqPu6DB9wbeIXtnBBH6VTiDigiQA1uhl0RbXNrTOyiigQQBJHwtAEZ+vdHQo2MwiQYNIb3mQJgZxHk5RRILNMgsbPuictRbzDieyovnDFpdiIHLxZZbdirUQS2XmPjdkDaBy3sYTjV94g29wDSTMj/ANpG0KlFFbYF9GtsdDNvqAB1KKmZwidCXH3hmQCR1cZ6KlEA1gJbItiMDUBsgAR0xntqriXF14a0ZHM6WN7DCN40UUUjqdScDczd5GRzxkEZaNGeiaK8Bzs5s3EMJOFsAhw1k/S0KKJZPp1ILGZBtyDceGXZ83u0vZFSq4Q46AhowwWksBc6b5EvNtxdRRA/tA0zhMThNgRMgC3dz7c1KlMb2g8rhxaJO/hP0VqIW9JjeB2n7zn0Pkm0/wASIzGoB5T/AKKii4r4KW+naxc3NjnqWmj+JNK0trjceaii87JSKzqH0nGz2y0+Uj9orNRRRcTt/KVGqgL51UUS1tYqKCooolTITV3SnVVFELZftVFFFDb/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4344" name="Picture 8" descr="http://www.herbalgranny.com/wp-content/uploads/2011/07/ringwor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941168"/>
            <a:ext cx="2924406" cy="1960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195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Microbiology</a:t>
            </a:r>
            <a:endParaRPr lang="en-CA" dirty="0"/>
          </a:p>
        </p:txBody>
      </p:sp>
      <p:sp>
        <p:nvSpPr>
          <p:cNvPr id="3" name="Content Placeholder 2"/>
          <p:cNvSpPr>
            <a:spLocks noGrp="1"/>
          </p:cNvSpPr>
          <p:nvPr>
            <p:ph idx="1"/>
          </p:nvPr>
        </p:nvSpPr>
        <p:spPr/>
        <p:txBody>
          <a:bodyPr/>
          <a:lstStyle/>
          <a:p>
            <a:endParaRPr lang="en-CA" sz="2800" dirty="0" smtClean="0"/>
          </a:p>
          <a:p>
            <a:r>
              <a:rPr lang="en-CA" sz="2800" b="1" dirty="0" smtClean="0"/>
              <a:t>Protozoa</a:t>
            </a:r>
          </a:p>
          <a:p>
            <a:r>
              <a:rPr lang="en-CA" sz="2800" dirty="0" smtClean="0"/>
              <a:t>Are one-celled animals or microbes. </a:t>
            </a:r>
          </a:p>
          <a:p>
            <a:endParaRPr lang="en-CA" dirty="0"/>
          </a:p>
        </p:txBody>
      </p:sp>
      <p:pic>
        <p:nvPicPr>
          <p:cNvPr id="15362" name="Picture 2" descr="https://encrypted-tbn2.google.com/images?q=tbn:ANd9GcQgxdKWgQ2-s0sMddpjqxm8i23SmS8QUHxBCYS9y4DlpjsJjJwsw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645024"/>
            <a:ext cx="3739301" cy="2723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300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Microbiology</a:t>
            </a:r>
            <a:endParaRPr lang="en-CA" dirty="0"/>
          </a:p>
        </p:txBody>
      </p:sp>
      <p:sp>
        <p:nvSpPr>
          <p:cNvPr id="3" name="Content Placeholder 2"/>
          <p:cNvSpPr>
            <a:spLocks noGrp="1"/>
          </p:cNvSpPr>
          <p:nvPr>
            <p:ph idx="1"/>
          </p:nvPr>
        </p:nvSpPr>
        <p:spPr>
          <a:xfrm>
            <a:off x="251520" y="982711"/>
            <a:ext cx="8229600" cy="4525963"/>
          </a:xfrm>
        </p:spPr>
        <p:txBody>
          <a:bodyPr/>
          <a:lstStyle/>
          <a:p>
            <a:endParaRPr lang="en-CA" sz="2800" dirty="0" smtClean="0"/>
          </a:p>
          <a:p>
            <a:r>
              <a:rPr lang="en-CA" sz="2800" b="1" dirty="0" smtClean="0"/>
              <a:t>Fungi</a:t>
            </a:r>
          </a:p>
          <a:p>
            <a:r>
              <a:rPr lang="en-CA" sz="2800" dirty="0" smtClean="0"/>
              <a:t>Includes moulds and yeasts can be harmful.</a:t>
            </a:r>
          </a:p>
          <a:p>
            <a:r>
              <a:rPr lang="en-CA" sz="2800" dirty="0" smtClean="0"/>
              <a:t>Scraping of cutting off the mould may not make the food safe again. </a:t>
            </a:r>
          </a:p>
          <a:p>
            <a:r>
              <a:rPr lang="en-CA" sz="2800" dirty="0" smtClean="0"/>
              <a:t>The fungi may have produced toxins that will remain in the food. </a:t>
            </a:r>
          </a:p>
          <a:p>
            <a:endParaRPr lang="en-CA" dirty="0"/>
          </a:p>
        </p:txBody>
      </p:sp>
      <p:pic>
        <p:nvPicPr>
          <p:cNvPr id="16386" name="Picture 2" descr="https://encrypted-tbn2.google.com/images?q=tbn:ANd9GcTa-Hx7Kx0VGwSr_ixyRp189s8fjn_MjnPNgy7MSGLleEDGCEt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210819"/>
            <a:ext cx="2647181" cy="264718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s://encrypted-tbn0.google.com/images?q=tbn:ANd9GcTlyZHq4XobxU3Lq_iL9hCHTQsCS_JnxBSEwAlMYoqa7GSZ6n_xZ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5" y="4436844"/>
            <a:ext cx="3298689" cy="2195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184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Cycle of Transmission</a:t>
            </a:r>
            <a:endParaRPr lang="en-CA" dirty="0"/>
          </a:p>
        </p:txBody>
      </p:sp>
      <p:sp>
        <p:nvSpPr>
          <p:cNvPr id="3" name="Content Placeholder 2"/>
          <p:cNvSpPr>
            <a:spLocks noGrp="1"/>
          </p:cNvSpPr>
          <p:nvPr>
            <p:ph idx="1"/>
          </p:nvPr>
        </p:nvSpPr>
        <p:spPr>
          <a:xfrm>
            <a:off x="457200" y="1772816"/>
            <a:ext cx="8229600" cy="4353347"/>
          </a:xfrm>
        </p:spPr>
        <p:txBody>
          <a:bodyPr>
            <a:normAutofit/>
          </a:bodyPr>
          <a:lstStyle/>
          <a:p>
            <a:r>
              <a:rPr lang="en-CA" sz="2800" dirty="0" smtClean="0"/>
              <a:t>There are 3 major parts to the cycle of transmission</a:t>
            </a:r>
          </a:p>
          <a:p>
            <a:r>
              <a:rPr lang="en-CA" sz="2800" b="1" dirty="0" smtClean="0"/>
              <a:t>FOOD</a:t>
            </a:r>
          </a:p>
          <a:p>
            <a:r>
              <a:rPr lang="en-CA" sz="2800" b="1" dirty="0" smtClean="0"/>
              <a:t>FOOD HANDLER </a:t>
            </a:r>
            <a:r>
              <a:rPr lang="en-CA" sz="2800" dirty="0" smtClean="0">
                <a:sym typeface="Wingdings" pitchFamily="2" charset="2"/>
              </a:rPr>
              <a:t> most important link in the cycle </a:t>
            </a:r>
            <a:endParaRPr lang="en-CA" sz="2800" dirty="0" smtClean="0"/>
          </a:p>
          <a:p>
            <a:r>
              <a:rPr lang="en-CA" sz="2800" b="1" dirty="0" smtClean="0"/>
              <a:t>ENVIRONMENT</a:t>
            </a:r>
            <a:endParaRPr lang="en-CA" sz="2800" b="1" dirty="0"/>
          </a:p>
        </p:txBody>
      </p:sp>
      <p:pic>
        <p:nvPicPr>
          <p:cNvPr id="17410" name="Picture 2" descr="http://www.soc.hawaii.edu/leonj/leonj/leonpsy16/spin-arrow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900936"/>
            <a:ext cx="2952328"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892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Cycle of Transmission</a:t>
            </a:r>
            <a:endParaRPr lang="en-CA" dirty="0"/>
          </a:p>
        </p:txBody>
      </p:sp>
      <p:sp>
        <p:nvSpPr>
          <p:cNvPr id="4" name="TextBox 3"/>
          <p:cNvSpPr txBox="1"/>
          <p:nvPr/>
        </p:nvSpPr>
        <p:spPr>
          <a:xfrm>
            <a:off x="899592" y="2420888"/>
            <a:ext cx="1944216" cy="2677656"/>
          </a:xfrm>
          <a:prstGeom prst="rect">
            <a:avLst/>
          </a:prstGeom>
          <a:noFill/>
        </p:spPr>
        <p:txBody>
          <a:bodyPr wrap="square" rtlCol="0">
            <a:spAutoFit/>
          </a:bodyPr>
          <a:lstStyle/>
          <a:p>
            <a:r>
              <a:rPr lang="en-CA" sz="2400" b="1" u="sng" dirty="0" smtClean="0"/>
              <a:t>Food Handler</a:t>
            </a:r>
          </a:p>
          <a:p>
            <a:pPr marL="285750" indent="-285750">
              <a:buFontTx/>
              <a:buChar char="-"/>
            </a:pPr>
            <a:r>
              <a:rPr lang="en-CA" sz="2400" dirty="0" smtClean="0"/>
              <a:t>Skin</a:t>
            </a:r>
          </a:p>
          <a:p>
            <a:pPr marL="285750" indent="-285750">
              <a:buFontTx/>
              <a:buChar char="-"/>
            </a:pPr>
            <a:r>
              <a:rPr lang="en-CA" sz="2400" dirty="0" smtClean="0"/>
              <a:t>Nose</a:t>
            </a:r>
          </a:p>
          <a:p>
            <a:pPr marL="285750" indent="-285750">
              <a:buFontTx/>
              <a:buChar char="-"/>
            </a:pPr>
            <a:r>
              <a:rPr lang="en-CA" sz="2400" dirty="0" smtClean="0"/>
              <a:t>Hair</a:t>
            </a:r>
          </a:p>
          <a:p>
            <a:pPr marL="285750" indent="-285750">
              <a:buFontTx/>
              <a:buChar char="-"/>
            </a:pPr>
            <a:r>
              <a:rPr lang="en-CA" sz="2400" dirty="0" smtClean="0"/>
              <a:t>Hands </a:t>
            </a:r>
          </a:p>
          <a:p>
            <a:pPr marL="285750" indent="-285750">
              <a:buFontTx/>
              <a:buChar char="-"/>
            </a:pPr>
            <a:r>
              <a:rPr lang="en-CA" sz="2400" dirty="0" smtClean="0"/>
              <a:t>Clothing </a:t>
            </a:r>
            <a:endParaRPr lang="en-CA" sz="2400" dirty="0"/>
          </a:p>
        </p:txBody>
      </p:sp>
      <p:sp>
        <p:nvSpPr>
          <p:cNvPr id="5" name="TextBox 4"/>
          <p:cNvSpPr txBox="1"/>
          <p:nvPr/>
        </p:nvSpPr>
        <p:spPr>
          <a:xfrm>
            <a:off x="5796136" y="2446753"/>
            <a:ext cx="2160240" cy="2308324"/>
          </a:xfrm>
          <a:prstGeom prst="rect">
            <a:avLst/>
          </a:prstGeom>
          <a:noFill/>
        </p:spPr>
        <p:txBody>
          <a:bodyPr wrap="square" rtlCol="0">
            <a:spAutoFit/>
          </a:bodyPr>
          <a:lstStyle/>
          <a:p>
            <a:r>
              <a:rPr lang="en-CA" sz="2400" b="1" u="sng" dirty="0" smtClean="0"/>
              <a:t>Environment</a:t>
            </a:r>
          </a:p>
          <a:p>
            <a:pPr marL="285750" indent="-285750">
              <a:buFontTx/>
              <a:buChar char="-"/>
            </a:pPr>
            <a:r>
              <a:rPr lang="en-CA" sz="2400" dirty="0" smtClean="0"/>
              <a:t>Work surfaces</a:t>
            </a:r>
          </a:p>
          <a:p>
            <a:pPr marL="285750" indent="-285750">
              <a:buFontTx/>
              <a:buChar char="-"/>
            </a:pPr>
            <a:r>
              <a:rPr lang="en-CA" sz="2400" dirty="0" smtClean="0"/>
              <a:t>Utensils</a:t>
            </a:r>
          </a:p>
          <a:p>
            <a:pPr marL="285750" indent="-285750">
              <a:buFontTx/>
              <a:buChar char="-"/>
            </a:pPr>
            <a:r>
              <a:rPr lang="en-CA" sz="2400" dirty="0" smtClean="0"/>
              <a:t>Insects</a:t>
            </a:r>
          </a:p>
          <a:p>
            <a:pPr marL="285750" indent="-285750">
              <a:buFontTx/>
              <a:buChar char="-"/>
            </a:pPr>
            <a:r>
              <a:rPr lang="en-CA" sz="2400" dirty="0" smtClean="0"/>
              <a:t>Air </a:t>
            </a:r>
            <a:endParaRPr lang="en-CA" sz="2400" dirty="0"/>
          </a:p>
        </p:txBody>
      </p:sp>
      <p:sp>
        <p:nvSpPr>
          <p:cNvPr id="6" name="TextBox 5"/>
          <p:cNvSpPr txBox="1"/>
          <p:nvPr/>
        </p:nvSpPr>
        <p:spPr>
          <a:xfrm>
            <a:off x="3995936" y="5352629"/>
            <a:ext cx="2448272" cy="523220"/>
          </a:xfrm>
          <a:prstGeom prst="rect">
            <a:avLst/>
          </a:prstGeom>
          <a:noFill/>
        </p:spPr>
        <p:txBody>
          <a:bodyPr wrap="square" rtlCol="0">
            <a:spAutoFit/>
          </a:bodyPr>
          <a:lstStyle/>
          <a:p>
            <a:r>
              <a:rPr lang="en-CA" sz="2800" b="1" u="sng" dirty="0" smtClean="0"/>
              <a:t>Food</a:t>
            </a:r>
            <a:endParaRPr lang="en-CA" sz="2800" b="1" u="sng" dirty="0"/>
          </a:p>
        </p:txBody>
      </p:sp>
      <p:cxnSp>
        <p:nvCxnSpPr>
          <p:cNvPr id="8" name="Straight Arrow Connector 7"/>
          <p:cNvCxnSpPr/>
          <p:nvPr/>
        </p:nvCxnSpPr>
        <p:spPr>
          <a:xfrm>
            <a:off x="3203848" y="2564904"/>
            <a:ext cx="2304256"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a:off x="2996208" y="3185417"/>
            <a:ext cx="1215752" cy="189976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flipV="1">
            <a:off x="4563260" y="3068960"/>
            <a:ext cx="1008112" cy="201622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flipH="1">
            <a:off x="2996208" y="2780928"/>
            <a:ext cx="2511896"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flipH="1" flipV="1">
            <a:off x="2627784" y="3185417"/>
            <a:ext cx="1368152" cy="204378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4" name="Straight Arrow Connector 23"/>
          <p:cNvCxnSpPr/>
          <p:nvPr/>
        </p:nvCxnSpPr>
        <p:spPr>
          <a:xfrm flipH="1">
            <a:off x="4716016" y="3298051"/>
            <a:ext cx="1008112" cy="193114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94897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Purpose</a:t>
            </a:r>
            <a:endParaRPr lang="en-CA" dirty="0"/>
          </a:p>
        </p:txBody>
      </p:sp>
      <p:sp>
        <p:nvSpPr>
          <p:cNvPr id="3" name="Content Placeholder 2"/>
          <p:cNvSpPr>
            <a:spLocks noGrp="1"/>
          </p:cNvSpPr>
          <p:nvPr>
            <p:ph idx="1"/>
          </p:nvPr>
        </p:nvSpPr>
        <p:spPr/>
        <p:txBody>
          <a:bodyPr/>
          <a:lstStyle/>
          <a:p>
            <a:r>
              <a:rPr lang="en-CA" sz="3600" dirty="0"/>
              <a:t>The </a:t>
            </a:r>
            <a:r>
              <a:rPr lang="en-CA" sz="3600" b="1" dirty="0"/>
              <a:t>purpose</a:t>
            </a:r>
            <a:r>
              <a:rPr lang="en-CA" sz="3600" dirty="0"/>
              <a:t> of </a:t>
            </a:r>
            <a:r>
              <a:rPr lang="en-CA" sz="3600" dirty="0" err="1"/>
              <a:t>FoodSafe</a:t>
            </a:r>
            <a:r>
              <a:rPr lang="en-CA" sz="3600" dirty="0"/>
              <a:t> is to: </a:t>
            </a:r>
          </a:p>
          <a:p>
            <a:pPr lvl="1"/>
            <a:r>
              <a:rPr lang="en-CA" sz="2800" dirty="0"/>
              <a:t>Create awareness of foodborne illness and worker injury</a:t>
            </a:r>
          </a:p>
          <a:p>
            <a:pPr lvl="1"/>
            <a:r>
              <a:rPr lang="en-CA" sz="2800" dirty="0"/>
              <a:t>Reduce the possibility of food related illness</a:t>
            </a:r>
          </a:p>
          <a:p>
            <a:pPr lvl="1"/>
            <a:r>
              <a:rPr lang="en-CA" sz="2800" dirty="0"/>
              <a:t>Share the importance of </a:t>
            </a:r>
            <a:r>
              <a:rPr lang="en-CA" sz="2800" dirty="0" smtClean="0"/>
              <a:t/>
            </a:r>
            <a:br>
              <a:rPr lang="en-CA" sz="2800" dirty="0" smtClean="0"/>
            </a:br>
            <a:r>
              <a:rPr lang="en-CA" sz="2800" dirty="0" smtClean="0"/>
              <a:t>safe </a:t>
            </a:r>
            <a:r>
              <a:rPr lang="en-CA" sz="2800" dirty="0"/>
              <a:t>work habits in the </a:t>
            </a:r>
            <a:r>
              <a:rPr lang="en-CA" sz="2800" dirty="0" smtClean="0"/>
              <a:t/>
            </a:r>
            <a:br>
              <a:rPr lang="en-CA" sz="2800" dirty="0" smtClean="0"/>
            </a:br>
            <a:r>
              <a:rPr lang="en-CA" sz="2800" dirty="0" smtClean="0"/>
              <a:t>food </a:t>
            </a:r>
            <a:r>
              <a:rPr lang="en-CA" sz="2800" dirty="0"/>
              <a:t>industry </a:t>
            </a:r>
          </a:p>
          <a:p>
            <a:endParaRPr lang="en-CA" dirty="0"/>
          </a:p>
        </p:txBody>
      </p:sp>
      <p:sp>
        <p:nvSpPr>
          <p:cNvPr id="4" name="AutoShape 2" descr="data:image/jpeg;base64,/9j/4AAQSkZJRgABAQAAAQABAAD/2wBDAAkGBwgHBgkIBwgKCgkLDRYPDQwMDRsUFRAWIB0iIiAdHx8kKDQsJCYxJx8fLT0tMTU3Ojo6Iys/RD84QzQ5Ojf/2wBDAQoKCg0MDRoPDxo3JR8lNzc3Nzc3Nzc3Nzc3Nzc3Nzc3Nzc3Nzc3Nzc3Nzc3Nzc3Nzc3Nzc3Nzc3Nzc3Nzc3Nzf/wAARCAClAHYDASIAAhEBAxEB/8QAHAAAAgIDAQEAAAAAAAAAAAAAAwQAAgUGBwEI/8QANRAAAQMDAwIEBAUCBwAAAAAAAQACAwQFESExQQYSBxMiUTJhgZEUFUJxoTSxUmJyksHR8f/EABgBAQEBAQEAAAAAAAAAAAAAAAABAgMF/8QAHxEBAQEBAAICAwEAAAAAAAAAAAERAiExA0ESEyJh/9oADAMBAAIRAxEAPwAkdvjaNQrmnazYIkbnY1Xr8kaKPMB84s0Cqas+6t+Hc86orKEndFBE7n7FMQU5kIJ1U/Dti10VhVdmjAgfipGgepWJZGkmzzS6AEfRFjppHnLyUDDZ+7RoVJYpJBpojwQBmmE/HFkaBBrr7dITlxJVoqDtOq2F9MSNkB0BadUXC1NThuE/HE3CC3LSjMfpqgKGtCi87wooNdiopTu1MNo8D1J51bC0YaAhOk806aZVTCchjiHGUB1UTowLImhZIcu1VmW+IbBFYtrZJTqCnae3g6lv8LJQ0rBsE9FAGoYxsdCG7NTLKYDhPHtaOEEytB3CKGKdo4Ro2tadlTzW+6s2Rud0B+wEbIEkGeEYSABWDwUCLqV3sh/h3BZbGQq+UMoMeIDhRZHyQog1eOhI3COICzZZpzGNHCRqpAM4CGF2NOdUwzsG5SJe8nRY+73eG1wOlqpAzA0BKDPunYzZLS3Vke72j9yuXVPWlZda5lHa29vmOwHu0W0UPSVVNG19xrJHuIzgHARbLGwPvlMfinZ/uQvzikcf6hv3QqfpGjb8THO/dPx9LW4NwacIzgUdfBJ8M7funIHtd8MjT9UrN0Vb5gSzvjP+VxC1y89I3y3MM1muUrg3Xy5fVn6osjeGNPujxtK4lD17frZUugrY2uew4c12QVtll8T6GocyKuY6Bx0y4afdGvwsdKYigZSVuq6ethbLTStkaRwU+wFUj0NURAoitYkuAdoEEymQ4SsMBA1yUwxpbsFGBcdjC7GThcP62uVRX3ueOYuayF3a1h/uu5RhxKx9x6QtN2k8yqpGGQ/qwMo1xcu1wOmlkp5mTQu7ZGHLXBd38N75NfbVmpi7XxntLsaOxyFWn8NbBG8PNKHY2DtQtst1up6CBsNJE2Njdg0YRrvqdGmMA2wriHKvHHgaozcBVJAhFheOYCMEZTDnNwl5po4mue8gNAySiuNeNFogpaikrYWhr5HFjgOdM/8AC5jst28U+pWXu8impnB1PSkjuH6nLSCVHXify2PpDqir6fuETmyudSOcBJETkAe49l9FUVXHU0sU8Z0e0OXyzQUc1wq4qWnaXSSOA04HuvpCyROo7XTUziSWRgfwjn8mSs55wHKiSGTyojGkDCw/CERlKCE3HT4R2x9qJhOOkxwmo4MIgIVxK0IuPA3CI3AQ3TtAQXVLUX0bLwBuqOnaOVj5qjTQpSaoEbHSSPDWNGSSUTWTkqmtBLnYAXKPEnr7LX2q0S+o6SytPwj2/dY3rjr59S6Sgs0pbEPTJODufktBoKGquFQIKGCSomcfhYMn6+yOnPP30DnckrI2SyV96qBFQwucM+qQj0tW+9NeFkzuye+PAG/kMP8Acrptrs9Pb4Ww0kLIo27BoRevk+o1jo3oymsUYkePNqnD1SELdoKdFjgxwmY29qrllt8qsphhRNAjCiN5CJIahSTtaNSlqipxnCx0srpM5JUY0++sBdoVQ1Wm6QYzOqMIvuozovmOedScK7Y88lDY35ppgAailKox08L5ppA1jBlxPAXFetesam+VDqOgc9tAD2tDR6pj/wBLLeJfVUt0rPyG0lz4Wv7ZTHqZX/4B8hz/AOrbPDvoCGzxMuN1Y2W4uGWtOrYQeB8/mjpzJJtaf0n4ZVtxDKm8l1LAdWwtPrcPn7Lr1i6dt1ngbDb6ZkTQNSBqfqsqxmugTUbMBVNvXsFsIA2XojAOyZxgKpAVXA+1VOQrk4VHPHKIr5mFENzvZREa0HuedcogZkJllL27he9hHCywXDe0ZWLvshkpG07KhsT5ZAPU/GRyNNSs2Q7Gy03qq110slfcNRS0kDZGnPp+efmNSl9FueWQ6WucMtPNQiudWVNG8tmc7OQCSWjJ3GNOdtV71vc7lS2GRlnpZ56ub0Aws7vLB3d9lqHhuaufqGrcfVAaXL3gfq7h25O2cd32XUIYyCMpPTVvnWheFPRppcXq7QOFU7PkRSg5jHLiD+o/NdZiaCNUlEAOQmo34Va3bplrQOFcFDa8Y3VXygDdVrRy4IUjwAlXzoL5XHlEvRoygqjiClA451OUQO00UZEOiiooiKOe35KANdwlGPLt03AMoIYs8LUutL9b32i52CjqmSXGRjRKxmcRtOhyRpnHG+yz/WVbPaukLtXUZLaiKmcY3AZ7HYwHfTf6L596XqKWDqOiqLpI8U3mO/EP7TISHNcMkbu1I+fKldJxsZij6ju3TEfl22Sn7JWjzGVEfdq3kYIOy8l8VepZYXQtbRMJ08yOEh38uIWN6vNjkuTJrBLVyNcxzJjUMDQSDhpbzgjXXZa6yMsdl2/skdOeJnl17ws6gts85p62vqzdpyT2VMhLH/6Dt9NCuoh2F8pGR0Y8xj3New9zHNOC0jUEHgr6ntvmyW6lkqR2zuhY6Qezi0ZH3Vc++ZPQ5lIQ3ykjdFMYKo6PCOYY1OqjsYwFMYK8KDwN1TDGkBBDg3leOqA0boGCQFFjJarJ3URNGhYE7EMYVI2gboveG7IsWqqeGspJqWrjbLBMwxyRu2c0jBC4j1N4WXe3VDpLEPzGkc7LWd4bLGPYgkB37jX5LthkQ3PyjfPVj5lqrJeqd5bUWi4McDj1Uz8fQ4wfor0nTN/rn9lLZq5xP6nwmNv3dgL6TL3Z0Ko4EnKjX7f8c06I8MX09TBceojG6SNweyiYQ5oPHe7Y49hppuV1UEkaoEeQjA6KsXq1buxuqPkGNFR2qA8uRleR+u6A+YDlAmkI5SUs+OUTTr6nHKVkqi444SEtTruqMf3HLiiGjIXHcqKRluNFFlGckqCDovGSucVQRZOuqMxgaq2Kw53RO3KEMDcojXgDdFTswvMBeSTtHIS7qgcFAw5wA3QnSgcpaSoHJQHVAzuiacM2ECSoA3KXdUNI3Sc841wQiGJ6gYI1WOnf3bIL5ck+pV7xyiKka6okY1S73+pGhcD+6IehGAopFIAMKKDZ3MACDIcbKKKtgOkcCq+c4KKIFZJnEoLpXKKIyFJK7CTmneFFEAHVDwN0tLO88qKIAmV3urRyOO6iiQXGSc5RmnGoUURBfMdjRRRR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6148" name="Picture 4" descr="https://encrypted-tbn0.google.com/images?q=tbn:ANd9GcRsPrSzzumkg2prHRk20WyO0Cp3eKM52ZK9jtKsOePdc79qEkDY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789040"/>
            <a:ext cx="2232248" cy="3125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8310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Methods of Transmission</a:t>
            </a:r>
            <a:endParaRPr lang="en-CA" dirty="0"/>
          </a:p>
        </p:txBody>
      </p:sp>
      <p:sp>
        <p:nvSpPr>
          <p:cNvPr id="3" name="Content Placeholder 2"/>
          <p:cNvSpPr>
            <a:spLocks noGrp="1"/>
          </p:cNvSpPr>
          <p:nvPr>
            <p:ph idx="1"/>
          </p:nvPr>
        </p:nvSpPr>
        <p:spPr/>
        <p:txBody>
          <a:bodyPr>
            <a:normAutofit fontScale="92500" lnSpcReduction="10000"/>
          </a:bodyPr>
          <a:lstStyle/>
          <a:p>
            <a:endParaRPr lang="en-CA" dirty="0" smtClean="0"/>
          </a:p>
          <a:p>
            <a:r>
              <a:rPr lang="en-CA" sz="2800" b="1" dirty="0" smtClean="0"/>
              <a:t>Direct Transmission </a:t>
            </a:r>
            <a:r>
              <a:rPr lang="en-CA" sz="2800" dirty="0" smtClean="0">
                <a:sym typeface="Wingdings" pitchFamily="2" charset="2"/>
              </a:rPr>
              <a:t> occurs when the microbes transfer directly from the source to the food </a:t>
            </a:r>
          </a:p>
          <a:p>
            <a:r>
              <a:rPr lang="en-CA" sz="2800" dirty="0" smtClean="0">
                <a:sym typeface="Wingdings" pitchFamily="2" charset="2"/>
              </a:rPr>
              <a:t>Such as touching, coughing or sneezing </a:t>
            </a:r>
          </a:p>
          <a:p>
            <a:endParaRPr lang="en-CA" sz="2800" dirty="0">
              <a:sym typeface="Wingdings" pitchFamily="2" charset="2"/>
            </a:endParaRPr>
          </a:p>
          <a:p>
            <a:r>
              <a:rPr lang="en-CA" sz="2800" b="1" dirty="0" smtClean="0">
                <a:sym typeface="Wingdings" pitchFamily="2" charset="2"/>
              </a:rPr>
              <a:t>Indirect Transmission </a:t>
            </a:r>
            <a:r>
              <a:rPr lang="en-CA" sz="2800" dirty="0" smtClean="0">
                <a:sym typeface="Wingdings" pitchFamily="2" charset="2"/>
              </a:rPr>
              <a:t> involves an intermediate step between the source of contamination and the receiver</a:t>
            </a:r>
          </a:p>
          <a:p>
            <a:r>
              <a:rPr lang="en-CA" sz="2800" dirty="0" smtClean="0">
                <a:sym typeface="Wingdings" pitchFamily="2" charset="2"/>
              </a:rPr>
              <a:t>Example cutting board or knife </a:t>
            </a:r>
          </a:p>
          <a:p>
            <a:r>
              <a:rPr lang="en-CA" sz="2800" dirty="0" smtClean="0">
                <a:sym typeface="Wingdings" pitchFamily="2" charset="2"/>
              </a:rPr>
              <a:t>Same as cross-contamination </a:t>
            </a:r>
          </a:p>
          <a:p>
            <a:pPr marL="0" indent="0">
              <a:buNone/>
            </a:pPr>
            <a:endParaRPr lang="en-CA" dirty="0">
              <a:sym typeface="Wingdings" pitchFamily="2" charset="2"/>
            </a:endParaRPr>
          </a:p>
        </p:txBody>
      </p:sp>
    </p:spTree>
    <p:extLst>
      <p:ext uri="{BB962C8B-B14F-4D97-AF65-F5344CB8AC3E}">
        <p14:creationId xmlns:p14="http://schemas.microsoft.com/office/powerpoint/2010/main" val="1320421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Causes of Foodborne Illness</a:t>
            </a:r>
            <a:endParaRPr lang="en-CA" dirty="0"/>
          </a:p>
        </p:txBody>
      </p:sp>
      <p:sp>
        <p:nvSpPr>
          <p:cNvPr id="4" name="TextBox 3"/>
          <p:cNvSpPr txBox="1"/>
          <p:nvPr/>
        </p:nvSpPr>
        <p:spPr>
          <a:xfrm>
            <a:off x="611560" y="2281598"/>
            <a:ext cx="2088232" cy="2308324"/>
          </a:xfrm>
          <a:prstGeom prst="rect">
            <a:avLst/>
          </a:prstGeom>
          <a:noFill/>
        </p:spPr>
        <p:txBody>
          <a:bodyPr wrap="square" rtlCol="0">
            <a:spAutoFit/>
          </a:bodyPr>
          <a:lstStyle/>
          <a:p>
            <a:r>
              <a:rPr lang="en-CA" sz="2400" b="1" u="sng" dirty="0" smtClean="0"/>
              <a:t>Biological</a:t>
            </a:r>
          </a:p>
          <a:p>
            <a:pPr marL="285750" indent="-285750">
              <a:buFontTx/>
              <a:buChar char="-"/>
            </a:pPr>
            <a:r>
              <a:rPr lang="en-CA" sz="2400" dirty="0" smtClean="0"/>
              <a:t>Bacteria</a:t>
            </a:r>
          </a:p>
          <a:p>
            <a:pPr marL="285750" indent="-285750">
              <a:buFontTx/>
              <a:buChar char="-"/>
            </a:pPr>
            <a:r>
              <a:rPr lang="en-CA" sz="2400" dirty="0" smtClean="0"/>
              <a:t>Viruses</a:t>
            </a:r>
          </a:p>
          <a:p>
            <a:pPr marL="285750" indent="-285750">
              <a:buFontTx/>
              <a:buChar char="-"/>
            </a:pPr>
            <a:r>
              <a:rPr lang="en-CA" sz="2400" dirty="0" smtClean="0"/>
              <a:t>Parasites</a:t>
            </a:r>
          </a:p>
          <a:p>
            <a:pPr marL="285750" indent="-285750">
              <a:buFontTx/>
              <a:buChar char="-"/>
            </a:pPr>
            <a:r>
              <a:rPr lang="en-CA" sz="2400" dirty="0" smtClean="0"/>
              <a:t>Protozoa</a:t>
            </a:r>
          </a:p>
          <a:p>
            <a:pPr marL="285750" indent="-285750">
              <a:buFontTx/>
              <a:buChar char="-"/>
            </a:pPr>
            <a:r>
              <a:rPr lang="en-CA" sz="2400" dirty="0" smtClean="0"/>
              <a:t>Fungi</a:t>
            </a:r>
          </a:p>
        </p:txBody>
      </p:sp>
      <p:sp>
        <p:nvSpPr>
          <p:cNvPr id="5" name="TextBox 4"/>
          <p:cNvSpPr txBox="1"/>
          <p:nvPr/>
        </p:nvSpPr>
        <p:spPr>
          <a:xfrm>
            <a:off x="3347864" y="2281598"/>
            <a:ext cx="1872208" cy="2308324"/>
          </a:xfrm>
          <a:prstGeom prst="rect">
            <a:avLst/>
          </a:prstGeom>
          <a:noFill/>
        </p:spPr>
        <p:txBody>
          <a:bodyPr wrap="square" rtlCol="0">
            <a:spAutoFit/>
          </a:bodyPr>
          <a:lstStyle/>
          <a:p>
            <a:r>
              <a:rPr lang="en-CA" sz="2400" b="1" u="sng" dirty="0" smtClean="0"/>
              <a:t>Chemical</a:t>
            </a:r>
          </a:p>
          <a:p>
            <a:pPr marL="285750" indent="-285750">
              <a:buFontTx/>
              <a:buChar char="-"/>
            </a:pPr>
            <a:r>
              <a:rPr lang="en-CA" sz="2400" dirty="0" smtClean="0"/>
              <a:t>Cleaning agents</a:t>
            </a:r>
          </a:p>
          <a:p>
            <a:pPr marL="285750" indent="-285750">
              <a:buFontTx/>
              <a:buChar char="-"/>
            </a:pPr>
            <a:r>
              <a:rPr lang="en-CA" sz="2400" dirty="0" smtClean="0"/>
              <a:t>Pesticides</a:t>
            </a:r>
          </a:p>
          <a:p>
            <a:pPr marL="285750" indent="-285750">
              <a:buFontTx/>
              <a:buChar char="-"/>
            </a:pPr>
            <a:r>
              <a:rPr lang="en-CA" sz="2400" dirty="0" smtClean="0"/>
              <a:t>Dissolved metals </a:t>
            </a:r>
            <a:endParaRPr lang="en-CA" sz="2400" dirty="0"/>
          </a:p>
        </p:txBody>
      </p:sp>
      <p:sp>
        <p:nvSpPr>
          <p:cNvPr id="6" name="TextBox 5"/>
          <p:cNvSpPr txBox="1"/>
          <p:nvPr/>
        </p:nvSpPr>
        <p:spPr>
          <a:xfrm>
            <a:off x="6228184" y="2276870"/>
            <a:ext cx="2592288" cy="3416320"/>
          </a:xfrm>
          <a:prstGeom prst="rect">
            <a:avLst/>
          </a:prstGeom>
          <a:noFill/>
        </p:spPr>
        <p:txBody>
          <a:bodyPr wrap="square" rtlCol="0">
            <a:spAutoFit/>
          </a:bodyPr>
          <a:lstStyle/>
          <a:p>
            <a:r>
              <a:rPr lang="en-CA" sz="2400" b="1" u="sng" dirty="0" smtClean="0"/>
              <a:t>Physical</a:t>
            </a:r>
          </a:p>
          <a:p>
            <a:pPr marL="285750" indent="-285750">
              <a:buFontTx/>
              <a:buChar char="-"/>
            </a:pPr>
            <a:r>
              <a:rPr lang="en-CA" sz="2400" dirty="0" smtClean="0"/>
              <a:t>Glass</a:t>
            </a:r>
          </a:p>
          <a:p>
            <a:pPr marL="285750" indent="-285750">
              <a:buFontTx/>
              <a:buChar char="-"/>
            </a:pPr>
            <a:r>
              <a:rPr lang="en-CA" sz="2400" dirty="0"/>
              <a:t>Toothpicks</a:t>
            </a:r>
          </a:p>
          <a:p>
            <a:pPr marL="285750" indent="-285750">
              <a:buFontTx/>
              <a:buChar char="-"/>
            </a:pPr>
            <a:r>
              <a:rPr lang="en-CA" sz="2400" dirty="0" smtClean="0"/>
              <a:t>Wood splinters</a:t>
            </a:r>
          </a:p>
          <a:p>
            <a:pPr marL="285750" indent="-285750">
              <a:buFontTx/>
              <a:buChar char="-"/>
            </a:pPr>
            <a:r>
              <a:rPr lang="en-CA" sz="2400" dirty="0" smtClean="0"/>
              <a:t>Hair</a:t>
            </a:r>
          </a:p>
          <a:p>
            <a:pPr marL="285750" indent="-285750">
              <a:buFontTx/>
              <a:buChar char="-"/>
            </a:pPr>
            <a:r>
              <a:rPr lang="en-CA" sz="2400" dirty="0" smtClean="0"/>
              <a:t>Bandages</a:t>
            </a:r>
          </a:p>
          <a:p>
            <a:pPr marL="285750" indent="-285750">
              <a:buFontTx/>
              <a:buChar char="-"/>
            </a:pPr>
            <a:r>
              <a:rPr lang="en-CA" sz="2400" dirty="0" smtClean="0"/>
              <a:t>Insect parts or droppings</a:t>
            </a:r>
          </a:p>
          <a:p>
            <a:pPr marL="285750" indent="-285750">
              <a:buFontTx/>
              <a:buChar char="-"/>
            </a:pPr>
            <a:r>
              <a:rPr lang="en-CA" sz="2400" dirty="0" smtClean="0"/>
              <a:t>Metal particles </a:t>
            </a:r>
            <a:endParaRPr lang="en-CA" sz="2400" dirty="0"/>
          </a:p>
        </p:txBody>
      </p:sp>
    </p:spTree>
    <p:extLst>
      <p:ext uri="{BB962C8B-B14F-4D97-AF65-F5344CB8AC3E}">
        <p14:creationId xmlns:p14="http://schemas.microsoft.com/office/powerpoint/2010/main" val="3255179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Biological Causes</a:t>
            </a:r>
            <a:endParaRPr lang="en-CA" dirty="0"/>
          </a:p>
        </p:txBody>
      </p:sp>
      <p:sp>
        <p:nvSpPr>
          <p:cNvPr id="3" name="Content Placeholder 2"/>
          <p:cNvSpPr>
            <a:spLocks noGrp="1"/>
          </p:cNvSpPr>
          <p:nvPr>
            <p:ph idx="1"/>
          </p:nvPr>
        </p:nvSpPr>
        <p:spPr>
          <a:xfrm>
            <a:off x="457200" y="1600201"/>
            <a:ext cx="8229600" cy="1324744"/>
          </a:xfrm>
        </p:spPr>
        <p:txBody>
          <a:bodyPr/>
          <a:lstStyle/>
          <a:p>
            <a:r>
              <a:rPr lang="en-CA" dirty="0" smtClean="0"/>
              <a:t>Biological causes of foodborne illness can be broken up into 2 other categories</a:t>
            </a:r>
          </a:p>
          <a:p>
            <a:endParaRPr lang="en-CA" dirty="0"/>
          </a:p>
        </p:txBody>
      </p:sp>
      <p:sp>
        <p:nvSpPr>
          <p:cNvPr id="4" name="TextBox 3"/>
          <p:cNvSpPr txBox="1"/>
          <p:nvPr/>
        </p:nvSpPr>
        <p:spPr>
          <a:xfrm>
            <a:off x="3536802" y="2833772"/>
            <a:ext cx="1872208" cy="523220"/>
          </a:xfrm>
          <a:prstGeom prst="rect">
            <a:avLst/>
          </a:prstGeom>
          <a:noFill/>
        </p:spPr>
        <p:txBody>
          <a:bodyPr wrap="square" rtlCol="0">
            <a:spAutoFit/>
          </a:bodyPr>
          <a:lstStyle/>
          <a:p>
            <a:r>
              <a:rPr lang="en-CA" sz="2800" b="1" u="sng" dirty="0" smtClean="0"/>
              <a:t>Biological</a:t>
            </a:r>
            <a:endParaRPr lang="en-CA" sz="2800" b="1" u="sng" dirty="0"/>
          </a:p>
        </p:txBody>
      </p:sp>
      <p:sp>
        <p:nvSpPr>
          <p:cNvPr id="5" name="TextBox 4"/>
          <p:cNvSpPr txBox="1"/>
          <p:nvPr/>
        </p:nvSpPr>
        <p:spPr>
          <a:xfrm>
            <a:off x="539552" y="3933056"/>
            <a:ext cx="3456384" cy="1938992"/>
          </a:xfrm>
          <a:prstGeom prst="rect">
            <a:avLst/>
          </a:prstGeom>
          <a:noFill/>
        </p:spPr>
        <p:txBody>
          <a:bodyPr wrap="square" rtlCol="0">
            <a:spAutoFit/>
          </a:bodyPr>
          <a:lstStyle/>
          <a:p>
            <a:r>
              <a:rPr lang="en-CA" sz="2400" b="1" u="sng" dirty="0" smtClean="0"/>
              <a:t>Foodborne Intoxication</a:t>
            </a:r>
          </a:p>
          <a:p>
            <a:r>
              <a:rPr lang="en-CA" sz="2400" dirty="0" smtClean="0"/>
              <a:t>- Where the bacteria grows in the food and  produces a toxin which makes you sick </a:t>
            </a:r>
            <a:endParaRPr lang="en-CA" sz="2400" dirty="0"/>
          </a:p>
        </p:txBody>
      </p:sp>
      <p:sp>
        <p:nvSpPr>
          <p:cNvPr id="6" name="TextBox 5"/>
          <p:cNvSpPr txBox="1"/>
          <p:nvPr/>
        </p:nvSpPr>
        <p:spPr>
          <a:xfrm>
            <a:off x="5436096" y="3933056"/>
            <a:ext cx="3168352" cy="2308324"/>
          </a:xfrm>
          <a:prstGeom prst="rect">
            <a:avLst/>
          </a:prstGeom>
          <a:noFill/>
        </p:spPr>
        <p:txBody>
          <a:bodyPr wrap="square" rtlCol="0">
            <a:spAutoFit/>
          </a:bodyPr>
          <a:lstStyle/>
          <a:p>
            <a:r>
              <a:rPr lang="en-CA" sz="2400" b="1" u="sng" dirty="0" smtClean="0"/>
              <a:t>Foodborne Infection</a:t>
            </a:r>
          </a:p>
          <a:p>
            <a:r>
              <a:rPr lang="en-CA" sz="2400" dirty="0" smtClean="0"/>
              <a:t>- Where the bacteria grows in the food then continues to grow in your gastrointestinal tract </a:t>
            </a:r>
            <a:endParaRPr lang="en-CA" sz="2400" dirty="0"/>
          </a:p>
        </p:txBody>
      </p:sp>
      <p:cxnSp>
        <p:nvCxnSpPr>
          <p:cNvPr id="8" name="Straight Arrow Connector 7"/>
          <p:cNvCxnSpPr/>
          <p:nvPr/>
        </p:nvCxnSpPr>
        <p:spPr>
          <a:xfrm flipH="1">
            <a:off x="2913704" y="3356992"/>
            <a:ext cx="648072" cy="57606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a:off x="5340392" y="3309455"/>
            <a:ext cx="700220" cy="57606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25609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Foodborne Intoxication</a:t>
            </a:r>
            <a:endParaRPr lang="en-CA" dirty="0"/>
          </a:p>
        </p:txBody>
      </p:sp>
      <p:sp>
        <p:nvSpPr>
          <p:cNvPr id="3" name="Content Placeholder 2"/>
          <p:cNvSpPr>
            <a:spLocks noGrp="1"/>
          </p:cNvSpPr>
          <p:nvPr>
            <p:ph idx="1"/>
          </p:nvPr>
        </p:nvSpPr>
        <p:spPr/>
        <p:txBody>
          <a:bodyPr/>
          <a:lstStyle/>
          <a:p>
            <a:r>
              <a:rPr lang="en-CA" dirty="0" smtClean="0"/>
              <a:t>Symptoms = nausea, vomiting, fever, headache, </a:t>
            </a:r>
            <a:r>
              <a:rPr lang="en-CA" dirty="0" err="1" smtClean="0"/>
              <a:t>diarrhea</a:t>
            </a:r>
            <a:r>
              <a:rPr lang="en-CA" dirty="0" smtClean="0"/>
              <a:t>, stomach ache </a:t>
            </a:r>
          </a:p>
          <a:p>
            <a:endParaRPr lang="en-CA" dirty="0" smtClean="0"/>
          </a:p>
          <a:p>
            <a:r>
              <a:rPr lang="en-CA" dirty="0" smtClean="0"/>
              <a:t>Recovery = about 24 hours</a:t>
            </a:r>
            <a:endParaRPr lang="en-CA" dirty="0"/>
          </a:p>
          <a:p>
            <a:endParaRPr lang="en-CA" dirty="0"/>
          </a:p>
          <a:p>
            <a:r>
              <a:rPr lang="en-CA" dirty="0" smtClean="0"/>
              <a:t>Sources = people (cuts, boils, scrapes, burns, pimples, sneeze, cough)</a:t>
            </a:r>
          </a:p>
          <a:p>
            <a:endParaRPr lang="en-CA" dirty="0"/>
          </a:p>
          <a:p>
            <a:r>
              <a:rPr lang="en-CA" dirty="0" smtClean="0"/>
              <a:t>Example = staphylococcus </a:t>
            </a:r>
            <a:endParaRPr lang="en-CA" dirty="0"/>
          </a:p>
        </p:txBody>
      </p:sp>
    </p:spTree>
    <p:extLst>
      <p:ext uri="{BB962C8B-B14F-4D97-AF65-F5344CB8AC3E}">
        <p14:creationId xmlns:p14="http://schemas.microsoft.com/office/powerpoint/2010/main" val="38878198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Toxins</a:t>
            </a:r>
            <a:endParaRPr lang="en-CA" dirty="0"/>
          </a:p>
        </p:txBody>
      </p:sp>
      <p:sp>
        <p:nvSpPr>
          <p:cNvPr id="3" name="Content Placeholder 2"/>
          <p:cNvSpPr>
            <a:spLocks noGrp="1"/>
          </p:cNvSpPr>
          <p:nvPr>
            <p:ph idx="1"/>
          </p:nvPr>
        </p:nvSpPr>
        <p:spPr/>
        <p:txBody>
          <a:bodyPr>
            <a:normAutofit/>
          </a:bodyPr>
          <a:lstStyle/>
          <a:p>
            <a:r>
              <a:rPr lang="en-CA" sz="3200" dirty="0" smtClean="0"/>
              <a:t>Generally toxins produced are…</a:t>
            </a:r>
          </a:p>
          <a:p>
            <a:pPr lvl="1"/>
            <a:r>
              <a:rPr lang="en-CA" sz="2800" dirty="0" err="1" smtClean="0"/>
              <a:t>Colourles</a:t>
            </a:r>
            <a:endParaRPr lang="en-CA" sz="2800" dirty="0" smtClean="0"/>
          </a:p>
          <a:p>
            <a:pPr lvl="1"/>
            <a:r>
              <a:rPr lang="en-CA" sz="2800" dirty="0" err="1" smtClean="0"/>
              <a:t>Odorless</a:t>
            </a:r>
            <a:r>
              <a:rPr lang="en-CA" sz="2800" dirty="0" smtClean="0"/>
              <a:t> </a:t>
            </a:r>
          </a:p>
          <a:p>
            <a:pPr lvl="1"/>
            <a:r>
              <a:rPr lang="en-CA" sz="2800" dirty="0" smtClean="0"/>
              <a:t>Tasteless</a:t>
            </a:r>
          </a:p>
          <a:p>
            <a:pPr lvl="1"/>
            <a:r>
              <a:rPr lang="en-CA" sz="2800" dirty="0" smtClean="0"/>
              <a:t>Heat stable </a:t>
            </a:r>
            <a:endParaRPr lang="en-CA" sz="2800" dirty="0"/>
          </a:p>
        </p:txBody>
      </p:sp>
    </p:spTree>
    <p:extLst>
      <p:ext uri="{BB962C8B-B14F-4D97-AF65-F5344CB8AC3E}">
        <p14:creationId xmlns:p14="http://schemas.microsoft.com/office/powerpoint/2010/main" val="959772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Foodborne Infection</a:t>
            </a:r>
            <a:endParaRPr lang="en-CA" dirty="0"/>
          </a:p>
        </p:txBody>
      </p:sp>
      <p:sp>
        <p:nvSpPr>
          <p:cNvPr id="3" name="Content Placeholder 2"/>
          <p:cNvSpPr>
            <a:spLocks noGrp="1"/>
          </p:cNvSpPr>
          <p:nvPr>
            <p:ph idx="1"/>
          </p:nvPr>
        </p:nvSpPr>
        <p:spPr/>
        <p:txBody>
          <a:bodyPr>
            <a:normAutofit/>
          </a:bodyPr>
          <a:lstStyle/>
          <a:p>
            <a:r>
              <a:rPr lang="en-CA" sz="2800" dirty="0" smtClean="0"/>
              <a:t>Symptoms = cramps, </a:t>
            </a:r>
            <a:r>
              <a:rPr lang="en-CA" sz="2800" dirty="0" err="1" smtClean="0"/>
              <a:t>diarrhea</a:t>
            </a:r>
            <a:r>
              <a:rPr lang="en-CA" sz="2800" dirty="0" smtClean="0"/>
              <a:t>, nausea, fever, vomiting </a:t>
            </a:r>
          </a:p>
          <a:p>
            <a:endParaRPr lang="en-CA" sz="2800" dirty="0"/>
          </a:p>
          <a:p>
            <a:r>
              <a:rPr lang="en-CA" sz="2800" dirty="0" smtClean="0"/>
              <a:t>Recovery = 1-2 weeks </a:t>
            </a:r>
          </a:p>
          <a:p>
            <a:endParaRPr lang="en-CA" sz="2800" dirty="0"/>
          </a:p>
          <a:p>
            <a:r>
              <a:rPr lang="en-CA" sz="2800" dirty="0" smtClean="0"/>
              <a:t>Sources = poultry and other animal sources </a:t>
            </a:r>
          </a:p>
          <a:p>
            <a:endParaRPr lang="en-CA" sz="2800" dirty="0"/>
          </a:p>
          <a:p>
            <a:r>
              <a:rPr lang="en-CA" sz="2800" dirty="0" smtClean="0"/>
              <a:t>Example = salmonella </a:t>
            </a:r>
            <a:endParaRPr lang="en-CA" sz="2800" dirty="0"/>
          </a:p>
        </p:txBody>
      </p:sp>
    </p:spTree>
    <p:extLst>
      <p:ext uri="{BB962C8B-B14F-4D97-AF65-F5344CB8AC3E}">
        <p14:creationId xmlns:p14="http://schemas.microsoft.com/office/powerpoint/2010/main" val="14536756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8640"/>
            <a:ext cx="8229600" cy="1600200"/>
          </a:xfrm>
        </p:spPr>
        <p:txBody>
          <a:bodyPr/>
          <a:lstStyle/>
          <a:p>
            <a:r>
              <a:rPr lang="en-CA" dirty="0" smtClean="0"/>
              <a:t>Chemical Causes</a:t>
            </a:r>
            <a:endParaRPr lang="en-CA" dirty="0"/>
          </a:p>
        </p:txBody>
      </p:sp>
      <p:sp>
        <p:nvSpPr>
          <p:cNvPr id="3" name="Content Placeholder 2"/>
          <p:cNvSpPr>
            <a:spLocks noGrp="1"/>
          </p:cNvSpPr>
          <p:nvPr>
            <p:ph idx="1"/>
          </p:nvPr>
        </p:nvSpPr>
        <p:spPr>
          <a:xfrm>
            <a:off x="467544" y="1885791"/>
            <a:ext cx="8435280" cy="4925144"/>
          </a:xfrm>
        </p:spPr>
        <p:txBody>
          <a:bodyPr>
            <a:normAutofit fontScale="92500" lnSpcReduction="20000"/>
          </a:bodyPr>
          <a:lstStyle/>
          <a:p>
            <a:r>
              <a:rPr lang="en-CA" sz="2800" dirty="0" smtClean="0"/>
              <a:t>Incidents of chemical foodborne illness is not as common as those by pathogens </a:t>
            </a:r>
          </a:p>
          <a:p>
            <a:endParaRPr lang="en-CA" sz="2800" dirty="0"/>
          </a:p>
          <a:p>
            <a:r>
              <a:rPr lang="en-CA" sz="2800" dirty="0" smtClean="0"/>
              <a:t>Improper storage of chemicals is often the cause </a:t>
            </a:r>
            <a:endParaRPr lang="en-CA" sz="2800" dirty="0"/>
          </a:p>
          <a:p>
            <a:endParaRPr lang="en-CA" sz="2800" dirty="0" smtClean="0"/>
          </a:p>
          <a:p>
            <a:r>
              <a:rPr lang="en-CA" sz="2800" dirty="0" smtClean="0"/>
              <a:t>Properly label chemicals and store away from food prep and storage areas </a:t>
            </a:r>
          </a:p>
          <a:p>
            <a:endParaRPr lang="en-CA" sz="2800" dirty="0"/>
          </a:p>
          <a:p>
            <a:r>
              <a:rPr lang="en-CA" sz="2800" dirty="0" smtClean="0"/>
              <a:t>Never use a food container to store chemicals </a:t>
            </a:r>
          </a:p>
          <a:p>
            <a:endParaRPr lang="en-CA" sz="2800" dirty="0" smtClean="0"/>
          </a:p>
          <a:p>
            <a:r>
              <a:rPr lang="en-CA" sz="2800" dirty="0" smtClean="0"/>
              <a:t>Acidic foods can dissolve tin, copper, zinc and lead </a:t>
            </a:r>
            <a:endParaRPr lang="en-CA" sz="2800" dirty="0"/>
          </a:p>
        </p:txBody>
      </p:sp>
      <p:pic>
        <p:nvPicPr>
          <p:cNvPr id="18434" name="Picture 2" descr="https://encrypted-tbn0.google.com/images?q=tbn:ANd9GcRg4djiY8WUaTrt1YaGdlXwHNivGFEdyFB1G3kJ3e1pts7iKeL2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3120"/>
            <a:ext cx="1968153" cy="1878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0604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44" y="-459432"/>
            <a:ext cx="8229600" cy="1600200"/>
          </a:xfrm>
        </p:spPr>
        <p:txBody>
          <a:bodyPr/>
          <a:lstStyle/>
          <a:p>
            <a:r>
              <a:rPr lang="en-CA" dirty="0" smtClean="0"/>
              <a:t>Physical Causes</a:t>
            </a:r>
            <a:endParaRPr lang="en-CA" dirty="0"/>
          </a:p>
        </p:txBody>
      </p:sp>
      <p:sp>
        <p:nvSpPr>
          <p:cNvPr id="3" name="Content Placeholder 2"/>
          <p:cNvSpPr>
            <a:spLocks noGrp="1"/>
          </p:cNvSpPr>
          <p:nvPr>
            <p:ph idx="1"/>
          </p:nvPr>
        </p:nvSpPr>
        <p:spPr>
          <a:xfrm>
            <a:off x="889248" y="1124744"/>
            <a:ext cx="8229600" cy="4525963"/>
          </a:xfrm>
        </p:spPr>
        <p:txBody>
          <a:bodyPr>
            <a:normAutofit/>
          </a:bodyPr>
          <a:lstStyle/>
          <a:p>
            <a:r>
              <a:rPr lang="en-CA" sz="2800" dirty="0" smtClean="0"/>
              <a:t>Glass, wood, and toothpicks can cause injury if they enter the mouth or get swallowed </a:t>
            </a:r>
          </a:p>
          <a:p>
            <a:pPr lvl="3"/>
            <a:endParaRPr lang="en-CA" sz="2000" dirty="0"/>
          </a:p>
          <a:p>
            <a:pPr lvl="8"/>
            <a:r>
              <a:rPr lang="en-CA" sz="2800" dirty="0" smtClean="0"/>
              <a:t>Hair, bandages and          insect droppings can be health hazards – they are also aesthetically unappealing </a:t>
            </a:r>
            <a:endParaRPr lang="en-CA" sz="2800" dirty="0"/>
          </a:p>
        </p:txBody>
      </p:sp>
      <p:pic>
        <p:nvPicPr>
          <p:cNvPr id="19458" name="Picture 2" descr="https://encrypted-tbn2.google.com/images?q=tbn:ANd9GcRbQiFeJD-tO_AxpFSocO6DMWdtpINAmVMxlnYnlpkNTfi_uR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9" y="2050615"/>
            <a:ext cx="4807691" cy="4618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400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844824"/>
          </a:xfrm>
        </p:spPr>
        <p:txBody>
          <a:bodyPr/>
          <a:lstStyle/>
          <a:p>
            <a:r>
              <a:rPr lang="en-CA" dirty="0" smtClean="0"/>
              <a:t>Causes of Foodborne Illness </a:t>
            </a:r>
            <a:endParaRPr lang="en-CA" dirty="0"/>
          </a:p>
        </p:txBody>
      </p:sp>
      <p:sp>
        <p:nvSpPr>
          <p:cNvPr id="3" name="Content Placeholder 2"/>
          <p:cNvSpPr>
            <a:spLocks noGrp="1"/>
          </p:cNvSpPr>
          <p:nvPr>
            <p:ph idx="1"/>
          </p:nvPr>
        </p:nvSpPr>
        <p:spPr>
          <a:xfrm>
            <a:off x="457200" y="1844824"/>
            <a:ext cx="8229600" cy="4281339"/>
          </a:xfrm>
        </p:spPr>
        <p:txBody>
          <a:bodyPr>
            <a:normAutofit/>
          </a:bodyPr>
          <a:lstStyle/>
          <a:p>
            <a:r>
              <a:rPr lang="en-CA" sz="3600" dirty="0" smtClean="0"/>
              <a:t>Multiplying Bacteria </a:t>
            </a:r>
          </a:p>
          <a:p>
            <a:pPr lvl="1"/>
            <a:r>
              <a:rPr lang="en-CA" sz="3200" dirty="0" smtClean="0"/>
              <a:t>Bacteria grow by multiplying </a:t>
            </a:r>
          </a:p>
          <a:p>
            <a:pPr lvl="1"/>
            <a:r>
              <a:rPr lang="en-CA" sz="3200" dirty="0" smtClean="0"/>
              <a:t>When conditions are right bacteria can double every 20 minutes </a:t>
            </a:r>
            <a:endParaRPr lang="en-CA" sz="3200" dirty="0"/>
          </a:p>
        </p:txBody>
      </p:sp>
      <p:pic>
        <p:nvPicPr>
          <p:cNvPr id="1040" name="Picture 16" descr="https://encrypted-tbn0.google.com/images?q=tbn:ANd9GcTb8kew_O7YsM3ZHnUptZ6LLgsLkIVdhtYFeZm_GpLnHunZvZw9y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243427"/>
            <a:ext cx="6336704" cy="2614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3296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cfile29.uf.tistory.com/image/1923853D4FAE68E019BF8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1" y="2007067"/>
            <a:ext cx="108012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encrypted-tbn2.google.com/images?q=tbn:ANd9GcSLoI0Gev4jyiuZo9JdN7EaRUcjdSrOxoauXY-czTekdZoiw5t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007066"/>
            <a:ext cx="1080118" cy="10801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s://encrypted-tbn3.google.com/images?q=tbn:ANd9GcS1jlDNV1y1WUhE-9W31qxH3dBI8MpJvp5ST7Z-ZTgAhGbr6jkXK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1988840"/>
            <a:ext cx="1080120" cy="10801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s://encrypted-tbn0.google.com/images?q=tbn:ANd9GcSQauUeeowsjI19vMK1l60SXG1ucboaq0ISYa7QPTlPGYWEf4D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1970616"/>
            <a:ext cx="1116570" cy="11165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ttps://encrypted-tbn1.google.com/images?q=tbn:ANd9GcSeGvSjlImwcWlcadVfI2eHPQoijp3cf8Z1LSoe0b9Vvc7qPTw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7913" y="1913352"/>
            <a:ext cx="1155609" cy="11556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https://encrypted-tbn2.google.com/images?q=tbn:ANd9GcQS-d3wxzor7V516o9_y2I-3qyk_hQsLWIHTcoktWHMhxKDKgQ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69507" y="1903934"/>
            <a:ext cx="1153686" cy="115368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51521" y="1257603"/>
            <a:ext cx="1080120" cy="707886"/>
          </a:xfrm>
          <a:prstGeom prst="rect">
            <a:avLst/>
          </a:prstGeom>
          <a:noFill/>
        </p:spPr>
        <p:txBody>
          <a:bodyPr wrap="square" rtlCol="0">
            <a:spAutoFit/>
          </a:bodyPr>
          <a:lstStyle/>
          <a:p>
            <a:r>
              <a:rPr lang="en-CA" sz="2000" dirty="0" smtClean="0"/>
              <a:t>0 = start time</a:t>
            </a:r>
            <a:endParaRPr lang="en-CA" sz="2000" dirty="0"/>
          </a:p>
        </p:txBody>
      </p:sp>
      <p:sp>
        <p:nvSpPr>
          <p:cNvPr id="11" name="TextBox 10"/>
          <p:cNvSpPr txBox="1"/>
          <p:nvPr/>
        </p:nvSpPr>
        <p:spPr>
          <a:xfrm>
            <a:off x="1691680" y="1257603"/>
            <a:ext cx="1224136" cy="707886"/>
          </a:xfrm>
          <a:prstGeom prst="rect">
            <a:avLst/>
          </a:prstGeom>
          <a:noFill/>
        </p:spPr>
        <p:txBody>
          <a:bodyPr wrap="square" rtlCol="0">
            <a:spAutoFit/>
          </a:bodyPr>
          <a:lstStyle/>
          <a:p>
            <a:r>
              <a:rPr lang="en-CA" sz="2000" dirty="0" smtClean="0"/>
              <a:t>20 minutes</a:t>
            </a:r>
            <a:endParaRPr lang="en-CA" sz="2000" dirty="0"/>
          </a:p>
        </p:txBody>
      </p:sp>
      <p:sp>
        <p:nvSpPr>
          <p:cNvPr id="12" name="TextBox 11"/>
          <p:cNvSpPr txBox="1"/>
          <p:nvPr/>
        </p:nvSpPr>
        <p:spPr>
          <a:xfrm>
            <a:off x="3151611" y="1234946"/>
            <a:ext cx="1224136" cy="707886"/>
          </a:xfrm>
          <a:prstGeom prst="rect">
            <a:avLst/>
          </a:prstGeom>
          <a:noFill/>
        </p:spPr>
        <p:txBody>
          <a:bodyPr wrap="square" rtlCol="0">
            <a:spAutoFit/>
          </a:bodyPr>
          <a:lstStyle/>
          <a:p>
            <a:r>
              <a:rPr lang="en-CA" sz="2000" dirty="0" smtClean="0"/>
              <a:t>40 minutes </a:t>
            </a:r>
            <a:endParaRPr lang="en-CA" sz="2000" dirty="0"/>
          </a:p>
        </p:txBody>
      </p:sp>
      <p:sp>
        <p:nvSpPr>
          <p:cNvPr id="13" name="TextBox 12"/>
          <p:cNvSpPr txBox="1"/>
          <p:nvPr/>
        </p:nvSpPr>
        <p:spPr>
          <a:xfrm>
            <a:off x="4860032" y="1412776"/>
            <a:ext cx="972554" cy="400110"/>
          </a:xfrm>
          <a:prstGeom prst="rect">
            <a:avLst/>
          </a:prstGeom>
          <a:noFill/>
        </p:spPr>
        <p:txBody>
          <a:bodyPr wrap="square" rtlCol="0">
            <a:spAutoFit/>
          </a:bodyPr>
          <a:lstStyle/>
          <a:p>
            <a:r>
              <a:rPr lang="en-CA" sz="2000" dirty="0" smtClean="0"/>
              <a:t>1 hour </a:t>
            </a:r>
            <a:endParaRPr lang="en-CA" sz="2000" dirty="0"/>
          </a:p>
        </p:txBody>
      </p:sp>
      <p:sp>
        <p:nvSpPr>
          <p:cNvPr id="14" name="TextBox 13"/>
          <p:cNvSpPr txBox="1"/>
          <p:nvPr/>
        </p:nvSpPr>
        <p:spPr>
          <a:xfrm>
            <a:off x="6231660" y="1412776"/>
            <a:ext cx="1081861" cy="400110"/>
          </a:xfrm>
          <a:prstGeom prst="rect">
            <a:avLst/>
          </a:prstGeom>
          <a:noFill/>
        </p:spPr>
        <p:txBody>
          <a:bodyPr wrap="square" rtlCol="0">
            <a:spAutoFit/>
          </a:bodyPr>
          <a:lstStyle/>
          <a:p>
            <a:r>
              <a:rPr lang="en-CA" sz="2000" dirty="0" smtClean="0"/>
              <a:t>2 hours </a:t>
            </a:r>
          </a:p>
        </p:txBody>
      </p:sp>
      <p:sp>
        <p:nvSpPr>
          <p:cNvPr id="15" name="TextBox 14"/>
          <p:cNvSpPr txBox="1"/>
          <p:nvPr/>
        </p:nvSpPr>
        <p:spPr>
          <a:xfrm>
            <a:off x="7740352" y="1396102"/>
            <a:ext cx="1153686" cy="400110"/>
          </a:xfrm>
          <a:prstGeom prst="rect">
            <a:avLst/>
          </a:prstGeom>
          <a:noFill/>
        </p:spPr>
        <p:txBody>
          <a:bodyPr wrap="square" rtlCol="0">
            <a:spAutoFit/>
          </a:bodyPr>
          <a:lstStyle/>
          <a:p>
            <a:r>
              <a:rPr lang="en-CA" sz="2000" dirty="0" smtClean="0"/>
              <a:t>8 hours</a:t>
            </a:r>
            <a:endParaRPr lang="en-CA" sz="2000" dirty="0"/>
          </a:p>
        </p:txBody>
      </p:sp>
      <p:sp>
        <p:nvSpPr>
          <p:cNvPr id="16" name="TextBox 15"/>
          <p:cNvSpPr txBox="1"/>
          <p:nvPr/>
        </p:nvSpPr>
        <p:spPr>
          <a:xfrm>
            <a:off x="107504" y="3429000"/>
            <a:ext cx="1440159" cy="707886"/>
          </a:xfrm>
          <a:prstGeom prst="rect">
            <a:avLst/>
          </a:prstGeom>
          <a:noFill/>
        </p:spPr>
        <p:txBody>
          <a:bodyPr wrap="square" rtlCol="0">
            <a:spAutoFit/>
          </a:bodyPr>
          <a:lstStyle/>
          <a:p>
            <a:r>
              <a:rPr lang="en-CA" sz="2000" dirty="0" smtClean="0"/>
              <a:t>1 bacterium</a:t>
            </a:r>
            <a:endParaRPr lang="en-CA" sz="2000" dirty="0"/>
          </a:p>
        </p:txBody>
      </p:sp>
      <p:sp>
        <p:nvSpPr>
          <p:cNvPr id="17" name="TextBox 16"/>
          <p:cNvSpPr txBox="1"/>
          <p:nvPr/>
        </p:nvSpPr>
        <p:spPr>
          <a:xfrm>
            <a:off x="1835696" y="3429000"/>
            <a:ext cx="1224136" cy="707886"/>
          </a:xfrm>
          <a:prstGeom prst="rect">
            <a:avLst/>
          </a:prstGeom>
          <a:noFill/>
        </p:spPr>
        <p:txBody>
          <a:bodyPr wrap="square" rtlCol="0">
            <a:spAutoFit/>
          </a:bodyPr>
          <a:lstStyle/>
          <a:p>
            <a:r>
              <a:rPr lang="en-CA" sz="2000" dirty="0" smtClean="0"/>
              <a:t>2 bacteria </a:t>
            </a:r>
            <a:endParaRPr lang="en-CA" sz="2000" dirty="0"/>
          </a:p>
        </p:txBody>
      </p:sp>
      <p:sp>
        <p:nvSpPr>
          <p:cNvPr id="18" name="TextBox 17"/>
          <p:cNvSpPr txBox="1"/>
          <p:nvPr/>
        </p:nvSpPr>
        <p:spPr>
          <a:xfrm>
            <a:off x="3256976" y="3429000"/>
            <a:ext cx="1243016" cy="707886"/>
          </a:xfrm>
          <a:prstGeom prst="rect">
            <a:avLst/>
          </a:prstGeom>
          <a:noFill/>
        </p:spPr>
        <p:txBody>
          <a:bodyPr wrap="square" rtlCol="0">
            <a:spAutoFit/>
          </a:bodyPr>
          <a:lstStyle/>
          <a:p>
            <a:r>
              <a:rPr lang="en-CA" sz="2000" dirty="0" smtClean="0"/>
              <a:t>4 bacteria </a:t>
            </a:r>
            <a:endParaRPr lang="en-CA" sz="2000" dirty="0"/>
          </a:p>
        </p:txBody>
      </p:sp>
      <p:sp>
        <p:nvSpPr>
          <p:cNvPr id="19" name="TextBox 18"/>
          <p:cNvSpPr txBox="1"/>
          <p:nvPr/>
        </p:nvSpPr>
        <p:spPr>
          <a:xfrm>
            <a:off x="4856762" y="3429000"/>
            <a:ext cx="1224136" cy="707886"/>
          </a:xfrm>
          <a:prstGeom prst="rect">
            <a:avLst/>
          </a:prstGeom>
          <a:noFill/>
        </p:spPr>
        <p:txBody>
          <a:bodyPr wrap="square" rtlCol="0">
            <a:spAutoFit/>
          </a:bodyPr>
          <a:lstStyle/>
          <a:p>
            <a:r>
              <a:rPr lang="en-CA" sz="2000" dirty="0" smtClean="0"/>
              <a:t>8 bacteria </a:t>
            </a:r>
            <a:endParaRPr lang="en-CA" sz="2000" dirty="0"/>
          </a:p>
        </p:txBody>
      </p:sp>
      <p:sp>
        <p:nvSpPr>
          <p:cNvPr id="20" name="TextBox 19"/>
          <p:cNvSpPr txBox="1"/>
          <p:nvPr/>
        </p:nvSpPr>
        <p:spPr>
          <a:xfrm>
            <a:off x="6348848" y="3422073"/>
            <a:ext cx="1220659" cy="707886"/>
          </a:xfrm>
          <a:prstGeom prst="rect">
            <a:avLst/>
          </a:prstGeom>
          <a:noFill/>
        </p:spPr>
        <p:txBody>
          <a:bodyPr wrap="square" rtlCol="0">
            <a:spAutoFit/>
          </a:bodyPr>
          <a:lstStyle/>
          <a:p>
            <a:r>
              <a:rPr lang="en-CA" sz="2000" dirty="0" smtClean="0"/>
              <a:t>64 bacteria</a:t>
            </a:r>
            <a:endParaRPr lang="en-CA" sz="2000" dirty="0"/>
          </a:p>
        </p:txBody>
      </p:sp>
      <p:sp>
        <p:nvSpPr>
          <p:cNvPr id="21" name="TextBox 20"/>
          <p:cNvSpPr txBox="1"/>
          <p:nvPr/>
        </p:nvSpPr>
        <p:spPr>
          <a:xfrm>
            <a:off x="7740352" y="3429001"/>
            <a:ext cx="1403648" cy="707886"/>
          </a:xfrm>
          <a:prstGeom prst="rect">
            <a:avLst/>
          </a:prstGeom>
          <a:noFill/>
        </p:spPr>
        <p:txBody>
          <a:bodyPr wrap="square" rtlCol="0">
            <a:spAutoFit/>
          </a:bodyPr>
          <a:lstStyle/>
          <a:p>
            <a:r>
              <a:rPr lang="en-CA" sz="2000" dirty="0" smtClean="0"/>
              <a:t>33,554,432 bacteria</a:t>
            </a:r>
            <a:endParaRPr lang="en-CA" sz="2000" dirty="0"/>
          </a:p>
        </p:txBody>
      </p:sp>
      <p:sp>
        <p:nvSpPr>
          <p:cNvPr id="22" name="Right Arrow 21"/>
          <p:cNvSpPr/>
          <p:nvPr/>
        </p:nvSpPr>
        <p:spPr>
          <a:xfrm rot="16200000">
            <a:off x="6124517" y="4293242"/>
            <a:ext cx="1222399" cy="8355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TextBox 22"/>
          <p:cNvSpPr txBox="1"/>
          <p:nvPr/>
        </p:nvSpPr>
        <p:spPr>
          <a:xfrm>
            <a:off x="5750178" y="5646689"/>
            <a:ext cx="3286318" cy="523220"/>
          </a:xfrm>
          <a:prstGeom prst="rect">
            <a:avLst/>
          </a:prstGeom>
          <a:noFill/>
        </p:spPr>
        <p:txBody>
          <a:bodyPr wrap="square" rtlCol="0">
            <a:spAutoFit/>
          </a:bodyPr>
          <a:lstStyle/>
          <a:p>
            <a:r>
              <a:rPr lang="en-CA" sz="2800" b="1" dirty="0" smtClean="0"/>
              <a:t>Safety margin</a:t>
            </a:r>
            <a:endParaRPr lang="en-CA" sz="2800" b="1" dirty="0"/>
          </a:p>
        </p:txBody>
      </p:sp>
    </p:spTree>
    <p:extLst>
      <p:ext uri="{BB962C8B-B14F-4D97-AF65-F5344CB8AC3E}">
        <p14:creationId xmlns:p14="http://schemas.microsoft.com/office/powerpoint/2010/main" val="591722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Objectives</a:t>
            </a:r>
            <a:endParaRPr lang="en-CA" dirty="0"/>
          </a:p>
        </p:txBody>
      </p:sp>
      <p:sp>
        <p:nvSpPr>
          <p:cNvPr id="3" name="Content Placeholder 2"/>
          <p:cNvSpPr>
            <a:spLocks noGrp="1"/>
          </p:cNvSpPr>
          <p:nvPr>
            <p:ph idx="1"/>
          </p:nvPr>
        </p:nvSpPr>
        <p:spPr/>
        <p:txBody>
          <a:bodyPr>
            <a:noAutofit/>
          </a:bodyPr>
          <a:lstStyle/>
          <a:p>
            <a:r>
              <a:rPr lang="en-CA" sz="3200" dirty="0"/>
              <a:t>The </a:t>
            </a:r>
            <a:r>
              <a:rPr lang="en-CA" sz="3200" b="1" dirty="0"/>
              <a:t>objectives</a:t>
            </a:r>
            <a:r>
              <a:rPr lang="en-CA" sz="3200" dirty="0"/>
              <a:t> of </a:t>
            </a:r>
            <a:r>
              <a:rPr lang="en-CA" sz="3200" dirty="0" err="1"/>
              <a:t>FoodSafe</a:t>
            </a:r>
            <a:r>
              <a:rPr lang="en-CA" sz="3200" dirty="0"/>
              <a:t> are to:</a:t>
            </a:r>
          </a:p>
          <a:p>
            <a:pPr lvl="1"/>
            <a:r>
              <a:rPr lang="en-CA" sz="2400" dirty="0"/>
              <a:t>Emphasize food safety in a fast-paced, growth industry </a:t>
            </a:r>
          </a:p>
          <a:p>
            <a:pPr lvl="1"/>
            <a:r>
              <a:rPr lang="en-CA" sz="2400" dirty="0"/>
              <a:t>Encourage prevention of foodborne illness</a:t>
            </a:r>
          </a:p>
          <a:p>
            <a:pPr lvl="1"/>
            <a:r>
              <a:rPr lang="en-CA" sz="2400" dirty="0"/>
              <a:t>Protect the public and workers from harm </a:t>
            </a:r>
          </a:p>
          <a:p>
            <a:pPr lvl="1"/>
            <a:r>
              <a:rPr lang="en-CA" sz="2400" dirty="0"/>
              <a:t>Apply safe procedures for receiving, storing, preparing and presenting food </a:t>
            </a:r>
          </a:p>
          <a:p>
            <a:pPr lvl="1"/>
            <a:r>
              <a:rPr lang="en-CA" sz="2400" dirty="0"/>
              <a:t>Reduce common errors in handling potentially hazardous foods </a:t>
            </a:r>
          </a:p>
          <a:p>
            <a:pPr lvl="1"/>
            <a:r>
              <a:rPr lang="en-CA" sz="2400" dirty="0"/>
              <a:t>Create awareness of the Top Workplace Safety Hazards and techniques for reducing risk of injury and illness </a:t>
            </a:r>
          </a:p>
        </p:txBody>
      </p:sp>
    </p:spTree>
    <p:extLst>
      <p:ext uri="{BB962C8B-B14F-4D97-AF65-F5344CB8AC3E}">
        <p14:creationId xmlns:p14="http://schemas.microsoft.com/office/powerpoint/2010/main" val="16148148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Danger Zone</a:t>
            </a:r>
            <a:endParaRPr lang="en-CA" dirty="0"/>
          </a:p>
        </p:txBody>
      </p:sp>
      <p:sp>
        <p:nvSpPr>
          <p:cNvPr id="3" name="Content Placeholder 2"/>
          <p:cNvSpPr>
            <a:spLocks noGrp="1"/>
          </p:cNvSpPr>
          <p:nvPr>
            <p:ph idx="1"/>
          </p:nvPr>
        </p:nvSpPr>
        <p:spPr/>
        <p:txBody>
          <a:bodyPr/>
          <a:lstStyle/>
          <a:p>
            <a:r>
              <a:rPr lang="en-CA" sz="2800" dirty="0" smtClean="0"/>
              <a:t>What is that “right condition”…</a:t>
            </a:r>
          </a:p>
          <a:p>
            <a:r>
              <a:rPr lang="en-CA" sz="2800" dirty="0" smtClean="0"/>
              <a:t>Between the temperatures of 4-60 degrees </a:t>
            </a:r>
            <a:r>
              <a:rPr lang="en-CA" sz="2800" dirty="0" err="1" smtClean="0"/>
              <a:t>celcius</a:t>
            </a:r>
            <a:r>
              <a:rPr lang="en-CA" sz="2800" dirty="0" smtClean="0"/>
              <a:t> which is also called the DANGER ZONE! </a:t>
            </a:r>
          </a:p>
          <a:p>
            <a:endParaRPr lang="en-CA" dirty="0"/>
          </a:p>
        </p:txBody>
      </p:sp>
      <p:pic>
        <p:nvPicPr>
          <p:cNvPr id="4098" name="Picture 2" descr="https://encrypted-tbn2.google.com/images?q=tbn:ANd9GcT6xNFdkcY5CQ9EPB56kd1rCC6omKoXCUdqyQ9CoyGnRvCerA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501899"/>
            <a:ext cx="3384376"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3958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nger Zone grap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4873"/>
            <a:ext cx="4464496" cy="6900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031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 what affects bacterial growth… </a:t>
            </a:r>
            <a:endParaRPr lang="en-CA" dirty="0"/>
          </a:p>
        </p:txBody>
      </p:sp>
      <p:sp>
        <p:nvSpPr>
          <p:cNvPr id="3" name="Content Placeholder 2"/>
          <p:cNvSpPr>
            <a:spLocks noGrp="1"/>
          </p:cNvSpPr>
          <p:nvPr>
            <p:ph idx="1"/>
          </p:nvPr>
        </p:nvSpPr>
        <p:spPr/>
        <p:txBody>
          <a:bodyPr>
            <a:normAutofit/>
          </a:bodyPr>
          <a:lstStyle/>
          <a:p>
            <a:r>
              <a:rPr lang="en-CA" sz="4000" b="1" dirty="0" smtClean="0"/>
              <a:t>F </a:t>
            </a:r>
            <a:r>
              <a:rPr lang="en-CA" sz="4000" dirty="0" smtClean="0">
                <a:sym typeface="Wingdings" pitchFamily="2" charset="2"/>
              </a:rPr>
              <a:t> food (protein)</a:t>
            </a:r>
            <a:endParaRPr lang="en-CA" sz="4000" dirty="0" smtClean="0"/>
          </a:p>
          <a:p>
            <a:r>
              <a:rPr lang="en-CA" sz="4000" b="1" dirty="0" smtClean="0"/>
              <a:t>A </a:t>
            </a:r>
            <a:r>
              <a:rPr lang="en-CA" sz="4000" dirty="0" smtClean="0">
                <a:sym typeface="Wingdings" pitchFamily="2" charset="2"/>
              </a:rPr>
              <a:t> acid (pH scale)</a:t>
            </a:r>
            <a:endParaRPr lang="en-CA" sz="4000" dirty="0" smtClean="0"/>
          </a:p>
          <a:p>
            <a:r>
              <a:rPr lang="en-CA" sz="4000" b="1" dirty="0" smtClean="0"/>
              <a:t>T </a:t>
            </a:r>
            <a:r>
              <a:rPr lang="en-CA" sz="4000" dirty="0" smtClean="0">
                <a:sym typeface="Wingdings" pitchFamily="2" charset="2"/>
              </a:rPr>
              <a:t> time </a:t>
            </a:r>
            <a:endParaRPr lang="en-CA" sz="4000" dirty="0" smtClean="0"/>
          </a:p>
          <a:p>
            <a:r>
              <a:rPr lang="en-CA" sz="4000" b="1" dirty="0" smtClean="0"/>
              <a:t>T </a:t>
            </a:r>
            <a:r>
              <a:rPr lang="en-CA" sz="4000" dirty="0" smtClean="0">
                <a:sym typeface="Wingdings" pitchFamily="2" charset="2"/>
              </a:rPr>
              <a:t> temperature </a:t>
            </a:r>
            <a:endParaRPr lang="en-CA" sz="4000" dirty="0" smtClean="0"/>
          </a:p>
          <a:p>
            <a:r>
              <a:rPr lang="en-CA" sz="4000" b="1" dirty="0" smtClean="0"/>
              <a:t>O </a:t>
            </a:r>
            <a:r>
              <a:rPr lang="en-CA" sz="4000" dirty="0" smtClean="0">
                <a:sym typeface="Wingdings" pitchFamily="2" charset="2"/>
              </a:rPr>
              <a:t> oxygen</a:t>
            </a:r>
            <a:endParaRPr lang="en-CA" sz="4000" dirty="0" smtClean="0"/>
          </a:p>
          <a:p>
            <a:r>
              <a:rPr lang="en-CA" sz="4000" b="1" dirty="0" smtClean="0"/>
              <a:t>M </a:t>
            </a:r>
            <a:r>
              <a:rPr lang="en-CA" sz="4000" dirty="0" smtClean="0">
                <a:sym typeface="Wingdings" pitchFamily="2" charset="2"/>
              </a:rPr>
              <a:t> moisture</a:t>
            </a:r>
            <a:endParaRPr lang="en-CA" sz="4000" dirty="0"/>
          </a:p>
        </p:txBody>
      </p:sp>
    </p:spTree>
    <p:extLst>
      <p:ext uri="{BB962C8B-B14F-4D97-AF65-F5344CB8AC3E}">
        <p14:creationId xmlns:p14="http://schemas.microsoft.com/office/powerpoint/2010/main" val="22815894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FATTOM continued</a:t>
            </a:r>
            <a:endParaRPr lang="en-CA" dirty="0"/>
          </a:p>
        </p:txBody>
      </p:sp>
      <p:sp>
        <p:nvSpPr>
          <p:cNvPr id="3" name="Content Placeholder 2"/>
          <p:cNvSpPr>
            <a:spLocks noGrp="1"/>
          </p:cNvSpPr>
          <p:nvPr>
            <p:ph idx="1"/>
          </p:nvPr>
        </p:nvSpPr>
        <p:spPr>
          <a:xfrm>
            <a:off x="441553" y="1916832"/>
            <a:ext cx="8229600" cy="4525963"/>
          </a:xfrm>
        </p:spPr>
        <p:txBody>
          <a:bodyPr>
            <a:normAutofit/>
          </a:bodyPr>
          <a:lstStyle/>
          <a:p>
            <a:r>
              <a:rPr lang="en-CA" sz="2800" b="1" u="sng" dirty="0" smtClean="0"/>
              <a:t>Food (protein)</a:t>
            </a:r>
          </a:p>
          <a:p>
            <a:r>
              <a:rPr lang="en-CA" sz="2800" dirty="0" smtClean="0"/>
              <a:t>Pathogens are most </a:t>
            </a:r>
            <a:br>
              <a:rPr lang="en-CA" sz="2800" dirty="0" smtClean="0"/>
            </a:br>
            <a:r>
              <a:rPr lang="en-CA" sz="2800" dirty="0" smtClean="0"/>
              <a:t>likely to grow in food </a:t>
            </a:r>
            <a:br>
              <a:rPr lang="en-CA" sz="2800" dirty="0" smtClean="0"/>
            </a:br>
            <a:r>
              <a:rPr lang="en-CA" sz="2800" dirty="0" smtClean="0"/>
              <a:t>that is a protein </a:t>
            </a:r>
          </a:p>
          <a:p>
            <a:r>
              <a:rPr lang="en-CA" sz="2800" dirty="0" smtClean="0"/>
              <a:t>Other foods like </a:t>
            </a:r>
            <a:br>
              <a:rPr lang="en-CA" sz="2800" dirty="0" smtClean="0"/>
            </a:br>
            <a:r>
              <a:rPr lang="en-CA" sz="2800" dirty="0" smtClean="0"/>
              <a:t>carbohydrates are </a:t>
            </a:r>
            <a:br>
              <a:rPr lang="en-CA" sz="2800" dirty="0" smtClean="0"/>
            </a:br>
            <a:r>
              <a:rPr lang="en-CA" sz="2800" dirty="0" smtClean="0"/>
              <a:t>less likely to contain </a:t>
            </a:r>
            <a:br>
              <a:rPr lang="en-CA" sz="2800" dirty="0" smtClean="0"/>
            </a:br>
            <a:r>
              <a:rPr lang="en-CA" sz="2800" dirty="0" smtClean="0"/>
              <a:t>pathogens </a:t>
            </a:r>
            <a:endParaRPr lang="en-CA" sz="2800" dirty="0"/>
          </a:p>
        </p:txBody>
      </p:sp>
      <p:pic>
        <p:nvPicPr>
          <p:cNvPr id="20482" name="Picture 2" descr="https://encrypted-tbn0.google.com/images?q=tbn:ANd9GcRAyVXMtYySU9TawLQFK1tqYlY5fTCW4z4OVlk9mANkfsPjiaK8z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353" y="1556792"/>
            <a:ext cx="4587647" cy="3206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530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FATTOM continued</a:t>
            </a:r>
            <a:endParaRPr lang="en-CA" dirty="0"/>
          </a:p>
        </p:txBody>
      </p:sp>
      <p:sp>
        <p:nvSpPr>
          <p:cNvPr id="3" name="Content Placeholder 2"/>
          <p:cNvSpPr>
            <a:spLocks noGrp="1"/>
          </p:cNvSpPr>
          <p:nvPr>
            <p:ph idx="1"/>
          </p:nvPr>
        </p:nvSpPr>
        <p:spPr/>
        <p:txBody>
          <a:bodyPr>
            <a:normAutofit lnSpcReduction="10000"/>
          </a:bodyPr>
          <a:lstStyle/>
          <a:p>
            <a:r>
              <a:rPr lang="en-CA" sz="2800" b="1" u="sng" dirty="0" smtClean="0"/>
              <a:t>Acid (pH scale)</a:t>
            </a:r>
          </a:p>
          <a:p>
            <a:r>
              <a:rPr lang="en-CA" sz="2800" dirty="0" smtClean="0"/>
              <a:t>pH goes from 0 (acidic) to 14 (alkaline or basic)</a:t>
            </a:r>
          </a:p>
          <a:p>
            <a:r>
              <a:rPr lang="en-CA" sz="2800" dirty="0" smtClean="0"/>
              <a:t>A neutral pH will </a:t>
            </a:r>
            <a:br>
              <a:rPr lang="en-CA" sz="2800" dirty="0" smtClean="0"/>
            </a:br>
            <a:r>
              <a:rPr lang="en-CA" sz="2800" dirty="0" smtClean="0"/>
              <a:t>encourage pathogen </a:t>
            </a:r>
            <a:br>
              <a:rPr lang="en-CA" sz="2800" dirty="0" smtClean="0"/>
            </a:br>
            <a:r>
              <a:rPr lang="en-CA" sz="2800" dirty="0" smtClean="0"/>
              <a:t>growth</a:t>
            </a:r>
          </a:p>
          <a:p>
            <a:r>
              <a:rPr lang="en-CA" sz="2800" dirty="0" smtClean="0"/>
              <a:t>Disease causing</a:t>
            </a:r>
            <a:br>
              <a:rPr lang="en-CA" sz="2800" dirty="0" smtClean="0"/>
            </a:br>
            <a:r>
              <a:rPr lang="en-CA" sz="2800" dirty="0" smtClean="0"/>
              <a:t>bacteria do not </a:t>
            </a:r>
            <a:br>
              <a:rPr lang="en-CA" sz="2800" dirty="0" smtClean="0"/>
            </a:br>
            <a:r>
              <a:rPr lang="en-CA" sz="2800" dirty="0" smtClean="0"/>
              <a:t>grow well at a pH</a:t>
            </a:r>
            <a:br>
              <a:rPr lang="en-CA" sz="2800" dirty="0" smtClean="0"/>
            </a:br>
            <a:r>
              <a:rPr lang="en-CA" sz="2800" dirty="0" smtClean="0"/>
              <a:t>below 4.5</a:t>
            </a:r>
            <a:endParaRPr lang="en-CA" sz="2800" dirty="0"/>
          </a:p>
        </p:txBody>
      </p:sp>
      <p:pic>
        <p:nvPicPr>
          <p:cNvPr id="5122" name="Picture 2" descr="https://encrypted-tbn2.google.com/images?q=tbn:ANd9GcQQG9M4WjPvXiFK3gznbPVaC9nyho-zy3Z-LJ4_xWkon4ydq7j3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564903"/>
            <a:ext cx="4015524" cy="4293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1617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FATTOM continued</a:t>
            </a:r>
            <a:endParaRPr lang="en-CA" dirty="0"/>
          </a:p>
        </p:txBody>
      </p:sp>
      <p:sp>
        <p:nvSpPr>
          <p:cNvPr id="3" name="Content Placeholder 2"/>
          <p:cNvSpPr>
            <a:spLocks noGrp="1"/>
          </p:cNvSpPr>
          <p:nvPr>
            <p:ph idx="1"/>
          </p:nvPr>
        </p:nvSpPr>
        <p:spPr>
          <a:xfrm>
            <a:off x="251520" y="1484784"/>
            <a:ext cx="8229600" cy="4525963"/>
          </a:xfrm>
        </p:spPr>
        <p:txBody>
          <a:bodyPr>
            <a:normAutofit/>
          </a:bodyPr>
          <a:lstStyle/>
          <a:p>
            <a:r>
              <a:rPr lang="en-CA" sz="2800" b="1" u="sng" dirty="0" smtClean="0"/>
              <a:t>Time</a:t>
            </a:r>
          </a:p>
          <a:p>
            <a:r>
              <a:rPr lang="en-CA" sz="2800" dirty="0" smtClean="0"/>
              <a:t>As shown by our multiplication chart previously bacteria in optimal conditions can reproduce </a:t>
            </a:r>
            <a:br>
              <a:rPr lang="en-CA" sz="2800" dirty="0" smtClean="0"/>
            </a:br>
            <a:r>
              <a:rPr lang="en-CA" sz="2800" dirty="0" smtClean="0"/>
              <a:t>every 20 minutes,</a:t>
            </a:r>
            <a:br>
              <a:rPr lang="en-CA" sz="2800" dirty="0" smtClean="0"/>
            </a:br>
            <a:r>
              <a:rPr lang="en-CA" sz="2800" dirty="0" smtClean="0"/>
              <a:t> making 2 hours </a:t>
            </a:r>
            <a:br>
              <a:rPr lang="en-CA" sz="2800" dirty="0" smtClean="0"/>
            </a:br>
            <a:r>
              <a:rPr lang="en-CA" sz="2800" dirty="0" smtClean="0"/>
              <a:t>the safety margin </a:t>
            </a:r>
            <a:br>
              <a:rPr lang="en-CA" sz="2800" dirty="0" smtClean="0"/>
            </a:br>
            <a:r>
              <a:rPr lang="en-CA" sz="2800" dirty="0" smtClean="0"/>
              <a:t>for bacterial </a:t>
            </a:r>
            <a:br>
              <a:rPr lang="en-CA" sz="2800" dirty="0" smtClean="0"/>
            </a:br>
            <a:r>
              <a:rPr lang="en-CA" sz="2800" dirty="0" smtClean="0"/>
              <a:t>growth</a:t>
            </a:r>
            <a:endParaRPr lang="en-CA" sz="2800" dirty="0"/>
          </a:p>
        </p:txBody>
      </p:sp>
      <p:pic>
        <p:nvPicPr>
          <p:cNvPr id="21506" name="Picture 2" descr="https://encrypted-tbn3.google.com/images?q=tbn:ANd9GcTxtIkK3ULmZHJmEGyhjBO0PYrArGWkynwLklcEHp-iZhy7M4y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3274547"/>
            <a:ext cx="5434244" cy="3583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2910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FATTOM continued</a:t>
            </a:r>
            <a:endParaRPr lang="en-CA" dirty="0"/>
          </a:p>
        </p:txBody>
      </p:sp>
      <p:sp>
        <p:nvSpPr>
          <p:cNvPr id="3" name="Content Placeholder 2"/>
          <p:cNvSpPr>
            <a:spLocks noGrp="1"/>
          </p:cNvSpPr>
          <p:nvPr>
            <p:ph idx="1"/>
          </p:nvPr>
        </p:nvSpPr>
        <p:spPr>
          <a:xfrm>
            <a:off x="1331640" y="1600200"/>
            <a:ext cx="7812360" cy="5257800"/>
          </a:xfrm>
        </p:spPr>
        <p:txBody>
          <a:bodyPr>
            <a:normAutofit/>
          </a:bodyPr>
          <a:lstStyle/>
          <a:p>
            <a:r>
              <a:rPr lang="en-CA" sz="2800" b="1" u="sng" dirty="0" smtClean="0"/>
              <a:t>Temperature</a:t>
            </a:r>
          </a:p>
          <a:p>
            <a:r>
              <a:rPr lang="en-CA" sz="2800" dirty="0" smtClean="0"/>
              <a:t>Looking at the danger zone bacteria need optimal temperatures to reproduce</a:t>
            </a:r>
          </a:p>
          <a:p>
            <a:r>
              <a:rPr lang="en-CA" sz="2800" dirty="0" smtClean="0"/>
              <a:t>Bacteria multiple rapidly between 4-60 degrees in the danger zone</a:t>
            </a:r>
          </a:p>
          <a:p>
            <a:r>
              <a:rPr lang="en-CA" sz="2800" dirty="0" smtClean="0"/>
              <a:t>While most bacteria die at temperatures between 74-100 degrees</a:t>
            </a:r>
          </a:p>
          <a:p>
            <a:r>
              <a:rPr lang="en-CA" sz="2800" dirty="0" smtClean="0"/>
              <a:t>When cooling most bacteria survive at low temperatures but cannot grow </a:t>
            </a:r>
            <a:endParaRPr lang="en-CA" sz="2800" dirty="0"/>
          </a:p>
        </p:txBody>
      </p:sp>
      <p:pic>
        <p:nvPicPr>
          <p:cNvPr id="22530" name="Picture 2" descr="https://encrypted-tbn3.google.com/images?q=tbn:ANd9GcTGcnKFq4s8ztUEPY2N2HqCjdWrFT2bYK2C_5pnIgiaLqJb_Fz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76872"/>
            <a:ext cx="1388055"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2162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FATTOM continued</a:t>
            </a:r>
            <a:endParaRPr lang="en-CA" dirty="0"/>
          </a:p>
        </p:txBody>
      </p:sp>
      <p:sp>
        <p:nvSpPr>
          <p:cNvPr id="3" name="Content Placeholder 2"/>
          <p:cNvSpPr>
            <a:spLocks noGrp="1"/>
          </p:cNvSpPr>
          <p:nvPr>
            <p:ph idx="1"/>
          </p:nvPr>
        </p:nvSpPr>
        <p:spPr/>
        <p:txBody>
          <a:bodyPr>
            <a:normAutofit/>
          </a:bodyPr>
          <a:lstStyle/>
          <a:p>
            <a:r>
              <a:rPr lang="en-CA" sz="2800" b="1" u="sng" dirty="0" smtClean="0"/>
              <a:t>Oxygen</a:t>
            </a:r>
          </a:p>
          <a:p>
            <a:r>
              <a:rPr lang="en-CA" sz="2800" dirty="0" smtClean="0"/>
              <a:t>Some bacteria need oxygen to survive and grow, theses are called </a:t>
            </a:r>
            <a:r>
              <a:rPr lang="en-CA" sz="2800" b="1" i="1" dirty="0" smtClean="0"/>
              <a:t>aerobic bacteria</a:t>
            </a:r>
          </a:p>
          <a:p>
            <a:r>
              <a:rPr lang="en-CA" sz="2800" dirty="0" smtClean="0"/>
              <a:t>Some bacteria can only grow when no oxygen is present and those are called </a:t>
            </a:r>
            <a:r>
              <a:rPr lang="en-CA" sz="2800" b="1" i="1" dirty="0" smtClean="0"/>
              <a:t>anaerobic bacteria</a:t>
            </a:r>
            <a:endParaRPr lang="en-CA" sz="2800" b="1" i="1" dirty="0"/>
          </a:p>
        </p:txBody>
      </p:sp>
      <p:pic>
        <p:nvPicPr>
          <p:cNvPr id="23554" name="Picture 2" descr="https://encrypted-tbn3.google.com/images?q=tbn:ANd9GcT7D-pXqVphMw6ETkquqqEjG-X5sNdHOQxWxnlbj9Q_-KN03fM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941168"/>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https://encrypted-tbn0.google.com/images?q=tbn:ANd9GcS3JgdEuKs_QwFVlnsXcIEMKhL8hvMljtcRkCVtbbYMhREKAcjAr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4389795"/>
            <a:ext cx="2362200" cy="1933576"/>
          </a:xfrm>
          <a:prstGeom prst="rect">
            <a:avLst/>
          </a:prstGeom>
          <a:noFill/>
          <a:extLst>
            <a:ext uri="{909E8E84-426E-40DD-AFC4-6F175D3DCCD1}">
              <a14:hiddenFill xmlns:a14="http://schemas.microsoft.com/office/drawing/2010/main">
                <a:solidFill>
                  <a:srgbClr val="FFFFFF"/>
                </a:solidFill>
              </a14:hiddenFill>
            </a:ext>
          </a:extLst>
        </p:spPr>
      </p:pic>
      <p:sp>
        <p:nvSpPr>
          <p:cNvPr id="4" name="Down Arrow 3"/>
          <p:cNvSpPr/>
          <p:nvPr/>
        </p:nvSpPr>
        <p:spPr>
          <a:xfrm rot="1300264">
            <a:off x="2076476" y="4378533"/>
            <a:ext cx="31726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ight Arrow 4"/>
          <p:cNvSpPr/>
          <p:nvPr/>
        </p:nvSpPr>
        <p:spPr>
          <a:xfrm rot="1340813">
            <a:off x="4427984" y="4184001"/>
            <a:ext cx="1008112" cy="4115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079405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744" y="476672"/>
            <a:ext cx="8229600" cy="1600200"/>
          </a:xfrm>
        </p:spPr>
        <p:txBody>
          <a:bodyPr/>
          <a:lstStyle/>
          <a:p>
            <a:r>
              <a:rPr lang="en-CA" dirty="0" smtClean="0"/>
              <a:t>FATTOM </a:t>
            </a:r>
            <a:br>
              <a:rPr lang="en-CA" dirty="0" smtClean="0"/>
            </a:br>
            <a:r>
              <a:rPr lang="en-CA" dirty="0" smtClean="0"/>
              <a:t>continued</a:t>
            </a:r>
            <a:endParaRPr lang="en-CA" dirty="0"/>
          </a:p>
        </p:txBody>
      </p:sp>
      <p:sp>
        <p:nvSpPr>
          <p:cNvPr id="3" name="Content Placeholder 2"/>
          <p:cNvSpPr>
            <a:spLocks noGrp="1"/>
          </p:cNvSpPr>
          <p:nvPr>
            <p:ph idx="1"/>
          </p:nvPr>
        </p:nvSpPr>
        <p:spPr>
          <a:xfrm>
            <a:off x="323528" y="2636912"/>
            <a:ext cx="8229600" cy="4525963"/>
          </a:xfrm>
        </p:spPr>
        <p:txBody>
          <a:bodyPr>
            <a:normAutofit/>
          </a:bodyPr>
          <a:lstStyle/>
          <a:p>
            <a:r>
              <a:rPr lang="en-CA" sz="2800" b="1" u="sng" dirty="0" smtClean="0"/>
              <a:t>Moisture</a:t>
            </a:r>
          </a:p>
          <a:p>
            <a:r>
              <a:rPr lang="en-CA" sz="2800" dirty="0" smtClean="0"/>
              <a:t>When foods are dried they are less likely to allow bacterial growth, however once water is added they are in a more desirable environment to reproduce</a:t>
            </a:r>
          </a:p>
          <a:p>
            <a:r>
              <a:rPr lang="en-CA" sz="2800" dirty="0" smtClean="0"/>
              <a:t>Example: opening a sealed package of food – now have to store in fridge</a:t>
            </a:r>
          </a:p>
        </p:txBody>
      </p:sp>
      <p:pic>
        <p:nvPicPr>
          <p:cNvPr id="24578" name="Picture 2" descr="https://encrypted-tbn1.google.com/images?q=tbn:ANd9GcTfCnkGDQnh0XcRa0KqILbl1SSRfcwEXDXmADWwRJ6sKr34yCz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9379" y="41274"/>
            <a:ext cx="4085333" cy="2955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5255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600200"/>
          </a:xfrm>
        </p:spPr>
        <p:txBody>
          <a:bodyPr/>
          <a:lstStyle/>
          <a:p>
            <a:r>
              <a:rPr lang="en-CA" dirty="0" smtClean="0"/>
              <a:t>Control Sources of Food Contamination </a:t>
            </a:r>
            <a:endParaRPr lang="en-CA" dirty="0"/>
          </a:p>
        </p:txBody>
      </p:sp>
      <p:sp>
        <p:nvSpPr>
          <p:cNvPr id="3" name="Content Placeholder 2"/>
          <p:cNvSpPr>
            <a:spLocks noGrp="1"/>
          </p:cNvSpPr>
          <p:nvPr>
            <p:ph idx="1"/>
          </p:nvPr>
        </p:nvSpPr>
        <p:spPr>
          <a:xfrm>
            <a:off x="611560" y="1988840"/>
            <a:ext cx="8229600" cy="4525963"/>
          </a:xfrm>
        </p:spPr>
        <p:txBody>
          <a:bodyPr>
            <a:normAutofit/>
          </a:bodyPr>
          <a:lstStyle/>
          <a:p>
            <a:r>
              <a:rPr lang="en-CA" sz="4000" dirty="0" smtClean="0"/>
              <a:t>WATER</a:t>
            </a:r>
          </a:p>
          <a:p>
            <a:r>
              <a:rPr lang="en-CA" sz="4000" dirty="0" smtClean="0"/>
              <a:t>MICROBES</a:t>
            </a:r>
          </a:p>
          <a:p>
            <a:r>
              <a:rPr lang="en-CA" sz="4000" dirty="0" smtClean="0"/>
              <a:t>HANDLING/USING UTENSILS AND EQUIPMENT</a:t>
            </a:r>
            <a:endParaRPr lang="en-CA" sz="4000" dirty="0"/>
          </a:p>
        </p:txBody>
      </p:sp>
      <p:pic>
        <p:nvPicPr>
          <p:cNvPr id="25602" name="Picture 2" descr="https://encrypted-tbn3.google.com/images?q=tbn:ANd9GcRGGKzjtuM_ROtDYGZm-1-LLq60zfY4SZDANIC9qWrxbMLJkCN_q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4319214"/>
            <a:ext cx="4007102" cy="2322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891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Topics Covered</a:t>
            </a:r>
            <a:endParaRPr lang="en-CA" dirty="0"/>
          </a:p>
        </p:txBody>
      </p:sp>
      <p:sp>
        <p:nvSpPr>
          <p:cNvPr id="3" name="Content Placeholder 2"/>
          <p:cNvSpPr>
            <a:spLocks noGrp="1"/>
          </p:cNvSpPr>
          <p:nvPr>
            <p:ph idx="1"/>
          </p:nvPr>
        </p:nvSpPr>
        <p:spPr>
          <a:xfrm>
            <a:off x="457200" y="1628800"/>
            <a:ext cx="8229600" cy="4497363"/>
          </a:xfrm>
        </p:spPr>
        <p:txBody>
          <a:bodyPr/>
          <a:lstStyle/>
          <a:p>
            <a:pPr lvl="0"/>
            <a:r>
              <a:rPr lang="en-CA" sz="3200" dirty="0"/>
              <a:t>Introduction to </a:t>
            </a:r>
            <a:r>
              <a:rPr lang="en-CA" sz="3200" dirty="0" err="1"/>
              <a:t>FoodSafe</a:t>
            </a:r>
            <a:endParaRPr lang="en-CA" sz="3200" dirty="0"/>
          </a:p>
          <a:p>
            <a:pPr lvl="0"/>
            <a:r>
              <a:rPr lang="en-CA" sz="3200" dirty="0"/>
              <a:t>Foodservice Illness and Injury </a:t>
            </a:r>
          </a:p>
          <a:p>
            <a:pPr lvl="0"/>
            <a:r>
              <a:rPr lang="en-CA" sz="3200" dirty="0"/>
              <a:t>Receiving and Storing Food</a:t>
            </a:r>
          </a:p>
          <a:p>
            <a:pPr lvl="0"/>
            <a:r>
              <a:rPr lang="en-CA" sz="3200" dirty="0"/>
              <a:t>Preparing Food </a:t>
            </a:r>
          </a:p>
          <a:p>
            <a:pPr lvl="0"/>
            <a:r>
              <a:rPr lang="en-CA" sz="3200" dirty="0"/>
              <a:t>Serving Food </a:t>
            </a:r>
          </a:p>
          <a:p>
            <a:pPr lvl="0"/>
            <a:r>
              <a:rPr lang="en-CA" sz="3200" dirty="0"/>
              <a:t>Cleaning </a:t>
            </a:r>
          </a:p>
          <a:p>
            <a:endParaRPr lang="en-CA" dirty="0"/>
          </a:p>
        </p:txBody>
      </p:sp>
      <p:sp>
        <p:nvSpPr>
          <p:cNvPr id="4" name="AutoShape 2" descr="data:image/jpeg;base64,/9j/4AAQSkZJRgABAQAAAQABAAD/2wCEAAkGBhQREBQUExQVFRUWGR0YGBgWGBweGRoaGBoXHxgcGCAZHCYeHh4jHxgXITAgJCcsLCwsGB4xNTAqNSYrLCkBCQoKDgwOGg8PGjAkHyUtNTQtLiwsLSopMiwqLC8sLy8sNSkrNDAtLCw1KiwsLCwuLCwsLCwsLC8sKSwsKSwvLP/AABEIAJ8AoAMBIgACEQEDEQH/xAAcAAABBQEBAQAAAAAAAAAAAAAAAwQFBgcCAQj/xABFEAACAAQDBAgCBgYIBwAAAAABAgADBBEFEiEGMUFRBxMiYXGBkaEUsTJCcoLB8BUjM1Ji0TRDkqKywuHxFhckJVNj0v/EABoBAAIDAQEAAAAAAAAAAAAAAAADAQIEBQb/xAAyEQABAwMBBgMIAgMBAAAAAAABAAIDBBEhEhMxQVFhcQUyoSKBkbHB0eHwFEIjUoIz/9oADAMBAAIRAxEAPwDcYIIIEIggggQiOXcKCSbAb4jp+KkuUlrcj6ROgAG//eHkxFmyyL3DC1xGZtQ2TUI8kfC/7vQuaSvWbfLfTmPlDmIKTOeRMSXnV1JtYbxr7b4nYpSTmVpD/MN/f4lSmGN1DJKJU2JIF+V4j3pkktLY52JscwOl4m6inDqVbcYijgTaDrSUBuAR/rGOtgldJra3VgW3YIPI8+aApSpnZEZjwF4hx17S+u6y3ELwsImZ8kOpU7iLREfo+eF6oMuTdfjb5xeubIXCwcRY20/7cL9EBSdDU9ZLVt1xr4x3NqkU2ZgD3mPJEnq5YUa5R6xD4dSpNR5k03Yk3ufoiHPmljDIwAXkZubDAyhToMexF7PseqPIMQvhpEi04BgpIudw4mNEEwlibIcXULuCCCHoRBBBAhEEEECF4WtDWjrS7zBa2Q2Hv/KPcRoetS17Eag9/fEFSrNE1gHyzOIP1vwjmVVVJDMwaTp6ccHHflzUp5j1D/WDwcDlz/D0hxhUxj9FAkq2l95POHlKHKfrAL8hu84Kqa65ci5rmx13CAUzWyGpFwDvFs3+fcc0LhqaWjZyAGJ3nmeUKVc1lUlVzHlHs+mVwAwuAb+cKxsEZGoNsAeI334nkoSb3KG3ZYjTuMeU6sFAY3biecKwQzR7WpCQpJLKDmbMb3HcOUeSusztmtk+rbf5w4giojAAAJx1+aEh8YOs6uxva+7SGs/A5bMTqL7wDpEjCEynJmK2YgAWy8DCpYRILSNDs46D8eqFzOmrIl3tYDcBxiH+CM1GnO1ja624AbomZ81CeraxLD6JhicBG7rGyXvl/P8AKMVXC6VwDAHNAtYG1ncz29FKd4XPLylLb/nbjDuOZcsKAALAaCOo6cTS1jWuNyAoRBBBDEIiKxyqdAuXsgnVvwiQqKlZa5mNh/OPAyTVIBDKd8ZagbVpia6zvX72QolMadDlmAPpe6Hhz/NolhKVirle1bS41F4ZYdhRlTGOhUjTnEhNlhlK66i2m+M9IybQdtnOAeFuvHupSdXJZ1srZTcG45QsITppARQoJIHPfCsbmN/sd535UIggghiEQQQQIRBDOvxiTIF5s1Jf2mAPkN58oq2JdLFJL0l55x/hFh6tb5QxkT3+UJT5o2eY2V1gvGcf8XYpV/0Wk6pTudxf3fKvoDDeq2PqpgzYjiCy04rm08LEqvzhwpredwHqfRJNVfyNJ9B6q54ntbRSGvMnS840spzN4WW5EVur6W0Y5KWnmzm4X09lDMfaIMHBaT/yVTjxI/yr84ey+kZ5aXp8OySh9axC+eRMvuYe2mYMhhPf2R91mdUuO94Hb2j9k467G6vcq0qHwU++Z4ndktkZ1LMebOqWnO65SDcgagg3Y358BviHwfphkuwWfKaVf6ynMvnoCPeL9T1CzFDIwZWFwQbgjuhUzpGDSWhoPIfVOgbE86g4uI5n6JSCCCMa3KNxSvlAGW9ybbgPTziMwzDGcFgWQ71bgR84namgSZ9JQTz4+sN6TDGlv2ZhKfumONPSSS1AfIAW9MEd+3RSnspSFAJuQNTzMJyqMK7OL3bfc6aco9q6frEK3K9436RHYhtVS0wtNnoCOGbM3otzHVbGXuA03tuO/O5Uc4NFybKXgig1nS5Kvlp5M2c3D6oPgACx9IZzsVxipUsESkl8WeyWHMlyW9hG0Ur/AO2O6zmrj/rc9gtHmzlQXYhQN5JsPUxXMS6RqKRcGcJhHCWM3uOz7xQ1walmP/1uKCY3JCWHk7Aj0EXnAdjcOCh5MuXOH77N1nzJHtFzFHHl9z2Fh6pbZpZcMAHc3PooN+k6fUHLRUbv/E1z6hNB5tHH6Gxmr/az1p0P1VNj6S9fVo0aXLCiwAAG4DQRU+kraNqSkyyzaZOJRSN6qB2yO+xA+9ExyBzg2NoHfKJIy1pfK8m3LAVHxLCsOo3Kz5s6snA9pZZCrfkzXJv3ZiYd4bt/S0rALhwld4YF/wC8gPvDjofwZHM6ocBmQhEvwJF2I79V18ecXnanZiXXSGRgA9v1b8Vbh5cxGiWVjX7N9zzN7egWaKKRzNpHYcha/qV3s/tTIrVvJe5H0kbR18Ry7xpFf6R9jUqJUypBYTpcvcLZWVbk3Fr3tfUHhGUUlXOoqnMpKTZTEEd4NmU8wY3nAsXSupVmAaOCrLyO5lPv5WhUsRpnCRhwmQzCqYY3jKwzZWuEmtkO1iocBri4s2hOvK9/KPoe0fNmJ0RkTpko75bsvoSL+e+PoDZjEviKORN3lkF/tDRvcGG+INvpeEvw11tTCs36U9klkMtTJUKjnLMUDQPwI5BtfMd8JdF21hkzxTTD+qmnsX+q53W7m3W52740vanCviaOdKtcshK/aXVfcCPnqXMKkMDYggg8iNRDKY7eEsdw/QlVQ/jTiRnH9K+m4IZYNX9fTypv76K3mQLj1vD2OORY2K7YNxcKnYn0qUcq4UvNYcEWw9WtESdtsSq/6JR5FO53BPu2VPnE7jeCfDSjMoaSS88vc5lBNmuWIuRre2l4yzFduK6cSHnOvAqnYt3HLYx04ImPF2D4n6BcqomfGbPcf+R9SrTX4DVuL4jiKSVO9A+vkqlQfeE9nsNwl6pJCCZUM1+25ypcC9gote9jwiXwLovpJkpJ0x5s4zFDXLZR2gDw19TFa2j2d/RNdInSyxk5wwJ3jKRnQnj2Sbf6Rdr2vuxrjfhYWH3S3Mcy0jmi3G51G3yWrdRIo5TuqJKRFLNlUDQDu3xkor52N16y2YpJuSEG5EXeeRc7rnieUXjpTrcuGkKf2jotxxH0vfLFJ6JHAxAg8ZTAeqn8IXTt0xOl48E2pfqmZDw4q54j0U0jySsoNLmAdl8xOv8AECbEeFoy+jxCpwyqYKSjo2V1+q1uDDiDwPfpH0LGVdMOCZXlVKj6f6t/EaqfMXH3REUk5c7ZyZB5orKcMbtIxYjktA2b2gStp1nJpfRl4qw3g/nUERnPTLOJqZC8BLJ8yxB/wiGXRTjhk1nUk9ieLW/jW5U/MeYiX6Z6I5qebwsyH2YfNvSLRxCGpA4cFWWYzUhdx4px0MVI6qoTiGVv7Skf5Y0mMX6JsR6uuKHdNQr95e0PkfWNojPWt0zHqtNA/VCOixjpZwjqq0TQLLOXN95dG9sp84kehzFyJs2nJ0YdYv2lsG9QR/Zib6X6DPRJM4y5g9HBB98vpFC6OJ2XE5HfmX1Ro2sO1pSDwHyWB42NYCOJ+ad9KmG9ViDMN01Q/mOy3+H3i4dD+JZ6SZKO+U9x9lxce4aEumPDc1PKnAay3Kn7Lj+aj1is9EuJdXXGWTpNQr95e0Pk3rFT/lpO30/CuP8ADWdD9fytoj522ooepraiWNyzGt4E3HsRH0TGDbdnrcUniWMxLhABxYBRYd99IV4efbI6J3iYuxp6rVejpicMp78iP77RZIr8ukmUWGBZZUPIlZjmBZSVBZxoQdTfW/rFcr9v6iSHUpLduqluhVGC5nUO4YZzoEuRr9WMxjMryW81qErYWNa/ktDjBOkHDuoxGcLaOesH39T73je4y7pmw3WRPHG8tvLtL/n9IbQv0y25pPiDNUV+SsXRbiXW4eqk6ymKHw3r7MIffpynqqubRPLzmUA5zgFSRl+iDxGYa+MZTsVjtXJMyTRoHebY2IvbLfUXIHHW/IQ/wtKqixaRMqwVac1mYkEMH7J1GmhK6cNIfJTDW836jOUiOrOzYLdCbYVy6WaW+HAgaJMQ2HAar+IjNtha/qcQp2O4tkPg4y/MiNt2kwv4mknSeLoQPtDVfcCPn/D6CZMnpKQWmM4UX0s1+PK34RejIdC5h/bpdc0sna8ftl9JRW+kPDuuw6cOKDrB9w3PteITHNup3xaUdN1efMJbzXHZznfYX0A8+UOtqdoKqiX9bLlVEmYgS4up6wr2g41GVtbDyvHGZMGO1civUO8MmkaGGwLxgE5+3qsgwyqMqfKmDejq3owMblt3gZq6GYii7r2072XgPEXHnGdbRbIKcVl08gZBNVXZRul3vnt3AC/nF9/5j0izWksZgZXMu5TS4OXeO+OnWTtBjeN+9cLw6hmkEsYaSBvtlYrhlc0idLmr9KWwYeR3ee7zj6Noa1Z0pJiG6uoYHuIjOdtejTPOM+Q8uWjXab1hyqh4sDyPLgfaX2Ep51KnUmdT1ErevVTLshO8AEaqeXAwVUkczQ4HPJUo4ZoXOBadPPgpDpIUfoyffktvHOsZp0XURmYjLbhLVnPplHuwi5dIj1dTLFPIpZuQsCz9ntW3AAMbC+pJtuiX2D2Q+AknPYzpli5G4AblHhc68SfCIZIIqcgnJUSRmapBAwE528lI2HVAmMFGS4J/eGqgd5IA84w3BsQNPUSpoFzLcNbmAdR5i4842nbfFqFZYk1hJvZwihsxsTY9nvBG+KlR7YSlOXDcNzNwYrc+eUE+rCGUrnNjI0k39wVKxrXSg6gLe8/BPZ21OKVoy0tKZKN/WNe9uYZ7D0Bhzs3sdIw4/EVk6WZ28FmAVSd5XNqzd/8AvDb9G41V/tJq0yHgCAf7l29TDuh6JJN81ROmzm465QfE6sfWKOcxrdOoAcm5PxV2te5wdpJPN2B8E5xPpWo5dwmecf4FsPVrRN7MYx8ZTiaZJlEkjKw4DcQSBcEH5wphuy9LT/spEtTztdvU3MSsZHujtZgPclbY2y3u8jsAiKx0j4d12HTbDWXaYPunX2vFnhOokB0ZG1DAqR3EWPzhcbtDg7kmSM1sLeawDYzEuor5D3sM4VvB+yfnfyjeqvDpc3L1ktHym65gDY8xePnKvpDJmvLP0pbFT4qSPwj6B2bxpKqmlOGUsUBYAi4a1muOGt46Ve3yyBcrw53mjcpWM/xvZCZKxSRWU6Z1eYOsUfVJ0ZvAgk+PjGgQ3xGYVkzCoJYIxAG8kKbAd8c6OUxkkLqPhEtmnnhYpttg7yap5o7Uqa5eXMU3U3NyLjiDf0iV2e2t+KyUdcTMls65HvZwwYFQx4gnS+/X0m9jK9ZdK1JXSigVWmDrUOVpe88N6knv3cYrOC7PCpxEtTqwpZcwPna4ARSDa55kWHG2pjn2sbjjwXu9o18bo5h5Bh/DoQefTj6Kxu80TK2rK5Z82Z8HTLyscuYel7/wmKNtXLMuvqBxE0n11/GNLm1nx1c3w8yWfhUuhbtIZ0w2LWU9oKoIuOJjOttpM1a6b12TrDlJ6u+U3UWtm13Q2pftPa/cLH4DCKd2zPmIJPPJFvdb5raq2pU0ruwBXqixBFwRlJ1jEtjKfPiFMP8A2Bv7Pa/CNNxCv/7Fn506r5lVUxQOjqhM2tsGKESplmG9SVyhh3gtFZDdzUeGt2NNUOPUfAflW6RgPV4pJNLMmtIzuJqh3Ky3RblW4WOYaHiDFVxHa+skVM6XLqZjKkxlXPlY6EjW4jQ9gcNemoyJwIczJjNm3nW19eYF798ZJhq9fXS7/wBZPUnwZ7n2vFX4Ati6dRaZZJNpZwYLXIBvkm6vm2aVEqfKmzZVPUIzLLQzJZJQtbRrEA3IJBjQpMhUFlUKBuCgAegiobOPMq6ys+KUWlNLVZd7qpUsysOBP0Tfvi5xpa4kb8LzlY1jC1mkBwGSONwCPguJwJUhTY20PfDd5xlSczkFgNbcTwhR+s6wWtktrzvHtRIWYpVtR4+kJfqdqLMOtYX3d/ysKi5WKTEytNAyPuI3jlElRVgmrmAI8fwiNqMAP1H0BuFbd+fKJaQCFGa17a23XjHRipa8tlvYc7G/v+llKUjmZexta9tL7r8Lx1EdtDSTptM6U8zq5ptlblqL8DwvHVaLmyq42BKzWb0aVE53n1k+TJzks536n0UesO8KqsLwty6T5k+blKnJqLG19wC8BxMPZHRQZjZqyqmTTyX/AOnv7ARYaLYqhpgCJKX/AHpnaN/vXEdCSpYG2e646Cw9VzI6Z4OprQDzJufRVtukupqDaiomb+J7sPMLZR5tAuBYxVEGdULTrvyqdfSX+LRoiqALAWA4D8ISpKrrFvlK6ka90ZTVMY4NY0An3nC0/wAdzv8A0eT2wPRKZLizWPPTT0gMoZctha1rW0seFo7ghC13UZR7NU0mZ1suSiPYjMotod+7SIfFejalnzGmMZodySSHvqftA6d0WuCKloPBaWVc7HamvN+6qddsOz0S0iVLhFJvnRWLC4KqbWsFPzhlshsHOoanrOslOjKUbRg1rgjLw3geUXmCI0NvdOHiE+zdHfDt+BxUdtA8wU0zqZZmTCpUKCB9IEXu2ml72jKdl9mqiRWypk6RNVJeZychI7KsdMtxfkOMbPBEOZqIKtS+IOp43xho9rec33W/cKhYdtSanFJaSZbSZfaeaWXK00qlhmHIaWi71WfIcls3C8d3BvY9199jCVMhlp23zWuSx5RQ3sWncb5GLLPUTMlI0N0gC2+/vSoJC66tbhuJ7oriVjIzb1muwuW3Aef5tEjR4sZk4gWCW0B3nvH8ofVVEkwWYX7+I8DGCVv8xgfA7y3Hf7dCs+5JUtfndlAuF3sNxMPIb0VEspcq+JJ3mHEdCASBg2m/9x7lCIIIIchJz5wRSx3AX0iAnM85leYrdWTYBeF9xixkR4BGKppjUWBdYcrbz15jopTegpmlrlZs1jp3DhDg7tIia9mmzhJuVW1zbeY4kS+pqFRWJVhqDw3/AMoS2pEZ0Nb7IOm983+dkKTpEcLZyGbmPaOqeqWYCVN7G3nHbOALk2HfHkpVA7NrHXTd7RuALSGg4HPJULuCEKemKs5zE5jex3DwjzI/WXuMlt3G8Gt1gS3j+lCcQQnUISpCnKeB5QS5ZyAMbm1iecW1HVa3v4dkLsNfdCNJUFwbqVsba8e+PaWmWWuVd0NKnFrOUloXcb+AEIkl2Ya6Q26DNz0xdCXVJchSfogm514nlCdFWCeHunZ3a8ecLTqVZoXML213+u6I4IaaboCZbncOB/Pt4Rnlc+FzcARbjbrzxuvyUpzWYQrqMvZZfokfjDihD5B1ls3d+PfDiCNbadjJNo3GOG5QiCCCHoRBBBAhEEEECEyr8MEwhgxVhuIjyhwsSyWZi7niYfQRm/ixbTaWz+5tuv1QoafL66pKMTlQXtzOn8/aCgTq6lpaElbXI5HSHlbhazCGuVYcRHVDhyyr2uSd5O+MApZNvqI/tfVfNv8AX6clKb4jXTFmKksAki9j59/dCmH4iXYo65XXhwMMsRnmXUh8twFtv53hbDFaZNacRYEWURRk7zUlocb6vLw023/HqhS0Q2LVbrNC58iEXuBrx84mYjcZpGfIUAJU7ja1u+/hG2va8wnRe4tuvnOd2UBcYHWFw4Zs1joTvt+besN8dpsrrM1Abstbf+bfKHVBh7iYZj5QSLWXdEi8sEWIBHfGdlM+el2cmCDgnfvwfp2Qo/CJ4IyojBBuZuJ4xJQWgjoQxmNgaTe3SyhEEEEOQiCCCBC//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data:image/jpeg;base64,/9j/4AAQSkZJRgABAQAAAQABAAD/2wCEAAkGBhQREBQUExQVFRUWGR0YGBgWGBweGRoaGBoXHxgcGCAZHCYeHh4jHxgXITAgJCcsLCwsGB4xNTAqNSYrLCkBCQoKDgwOGg8PGjAkHyUtNTQtLiwsLSopMiwqLC8sLy8sNSkrNDAtLCw1KiwsLCwuLCwsLCwsLC8sKSwsKSwvLP/AABEIAJ8AoAMBIgACEQEDEQH/xAAcAAABBQEBAQAAAAAAAAAAAAAAAwQFBgcCAQj/xABFEAACAAQDBAgCBgYIBwAAAAABAgADBBEFEiEGMUFRBxMiYXGBkaEUsTJCcoLB8BUjM1Ji0TRDkqKywuHxFhckJVNj0v/EABoBAAIDAQEAAAAAAAAAAAAAAAADAQIEBQb/xAAyEQABAwMBBgMIAgMBAAAAAAABAAIDBBEhEhMxQVFhcQUyoSKBkbHB0eHwFEIjUoIz/9oADAMBAAIRAxEAPwDcYIIIEIggggQiOXcKCSbAb4jp+KkuUlrcj6ROgAG//eHkxFmyyL3DC1xGZtQ2TUI8kfC/7vQuaSvWbfLfTmPlDmIKTOeRMSXnV1JtYbxr7b4nYpSTmVpD/MN/f4lSmGN1DJKJU2JIF+V4j3pkktLY52JscwOl4m6inDqVbcYijgTaDrSUBuAR/rGOtgldJra3VgW3YIPI8+aApSpnZEZjwF4hx17S+u6y3ELwsImZ8kOpU7iLREfo+eF6oMuTdfjb5xeubIXCwcRY20/7cL9EBSdDU9ZLVt1xr4x3NqkU2ZgD3mPJEnq5YUa5R6xD4dSpNR5k03Yk3ufoiHPmljDIwAXkZubDAyhToMexF7PseqPIMQvhpEi04BgpIudw4mNEEwlibIcXULuCCCHoRBBBAhEEEECF4WtDWjrS7zBa2Q2Hv/KPcRoetS17Eag9/fEFSrNE1gHyzOIP1vwjmVVVJDMwaTp6ccHHflzUp5j1D/WDwcDlz/D0hxhUxj9FAkq2l95POHlKHKfrAL8hu84Kqa65ci5rmx13CAUzWyGpFwDvFs3+fcc0LhqaWjZyAGJ3nmeUKVc1lUlVzHlHs+mVwAwuAb+cKxsEZGoNsAeI334nkoSb3KG3ZYjTuMeU6sFAY3biecKwQzR7WpCQpJLKDmbMb3HcOUeSusztmtk+rbf5w4giojAAAJx1+aEh8YOs6uxva+7SGs/A5bMTqL7wDpEjCEynJmK2YgAWy8DCpYRILSNDs46D8eqFzOmrIl3tYDcBxiH+CM1GnO1ja624AbomZ81CeraxLD6JhicBG7rGyXvl/P8AKMVXC6VwDAHNAtYG1ncz29FKd4XPLylLb/nbjDuOZcsKAALAaCOo6cTS1jWuNyAoRBBBDEIiKxyqdAuXsgnVvwiQqKlZa5mNh/OPAyTVIBDKd8ZagbVpia6zvX72QolMadDlmAPpe6Hhz/NolhKVirle1bS41F4ZYdhRlTGOhUjTnEhNlhlK66i2m+M9IybQdtnOAeFuvHupSdXJZ1srZTcG45QsITppARQoJIHPfCsbmN/sd535UIggghiEQQQQIRBDOvxiTIF5s1Jf2mAPkN58oq2JdLFJL0l55x/hFh6tb5QxkT3+UJT5o2eY2V1gvGcf8XYpV/0Wk6pTudxf3fKvoDDeq2PqpgzYjiCy04rm08LEqvzhwpredwHqfRJNVfyNJ9B6q54ntbRSGvMnS840spzN4WW5EVur6W0Y5KWnmzm4X09lDMfaIMHBaT/yVTjxI/yr84ey+kZ5aXp8OySh9axC+eRMvuYe2mYMhhPf2R91mdUuO94Hb2j9k467G6vcq0qHwU++Z4ndktkZ1LMebOqWnO65SDcgagg3Y358BviHwfphkuwWfKaVf6ynMvnoCPeL9T1CzFDIwZWFwQbgjuhUzpGDSWhoPIfVOgbE86g4uI5n6JSCCCMa3KNxSvlAGW9ybbgPTziMwzDGcFgWQ71bgR84namgSZ9JQTz4+sN6TDGlv2ZhKfumONPSSS1AfIAW9MEd+3RSnspSFAJuQNTzMJyqMK7OL3bfc6aco9q6frEK3K9436RHYhtVS0wtNnoCOGbM3otzHVbGXuA03tuO/O5Uc4NFybKXgig1nS5Kvlp5M2c3D6oPgACx9IZzsVxipUsESkl8WeyWHMlyW9hG0Ur/AO2O6zmrj/rc9gtHmzlQXYhQN5JsPUxXMS6RqKRcGcJhHCWM3uOz7xQ1walmP/1uKCY3JCWHk7Aj0EXnAdjcOCh5MuXOH77N1nzJHtFzFHHl9z2Fh6pbZpZcMAHc3PooN+k6fUHLRUbv/E1z6hNB5tHH6Gxmr/az1p0P1VNj6S9fVo0aXLCiwAAG4DQRU+kraNqSkyyzaZOJRSN6qB2yO+xA+9ExyBzg2NoHfKJIy1pfK8m3LAVHxLCsOo3Kz5s6snA9pZZCrfkzXJv3ZiYd4bt/S0rALhwld4YF/wC8gPvDjofwZHM6ocBmQhEvwJF2I79V18ecXnanZiXXSGRgA9v1b8Vbh5cxGiWVjX7N9zzN7egWaKKRzNpHYcha/qV3s/tTIrVvJe5H0kbR18Ry7xpFf6R9jUqJUypBYTpcvcLZWVbk3Fr3tfUHhGUUlXOoqnMpKTZTEEd4NmU8wY3nAsXSupVmAaOCrLyO5lPv5WhUsRpnCRhwmQzCqYY3jKwzZWuEmtkO1iocBri4s2hOvK9/KPoe0fNmJ0RkTpko75bsvoSL+e+PoDZjEviKORN3lkF/tDRvcGG+INvpeEvw11tTCs36U9klkMtTJUKjnLMUDQPwI5BtfMd8JdF21hkzxTTD+qmnsX+q53W7m3W52740vanCviaOdKtcshK/aXVfcCPnqXMKkMDYggg8iNRDKY7eEsdw/QlVQ/jTiRnH9K+m4IZYNX9fTypv76K3mQLj1vD2OORY2K7YNxcKnYn0qUcq4UvNYcEWw9WtESdtsSq/6JR5FO53BPu2VPnE7jeCfDSjMoaSS88vc5lBNmuWIuRre2l4yzFduK6cSHnOvAqnYt3HLYx04ImPF2D4n6BcqomfGbPcf+R9SrTX4DVuL4jiKSVO9A+vkqlQfeE9nsNwl6pJCCZUM1+25ypcC9gote9jwiXwLovpJkpJ0x5s4zFDXLZR2gDw19TFa2j2d/RNdInSyxk5wwJ3jKRnQnj2Sbf6Rdr2vuxrjfhYWH3S3Mcy0jmi3G51G3yWrdRIo5TuqJKRFLNlUDQDu3xkor52N16y2YpJuSEG5EXeeRc7rnieUXjpTrcuGkKf2jotxxH0vfLFJ6JHAxAg8ZTAeqn8IXTt0xOl48E2pfqmZDw4q54j0U0jySsoNLmAdl8xOv8AECbEeFoy+jxCpwyqYKSjo2V1+q1uDDiDwPfpH0LGVdMOCZXlVKj6f6t/EaqfMXH3REUk5c7ZyZB5orKcMbtIxYjktA2b2gStp1nJpfRl4qw3g/nUERnPTLOJqZC8BLJ8yxB/wiGXRTjhk1nUk9ieLW/jW5U/MeYiX6Z6I5qebwsyH2YfNvSLRxCGpA4cFWWYzUhdx4px0MVI6qoTiGVv7Skf5Y0mMX6JsR6uuKHdNQr95e0PkfWNojPWt0zHqtNA/VCOixjpZwjqq0TQLLOXN95dG9sp84kehzFyJs2nJ0YdYv2lsG9QR/Zib6X6DPRJM4y5g9HBB98vpFC6OJ2XE5HfmX1Ro2sO1pSDwHyWB42NYCOJ+ad9KmG9ViDMN01Q/mOy3+H3i4dD+JZ6SZKO+U9x9lxce4aEumPDc1PKnAay3Kn7Lj+aj1is9EuJdXXGWTpNQr95e0Pk3rFT/lpO30/CuP8ADWdD9fytoj522ooepraiWNyzGt4E3HsRH0TGDbdnrcUniWMxLhABxYBRYd99IV4efbI6J3iYuxp6rVejpicMp78iP77RZIr8ukmUWGBZZUPIlZjmBZSVBZxoQdTfW/rFcr9v6iSHUpLduqluhVGC5nUO4YZzoEuRr9WMxjMryW81qErYWNa/ktDjBOkHDuoxGcLaOesH39T73je4y7pmw3WRPHG8tvLtL/n9IbQv0y25pPiDNUV+SsXRbiXW4eqk6ymKHw3r7MIffpynqqubRPLzmUA5zgFSRl+iDxGYa+MZTsVjtXJMyTRoHebY2IvbLfUXIHHW/IQ/wtKqixaRMqwVac1mYkEMH7J1GmhK6cNIfJTDW836jOUiOrOzYLdCbYVy6WaW+HAgaJMQ2HAar+IjNtha/qcQp2O4tkPg4y/MiNt2kwv4mknSeLoQPtDVfcCPn/D6CZMnpKQWmM4UX0s1+PK34RejIdC5h/bpdc0sna8ftl9JRW+kPDuuw6cOKDrB9w3PteITHNup3xaUdN1efMJbzXHZznfYX0A8+UOtqdoKqiX9bLlVEmYgS4up6wr2g41GVtbDyvHGZMGO1civUO8MmkaGGwLxgE5+3qsgwyqMqfKmDejq3owMblt3gZq6GYii7r2072XgPEXHnGdbRbIKcVl08gZBNVXZRul3vnt3AC/nF9/5j0izWksZgZXMu5TS4OXeO+OnWTtBjeN+9cLw6hmkEsYaSBvtlYrhlc0idLmr9KWwYeR3ee7zj6Noa1Z0pJiG6uoYHuIjOdtejTPOM+Q8uWjXab1hyqh4sDyPLgfaX2Ep51KnUmdT1ErevVTLshO8AEaqeXAwVUkczQ4HPJUo4ZoXOBadPPgpDpIUfoyffktvHOsZp0XURmYjLbhLVnPplHuwi5dIj1dTLFPIpZuQsCz9ntW3AAMbC+pJtuiX2D2Q+AknPYzpli5G4AblHhc68SfCIZIIqcgnJUSRmapBAwE528lI2HVAmMFGS4J/eGqgd5IA84w3BsQNPUSpoFzLcNbmAdR5i4842nbfFqFZYk1hJvZwihsxsTY9nvBG+KlR7YSlOXDcNzNwYrc+eUE+rCGUrnNjI0k39wVKxrXSg6gLe8/BPZ21OKVoy0tKZKN/WNe9uYZ7D0Bhzs3sdIw4/EVk6WZ28FmAVSd5XNqzd/8AvDb9G41V/tJq0yHgCAf7l29TDuh6JJN81ROmzm465QfE6sfWKOcxrdOoAcm5PxV2te5wdpJPN2B8E5xPpWo5dwmecf4FsPVrRN7MYx8ZTiaZJlEkjKw4DcQSBcEH5wphuy9LT/spEtTztdvU3MSsZHujtZgPclbY2y3u8jsAiKx0j4d12HTbDWXaYPunX2vFnhOokB0ZG1DAqR3EWPzhcbtDg7kmSM1sLeawDYzEuor5D3sM4VvB+yfnfyjeqvDpc3L1ktHym65gDY8xePnKvpDJmvLP0pbFT4qSPwj6B2bxpKqmlOGUsUBYAi4a1muOGt46Ve3yyBcrw53mjcpWM/xvZCZKxSRWU6Z1eYOsUfVJ0ZvAgk+PjGgQ3xGYVkzCoJYIxAG8kKbAd8c6OUxkkLqPhEtmnnhYpttg7yap5o7Uqa5eXMU3U3NyLjiDf0iV2e2t+KyUdcTMls65HvZwwYFQx4gnS+/X0m9jK9ZdK1JXSigVWmDrUOVpe88N6knv3cYrOC7PCpxEtTqwpZcwPna4ARSDa55kWHG2pjn2sbjjwXu9o18bo5h5Bh/DoQefTj6Kxu80TK2rK5Z82Z8HTLyscuYel7/wmKNtXLMuvqBxE0n11/GNLm1nx1c3w8yWfhUuhbtIZ0w2LWU9oKoIuOJjOttpM1a6b12TrDlJ6u+U3UWtm13Q2pftPa/cLH4DCKd2zPmIJPPJFvdb5raq2pU0ruwBXqixBFwRlJ1jEtjKfPiFMP8A2Bv7Pa/CNNxCv/7Fn506r5lVUxQOjqhM2tsGKESplmG9SVyhh3gtFZDdzUeGt2NNUOPUfAflW6RgPV4pJNLMmtIzuJqh3Ky3RblW4WOYaHiDFVxHa+skVM6XLqZjKkxlXPlY6EjW4jQ9gcNemoyJwIczJjNm3nW19eYF798ZJhq9fXS7/wBZPUnwZ7n2vFX4Ati6dRaZZJNpZwYLXIBvkm6vm2aVEqfKmzZVPUIzLLQzJZJQtbRrEA3IJBjQpMhUFlUKBuCgAegiobOPMq6ys+KUWlNLVZd7qpUsysOBP0Tfvi5xpa4kb8LzlY1jC1mkBwGSONwCPguJwJUhTY20PfDd5xlSczkFgNbcTwhR+s6wWtktrzvHtRIWYpVtR4+kJfqdqLMOtYX3d/ysKi5WKTEytNAyPuI3jlElRVgmrmAI8fwiNqMAP1H0BuFbd+fKJaQCFGa17a23XjHRipa8tlvYc7G/v+llKUjmZexta9tL7r8Lx1EdtDSTptM6U8zq5ptlblqL8DwvHVaLmyq42BKzWb0aVE53n1k+TJzks536n0UesO8KqsLwty6T5k+blKnJqLG19wC8BxMPZHRQZjZqyqmTTyX/AOnv7ARYaLYqhpgCJKX/AHpnaN/vXEdCSpYG2e646Cw9VzI6Z4OprQDzJufRVtukupqDaiomb+J7sPMLZR5tAuBYxVEGdULTrvyqdfSX+LRoiqALAWA4D8ISpKrrFvlK6ka90ZTVMY4NY0An3nC0/wAdzv8A0eT2wPRKZLizWPPTT0gMoZctha1rW0seFo7ghC13UZR7NU0mZ1suSiPYjMotod+7SIfFejalnzGmMZodySSHvqftA6d0WuCKloPBaWVc7HamvN+6qddsOz0S0iVLhFJvnRWLC4KqbWsFPzhlshsHOoanrOslOjKUbRg1rgjLw3geUXmCI0NvdOHiE+zdHfDt+BxUdtA8wU0zqZZmTCpUKCB9IEXu2ml72jKdl9mqiRWypk6RNVJeZychI7KsdMtxfkOMbPBEOZqIKtS+IOp43xho9rec33W/cKhYdtSanFJaSZbSZfaeaWXK00qlhmHIaWi71WfIcls3C8d3BvY9199jCVMhlp23zWuSx5RQ3sWncb5GLLPUTMlI0N0gC2+/vSoJC66tbhuJ7oriVjIzb1muwuW3Aef5tEjR4sZk4gWCW0B3nvH8ofVVEkwWYX7+I8DGCVv8xgfA7y3Hf7dCs+5JUtfndlAuF3sNxMPIb0VEspcq+JJ3mHEdCASBg2m/9x7lCIIIIchJz5wRSx3AX0iAnM85leYrdWTYBeF9xixkR4BGKppjUWBdYcrbz15jopTegpmlrlZs1jp3DhDg7tIia9mmzhJuVW1zbeY4kS+pqFRWJVhqDw3/AMoS2pEZ0Nb7IOm983+dkKTpEcLZyGbmPaOqeqWYCVN7G3nHbOALk2HfHkpVA7NrHXTd7RuALSGg4HPJULuCEKemKs5zE5jex3DwjzI/WXuMlt3G8Gt1gS3j+lCcQQnUISpCnKeB5QS5ZyAMbm1iecW1HVa3v4dkLsNfdCNJUFwbqVsba8e+PaWmWWuVd0NKnFrOUloXcb+AEIkl2Ya6Q26DNz0xdCXVJchSfogm514nlCdFWCeHunZ3a8ecLTqVZoXML213+u6I4IaaboCZbncOB/Pt4Rnlc+FzcARbjbrzxuvyUpzWYQrqMvZZfokfjDihD5B1ls3d+PfDiCNbadjJNo3GOG5QiCCCHoRBBBAhEEEECEyr8MEwhgxVhuIjyhwsSyWZi7niYfQRm/ixbTaWz+5tuv1QoafL66pKMTlQXtzOn8/aCgTq6lpaElbXI5HSHlbhazCGuVYcRHVDhyyr2uSd5O+MApZNvqI/tfVfNv8AX6clKb4jXTFmKksAki9j59/dCmH4iXYo65XXhwMMsRnmXUh8twFtv53hbDFaZNacRYEWURRk7zUlocb6vLw023/HqhS0Q2LVbrNC58iEXuBrx84mYjcZpGfIUAJU7ja1u+/hG2va8wnRe4tuvnOd2UBcYHWFw4Zs1joTvt+besN8dpsrrM1Abstbf+bfKHVBh7iYZj5QSLWXdEi8sEWIBHfGdlM+el2cmCDgnfvwfp2Qo/CJ4IyojBBuZuJ4xJQWgjoQxmNgaTe3SyhEEEEOQiCCCBC//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6" descr="data:image/jpeg;base64,/9j/4AAQSkZJRgABAQAAAQABAAD/2wCEAAkGBhQREBQUExQVFRUWGR0YGBgWGBweGRoaGBoXHxgcGCAZHCYeHh4jHxgXITAgJCcsLCwsGB4xNTAqNSYrLCkBCQoKDgwOGg8PGjAkHyUtNTQtLiwsLSopMiwqLC8sLy8sNSkrNDAtLCw1KiwsLCwuLCwsLCwsLC8sKSwsKSwvLP/AABEIAJ8AoAMBIgACEQEDEQH/xAAcAAABBQEBAQAAAAAAAAAAAAAAAwQFBgcCAQj/xABFEAACAAQDBAgCBgYIBwAAAAABAgADBBEFEiEGMUFRBxMiYXGBkaEUsTJCcoLB8BUjM1Ji0TRDkqKywuHxFhckJVNj0v/EABoBAAIDAQEAAAAAAAAAAAAAAAADAQIEBQb/xAAyEQABAwMBBgMIAgMBAAAAAAABAAIDBBEhEhMxQVFhcQUyoSKBkbHB0eHwFEIjUoIz/9oADAMBAAIRAxEAPwDcYIIIEIggggQiOXcKCSbAb4jp+KkuUlrcj6ROgAG//eHkxFmyyL3DC1xGZtQ2TUI8kfC/7vQuaSvWbfLfTmPlDmIKTOeRMSXnV1JtYbxr7b4nYpSTmVpD/MN/f4lSmGN1DJKJU2JIF+V4j3pkktLY52JscwOl4m6inDqVbcYijgTaDrSUBuAR/rGOtgldJra3VgW3YIPI8+aApSpnZEZjwF4hx17S+u6y3ELwsImZ8kOpU7iLREfo+eF6oMuTdfjb5xeubIXCwcRY20/7cL9EBSdDU9ZLVt1xr4x3NqkU2ZgD3mPJEnq5YUa5R6xD4dSpNR5k03Yk3ufoiHPmljDIwAXkZubDAyhToMexF7PseqPIMQvhpEi04BgpIudw4mNEEwlibIcXULuCCCHoRBBBAhEEEECF4WtDWjrS7zBa2Q2Hv/KPcRoetS17Eag9/fEFSrNE1gHyzOIP1vwjmVVVJDMwaTp6ccHHflzUp5j1D/WDwcDlz/D0hxhUxj9FAkq2l95POHlKHKfrAL8hu84Kqa65ci5rmx13CAUzWyGpFwDvFs3+fcc0LhqaWjZyAGJ3nmeUKVc1lUlVzHlHs+mVwAwuAb+cKxsEZGoNsAeI334nkoSb3KG3ZYjTuMeU6sFAY3biecKwQzR7WpCQpJLKDmbMb3HcOUeSusztmtk+rbf5w4giojAAAJx1+aEh8YOs6uxva+7SGs/A5bMTqL7wDpEjCEynJmK2YgAWy8DCpYRILSNDs46D8eqFzOmrIl3tYDcBxiH+CM1GnO1ja624AbomZ81CeraxLD6JhicBG7rGyXvl/P8AKMVXC6VwDAHNAtYG1ncz29FKd4XPLylLb/nbjDuOZcsKAALAaCOo6cTS1jWuNyAoRBBBDEIiKxyqdAuXsgnVvwiQqKlZa5mNh/OPAyTVIBDKd8ZagbVpia6zvX72QolMadDlmAPpe6Hhz/NolhKVirle1bS41F4ZYdhRlTGOhUjTnEhNlhlK66i2m+M9IybQdtnOAeFuvHupSdXJZ1srZTcG45QsITppARQoJIHPfCsbmN/sd535UIggghiEQQQQIRBDOvxiTIF5s1Jf2mAPkN58oq2JdLFJL0l55x/hFh6tb5QxkT3+UJT5o2eY2V1gvGcf8XYpV/0Wk6pTudxf3fKvoDDeq2PqpgzYjiCy04rm08LEqvzhwpredwHqfRJNVfyNJ9B6q54ntbRSGvMnS840spzN4WW5EVur6W0Y5KWnmzm4X09lDMfaIMHBaT/yVTjxI/yr84ey+kZ5aXp8OySh9axC+eRMvuYe2mYMhhPf2R91mdUuO94Hb2j9k467G6vcq0qHwU++Z4ndktkZ1LMebOqWnO65SDcgagg3Y358BviHwfphkuwWfKaVf6ynMvnoCPeL9T1CzFDIwZWFwQbgjuhUzpGDSWhoPIfVOgbE86g4uI5n6JSCCCMa3KNxSvlAGW9ybbgPTziMwzDGcFgWQ71bgR84namgSZ9JQTz4+sN6TDGlv2ZhKfumONPSSS1AfIAW9MEd+3RSnspSFAJuQNTzMJyqMK7OL3bfc6aco9q6frEK3K9436RHYhtVS0wtNnoCOGbM3otzHVbGXuA03tuO/O5Uc4NFybKXgig1nS5Kvlp5M2c3D6oPgACx9IZzsVxipUsESkl8WeyWHMlyW9hG0Ur/AO2O6zmrj/rc9gtHmzlQXYhQN5JsPUxXMS6RqKRcGcJhHCWM3uOz7xQ1walmP/1uKCY3JCWHk7Aj0EXnAdjcOCh5MuXOH77N1nzJHtFzFHHl9z2Fh6pbZpZcMAHc3PooN+k6fUHLRUbv/E1z6hNB5tHH6Gxmr/az1p0P1VNj6S9fVo0aXLCiwAAG4DQRU+kraNqSkyyzaZOJRSN6qB2yO+xA+9ExyBzg2NoHfKJIy1pfK8m3LAVHxLCsOo3Kz5s6snA9pZZCrfkzXJv3ZiYd4bt/S0rALhwld4YF/wC8gPvDjofwZHM6ocBmQhEvwJF2I79V18ecXnanZiXXSGRgA9v1b8Vbh5cxGiWVjX7N9zzN7egWaKKRzNpHYcha/qV3s/tTIrVvJe5H0kbR18Ry7xpFf6R9jUqJUypBYTpcvcLZWVbk3Fr3tfUHhGUUlXOoqnMpKTZTEEd4NmU8wY3nAsXSupVmAaOCrLyO5lPv5WhUsRpnCRhwmQzCqYY3jKwzZWuEmtkO1iocBri4s2hOvK9/KPoe0fNmJ0RkTpko75bsvoSL+e+PoDZjEviKORN3lkF/tDRvcGG+INvpeEvw11tTCs36U9klkMtTJUKjnLMUDQPwI5BtfMd8JdF21hkzxTTD+qmnsX+q53W7m3W52740vanCviaOdKtcshK/aXVfcCPnqXMKkMDYggg8iNRDKY7eEsdw/QlVQ/jTiRnH9K+m4IZYNX9fTypv76K3mQLj1vD2OORY2K7YNxcKnYn0qUcq4UvNYcEWw9WtESdtsSq/6JR5FO53BPu2VPnE7jeCfDSjMoaSS88vc5lBNmuWIuRre2l4yzFduK6cSHnOvAqnYt3HLYx04ImPF2D4n6BcqomfGbPcf+R9SrTX4DVuL4jiKSVO9A+vkqlQfeE9nsNwl6pJCCZUM1+25ypcC9gote9jwiXwLovpJkpJ0x5s4zFDXLZR2gDw19TFa2j2d/RNdInSyxk5wwJ3jKRnQnj2Sbf6Rdr2vuxrjfhYWH3S3Mcy0jmi3G51G3yWrdRIo5TuqJKRFLNlUDQDu3xkor52N16y2YpJuSEG5EXeeRc7rnieUXjpTrcuGkKf2jotxxH0vfLFJ6JHAxAg8ZTAeqn8IXTt0xOl48E2pfqmZDw4q54j0U0jySsoNLmAdl8xOv8AECbEeFoy+jxCpwyqYKSjo2V1+q1uDDiDwPfpH0LGVdMOCZXlVKj6f6t/EaqfMXH3REUk5c7ZyZB5orKcMbtIxYjktA2b2gStp1nJpfRl4qw3g/nUERnPTLOJqZC8BLJ8yxB/wiGXRTjhk1nUk9ieLW/jW5U/MeYiX6Z6I5qebwsyH2YfNvSLRxCGpA4cFWWYzUhdx4px0MVI6qoTiGVv7Skf5Y0mMX6JsR6uuKHdNQr95e0PkfWNojPWt0zHqtNA/VCOixjpZwjqq0TQLLOXN95dG9sp84kehzFyJs2nJ0YdYv2lsG9QR/Zib6X6DPRJM4y5g9HBB98vpFC6OJ2XE5HfmX1Ro2sO1pSDwHyWB42NYCOJ+ad9KmG9ViDMN01Q/mOy3+H3i4dD+JZ6SZKO+U9x9lxce4aEumPDc1PKnAay3Kn7Lj+aj1is9EuJdXXGWTpNQr95e0Pk3rFT/lpO30/CuP8ADWdD9fytoj522ooepraiWNyzGt4E3HsRH0TGDbdnrcUniWMxLhABxYBRYd99IV4efbI6J3iYuxp6rVejpicMp78iP77RZIr8ukmUWGBZZUPIlZjmBZSVBZxoQdTfW/rFcr9v6iSHUpLduqluhVGC5nUO4YZzoEuRr9WMxjMryW81qErYWNa/ktDjBOkHDuoxGcLaOesH39T73je4y7pmw3WRPHG8tvLtL/n9IbQv0y25pPiDNUV+SsXRbiXW4eqk6ymKHw3r7MIffpynqqubRPLzmUA5zgFSRl+iDxGYa+MZTsVjtXJMyTRoHebY2IvbLfUXIHHW/IQ/wtKqixaRMqwVac1mYkEMH7J1GmhK6cNIfJTDW836jOUiOrOzYLdCbYVy6WaW+HAgaJMQ2HAar+IjNtha/qcQp2O4tkPg4y/MiNt2kwv4mknSeLoQPtDVfcCPn/D6CZMnpKQWmM4UX0s1+PK34RejIdC5h/bpdc0sna8ftl9JRW+kPDuuw6cOKDrB9w3PteITHNup3xaUdN1efMJbzXHZznfYX0A8+UOtqdoKqiX9bLlVEmYgS4up6wr2g41GVtbDyvHGZMGO1civUO8MmkaGGwLxgE5+3qsgwyqMqfKmDejq3owMblt3gZq6GYii7r2072XgPEXHnGdbRbIKcVl08gZBNVXZRul3vnt3AC/nF9/5j0izWksZgZXMu5TS4OXeO+OnWTtBjeN+9cLw6hmkEsYaSBvtlYrhlc0idLmr9KWwYeR3ee7zj6Noa1Z0pJiG6uoYHuIjOdtejTPOM+Q8uWjXab1hyqh4sDyPLgfaX2Ep51KnUmdT1ErevVTLshO8AEaqeXAwVUkczQ4HPJUo4ZoXOBadPPgpDpIUfoyffktvHOsZp0XURmYjLbhLVnPplHuwi5dIj1dTLFPIpZuQsCz9ntW3AAMbC+pJtuiX2D2Q+AknPYzpli5G4AblHhc68SfCIZIIqcgnJUSRmapBAwE528lI2HVAmMFGS4J/eGqgd5IA84w3BsQNPUSpoFzLcNbmAdR5i4842nbfFqFZYk1hJvZwihsxsTY9nvBG+KlR7YSlOXDcNzNwYrc+eUE+rCGUrnNjI0k39wVKxrXSg6gLe8/BPZ21OKVoy0tKZKN/WNe9uYZ7D0Bhzs3sdIw4/EVk6WZ28FmAVSd5XNqzd/8AvDb9G41V/tJq0yHgCAf7l29TDuh6JJN81ROmzm465QfE6sfWKOcxrdOoAcm5PxV2te5wdpJPN2B8E5xPpWo5dwmecf4FsPVrRN7MYx8ZTiaZJlEkjKw4DcQSBcEH5wphuy9LT/spEtTztdvU3MSsZHujtZgPclbY2y3u8jsAiKx0j4d12HTbDWXaYPunX2vFnhOokB0ZG1DAqR3EWPzhcbtDg7kmSM1sLeawDYzEuor5D3sM4VvB+yfnfyjeqvDpc3L1ktHym65gDY8xePnKvpDJmvLP0pbFT4qSPwj6B2bxpKqmlOGUsUBYAi4a1muOGt46Ve3yyBcrw53mjcpWM/xvZCZKxSRWU6Z1eYOsUfVJ0ZvAgk+PjGgQ3xGYVkzCoJYIxAG8kKbAd8c6OUxkkLqPhEtmnnhYpttg7yap5o7Uqa5eXMU3U3NyLjiDf0iV2e2t+KyUdcTMls65HvZwwYFQx4gnS+/X0m9jK9ZdK1JXSigVWmDrUOVpe88N6knv3cYrOC7PCpxEtTqwpZcwPna4ARSDa55kWHG2pjn2sbjjwXu9o18bo5h5Bh/DoQefTj6Kxu80TK2rK5Z82Z8HTLyscuYel7/wmKNtXLMuvqBxE0n11/GNLm1nx1c3w8yWfhUuhbtIZ0w2LWU9oKoIuOJjOttpM1a6b12TrDlJ6u+U3UWtm13Q2pftPa/cLH4DCKd2zPmIJPPJFvdb5raq2pU0ruwBXqixBFwRlJ1jEtjKfPiFMP8A2Bv7Pa/CNNxCv/7Fn506r5lVUxQOjqhM2tsGKESplmG9SVyhh3gtFZDdzUeGt2NNUOPUfAflW6RgPV4pJNLMmtIzuJqh3Ky3RblW4WOYaHiDFVxHa+skVM6XLqZjKkxlXPlY6EjW4jQ9gcNemoyJwIczJjNm3nW19eYF798ZJhq9fXS7/wBZPUnwZ7n2vFX4Ati6dRaZZJNpZwYLXIBvkm6vm2aVEqfKmzZVPUIzLLQzJZJQtbRrEA3IJBjQpMhUFlUKBuCgAegiobOPMq6ys+KUWlNLVZd7qpUsysOBP0Tfvi5xpa4kb8LzlY1jC1mkBwGSONwCPguJwJUhTY20PfDd5xlSczkFgNbcTwhR+s6wWtktrzvHtRIWYpVtR4+kJfqdqLMOtYX3d/ysKi5WKTEytNAyPuI3jlElRVgmrmAI8fwiNqMAP1H0BuFbd+fKJaQCFGa17a23XjHRipa8tlvYc7G/v+llKUjmZexta9tL7r8Lx1EdtDSTptM6U8zq5ptlblqL8DwvHVaLmyq42BKzWb0aVE53n1k+TJzks536n0UesO8KqsLwty6T5k+blKnJqLG19wC8BxMPZHRQZjZqyqmTTyX/AOnv7ARYaLYqhpgCJKX/AHpnaN/vXEdCSpYG2e646Cw9VzI6Z4OprQDzJufRVtukupqDaiomb+J7sPMLZR5tAuBYxVEGdULTrvyqdfSX+LRoiqALAWA4D8ISpKrrFvlK6ka90ZTVMY4NY0An3nC0/wAdzv8A0eT2wPRKZLizWPPTT0gMoZctha1rW0seFo7ghC13UZR7NU0mZ1suSiPYjMotod+7SIfFejalnzGmMZodySSHvqftA6d0WuCKloPBaWVc7HamvN+6qddsOz0S0iVLhFJvnRWLC4KqbWsFPzhlshsHOoanrOslOjKUbRg1rgjLw3geUXmCI0NvdOHiE+zdHfDt+BxUdtA8wU0zqZZmTCpUKCB9IEXu2ml72jKdl9mqiRWypk6RNVJeZychI7KsdMtxfkOMbPBEOZqIKtS+IOp43xho9rec33W/cKhYdtSanFJaSZbSZfaeaWXK00qlhmHIaWi71WfIcls3C8d3BvY9199jCVMhlp23zWuSx5RQ3sWncb5GLLPUTMlI0N0gC2+/vSoJC66tbhuJ7oriVjIzb1muwuW3Aef5tEjR4sZk4gWCW0B3nvH8ofVVEkwWYX7+I8DGCVv8xgfA7y3Hf7dCs+5JUtfndlAuF3sNxMPIb0VEspcq+JJ3mHEdCASBg2m/9x7lCIIIIchJz5wRSx3AX0iAnM85leYrdWTYBeF9xixkR4BGKppjUWBdYcrbz15jopTegpmlrlZs1jp3DhDg7tIia9mmzhJuVW1zbeY4kS+pqFRWJVhqDw3/AMoS2pEZ0Nb7IOm983+dkKTpEcLZyGbmPaOqeqWYCVN7G3nHbOALk2HfHkpVA7NrHXTd7RuALSGg4HPJULuCEKemKs5zE5jex3DwjzI/WXuMlt3G8Gt1gS3j+lCcQQnUISpCnKeB5QS5ZyAMbm1iecW1HVa3v4dkLsNfdCNJUFwbqVsba8e+PaWmWWuVd0NKnFrOUloXcb+AEIkl2Ya6Q26DNz0xdCXVJchSfogm514nlCdFWCeHunZ3a8ecLTqVZoXML213+u6I4IaaboCZbncOB/Pt4Rnlc+FzcARbjbrzxuvyUpzWYQrqMvZZfokfjDihD5B1ls3d+PfDiCNbadjJNo3GOG5QiCCCHoRBBBAhEEEECEyr8MEwhgxVhuIjyhwsSyWZi7niYfQRm/ixbTaWz+5tuv1QoafL66pKMTlQXtzOn8/aCgTq6lpaElbXI5HSHlbhazCGuVYcRHVDhyyr2uSd5O+MApZNvqI/tfVfNv8AX6clKb4jXTFmKksAki9j59/dCmH4iXYo65XXhwMMsRnmXUh8twFtv53hbDFaZNacRYEWURRk7zUlocb6vLw023/HqhS0Q2LVbrNC58iEXuBrx84mYjcZpGfIUAJU7ja1u+/hG2va8wnRe4tuvnOd2UBcYHWFw4Zs1joTvt+besN8dpsrrM1Abstbf+bfKHVBh7iYZj5QSLWXdEi8sEWIBHfGdlM+el2cmCDgnfvwfp2Qo/CJ4IyojBBuZuJ4xJQWgjoQxmNgaTe3SyhEEEEOQiCCCBC//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7176" name="Picture 8" descr="http://www.foodsafe.ca/images/logo.jpg?13377133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3" y="3717032"/>
            <a:ext cx="2677683"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1299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Water</a:t>
            </a:r>
            <a:endParaRPr lang="en-CA" dirty="0"/>
          </a:p>
        </p:txBody>
      </p:sp>
      <p:sp>
        <p:nvSpPr>
          <p:cNvPr id="3" name="Content Placeholder 2"/>
          <p:cNvSpPr>
            <a:spLocks noGrp="1"/>
          </p:cNvSpPr>
          <p:nvPr>
            <p:ph idx="1"/>
          </p:nvPr>
        </p:nvSpPr>
        <p:spPr/>
        <p:txBody>
          <a:bodyPr/>
          <a:lstStyle/>
          <a:p>
            <a:r>
              <a:rPr lang="en-CA" sz="3200" dirty="0" smtClean="0"/>
              <a:t>Must be from a POTABLE source </a:t>
            </a:r>
          </a:p>
          <a:p>
            <a:endParaRPr lang="en-CA" dirty="0"/>
          </a:p>
        </p:txBody>
      </p:sp>
      <p:sp>
        <p:nvSpPr>
          <p:cNvPr id="4" name="TextBox 3"/>
          <p:cNvSpPr txBox="1"/>
          <p:nvPr/>
        </p:nvSpPr>
        <p:spPr>
          <a:xfrm>
            <a:off x="5364088" y="3922390"/>
            <a:ext cx="2304256" cy="1384995"/>
          </a:xfrm>
          <a:prstGeom prst="rect">
            <a:avLst/>
          </a:prstGeom>
          <a:noFill/>
        </p:spPr>
        <p:txBody>
          <a:bodyPr wrap="square" rtlCol="0">
            <a:spAutoFit/>
          </a:bodyPr>
          <a:lstStyle/>
          <a:p>
            <a:r>
              <a:rPr lang="en-CA" sz="2800" dirty="0" smtClean="0"/>
              <a:t>Fit for human consumption </a:t>
            </a:r>
            <a:endParaRPr lang="en-CA" sz="2800" dirty="0"/>
          </a:p>
        </p:txBody>
      </p:sp>
      <p:sp>
        <p:nvSpPr>
          <p:cNvPr id="5" name="Right Arrow 4"/>
          <p:cNvSpPr/>
          <p:nvPr/>
        </p:nvSpPr>
        <p:spPr>
          <a:xfrm rot="3396914">
            <a:off x="4467376" y="2716972"/>
            <a:ext cx="1793423" cy="6176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6626" name="Picture 2" descr="https://encrypted-tbn3.google.com/images?q=tbn:ANd9GcTJdF79Gs5CpWmcV6xIbIg3cEDnZ8r5ST360Nlki5qhKV6GEN2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814687"/>
            <a:ext cx="3600400"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5771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Microbes</a:t>
            </a:r>
            <a:endParaRPr lang="en-CA" dirty="0"/>
          </a:p>
        </p:txBody>
      </p:sp>
      <p:sp>
        <p:nvSpPr>
          <p:cNvPr id="3" name="Content Placeholder 2"/>
          <p:cNvSpPr>
            <a:spLocks noGrp="1"/>
          </p:cNvSpPr>
          <p:nvPr>
            <p:ph idx="1"/>
          </p:nvPr>
        </p:nvSpPr>
        <p:spPr/>
        <p:txBody>
          <a:bodyPr>
            <a:normAutofit/>
          </a:bodyPr>
          <a:lstStyle/>
          <a:p>
            <a:r>
              <a:rPr lang="en-CA" sz="2800" dirty="0" smtClean="0"/>
              <a:t>Wash fruits and vegetables carefully in cold water</a:t>
            </a:r>
          </a:p>
          <a:p>
            <a:r>
              <a:rPr lang="en-CA" sz="2800" dirty="0" smtClean="0"/>
              <a:t>Protect food from insects and rodents</a:t>
            </a:r>
          </a:p>
          <a:p>
            <a:r>
              <a:rPr lang="en-CA" sz="2800" dirty="0" smtClean="0"/>
              <a:t>Pay attention to cross-contamination</a:t>
            </a:r>
            <a:endParaRPr lang="en-CA" sz="2800" dirty="0"/>
          </a:p>
        </p:txBody>
      </p:sp>
      <p:sp>
        <p:nvSpPr>
          <p:cNvPr id="4" name="AutoShape 2" descr="data:image/jpeg;base64,/9j/4AAQSkZJRgABAQAAAQABAAD/2wCEAAkGBhQSERUUEhQVFBQUGBQYFRcVFxUYGhUXFBQVFBQXFRQYHCYeFxkjGhQXHy8gIycpLCwsFR4xNTAqNSYrLCkBCQoKDgwOGg8PGiofHCQsLCksKSksLCwpKSksLCwsLCksLCwsKSwsKSksLCwsKSwsKSwsKSksLCwpLCwsLCwsLP/AABEIALcBEwMBIgACEQEDEQH/xAAcAAABBQEBAQAAAAAAAAAAAAAAAQIEBQYDBwj/xABBEAABAwEFBAcGBAQGAgMAAAABAAIRAwQFITFBElFhcQYTIjKBkaFCUrHB0fAHFGLhFTOSohYjQ3KCslPxY8LS/8QAGgEAAgMBAQAAAAAAAAAAAAAAAAECAwUEBv/EAC8RAAICAQIEBAUDBQAAAAAAAAABAhEDBBIhMUFRExQikTJSYXGhBTNCFSRigdH/2gAMAwEAAhEDEQA/APGZRKRCiSHISBEoARCUhIgASpEqAFQhCABCEIGCEIQAhKaSlKaUCEKSUpKebO4ND9k7JJaHQYLgASAd4BGHFADEoCQBOQAiEIQA5CEpQAgTk0JyABCSUqAGprk8phQA0LoFzTwgBU1OTYQAIQhADkIQgASpEIAUlIhCBgiUIQIEoQEIAVCQIlA7FSFEpCgQhSIWk6K9EPzINe0P6ix0zFSqc3O0pUW5vqHcJj0SboOZE6PXB121WrbTLJQg1qgzM92lSnvVX5AaTJwC134pkOst3GnTFGl1by2k0YU9oU3QTqYMEnEkE6rjeItlprWdljsdehZKD2Gzt6twE7Q/zqriILjnJy44z6d+Jt0VrRY3UaEbTns2totA2ASXSXcQ3LFc851JMsUeDPnEBBW7P4U1GUX1KtopBzGucGUwXyWtJgvOyAMOKwivjOMuRFxceYiEJQpERUqRCAAJyaE5ACFEoKRAClMKeUwoAanNTU4IAckKVIUAIhCEAKEqanIAEIQgAQhCABCEIGCVIhAhZSIU+5LmqWqqKVMYnEnRrRmSk2lxBcSLZbI+o4MptLnHIASVrbu/DKs8A1qjac+y0F7/ACGE+K9B6O9ChRZssGwPaee/UO88OGSt3dXR/lDrKg9p2QOsceAXLLO+h0LEupnLt/CayUmh1Zr6rvddU2Rw2g2I5SSr4UqbNiGNmkNmkGthtIZEM9ydYxOpKh1q7nGXOngPsBLTtTcjE7z81zylKXUtUEi5pXi72ZafA/HH1Xe8aryBj5BUj53yOB+QGXFL+acMNo+ZVdEiVUqNLS17GuBBBzEgiCMPoqGt0Fu6rnR6s/pc5vwMDyVuLdo6PEAoNSmccfAkDyMqcW48iLVmTt34N0jjRq1G7p2XjyADlm7x/C200/5b6dXhOw7+l31XqNN8dx7hzAI8YPyUxtrDxFXYcN5kjDi6CPAqxZpIg8cT59t9yV6H86k9nFww/qGCgr6MtdxbbCKTpB/03wQd4a/I+K85v/oTScSA38vV8dh3hpzGCvjn7lbxdjzkJylXldlSg/YqNg6HQje06hRF0J2UtUBQEFImASmlOhIUAMITgmpzUAOQhCAGoSyhACJQkQgByEgKVAAhCEACEhKRACylSBeldDfw42QK9sbuLKR+Lxqf05D2vdUJzUVbJRi5cih6Kfh3WtYFR/8Ak0M9twxcP0D5nwBXrNydHKFkbFBoYIG04iXOjVzjjx3bgFKszdsiR2W91oyGiqb/ALwcT1bZDB3naOPMaYHDguOc3M6Y40jvel8zhTmNXYkuPAaBVP5gu+v7plnrEYNy1xI9RiPBdKrtoycCMwMo3qui2js2ox/ekHCSNd8YwPIoFKM8vvzXDr+S6MqHmPvGdCkBIp1YEgyurLSDqG/fxUbq2e9HzzjDQceKY8jUHgkFEipS4g8tPU8MclyiNfJcnPQyuPaGHDA8kwoU2gjIwurLc7WPLMbjPMrjUq0zlgd+IB4RtGFwc5MRbWG9NgwBhuOXgfZV3VpMrsIc0OB0OBB4O0dxGB1WMFTHku9lt7mEEHw0O+UV2Ezl0j6MDY2Hg1KJODoh1Nx4eycOR9F5XfVzPsz9l2LTix4ycPrvC+gbLa212c8C045+y4ag6fcZLpT0Ya5hY6ercew4503xEH7xHIqzHkcXXQjOG9fU8aQu9tsbqVR1N4hzTB/bguC707OPkKU0lKmoAQpQkKUIAchCQoAIQkQgAQhCABLKRCAFlEpEIAEIW7/DboaKzvzVds0KR7DTlVqDgc2t10JwyDlGUlFWxpW6Lf8AD7oQKTW2u1N7Zg0aZ9mRIe4e9BBG4EHMiN22m5+YMnhkBu4JrhtkHPgDI8PM46ydVYMbsDjquCUnJ2zsjDaV972vqaWy09t2E7t5CzwcXCDEaYAY78BrOKm36/aqxPdAw54qrdiUixIc8RginJK7U9g9+J47URhnskGc/SUyrEf5eWGeaB0dwKftZ4ZT47OMeeC5PfHd7v3mohJT6dTf6JBR1209u6QeCGvZrnjOcf2nPPguT49jLcc/Hf4IoRLb1fvEb8z5DZyzxmeBUWq7flpu8FykaoFSMkAOLU6nV2c8RuPH4JQ2mcyWmMYOXIQZOWEjM4rnWYMgezod/PimB2tFta8REYzPZz3Q1ow+mq4AH6cVzjcutAwTOIjEcdI3Yp9CJ3sNtdSftN0zGjgdFqjsV6XvBw8eR3OCyVqeDgBBzJLQzawy2QYEZcVMuS8eqdDj2Hd7gRk6OChzGZPp50bJYXgE1KWB/wDkp6HiQPRedr6Iv+w9Y3a1b8CMRyOfmvEOllzCzWghvcf2mcJzb4FdeCf8Wc+WH8kUyanJq6TnEKUJCgIAcEqQJUANQhCABC2dk/DZ2xtVqgZwBBjhOpUap0MbPZcSOJCpeeCOvFo8uX4TKpq1rehU5EnxCuLJ+FgLZe4gnIBw9cEvMQLJ6DJBepx9zzpC9Mb+E7ZwcY/3D6KLeP4d0qeALi45AOB88EvMQIR0c5Ok17mX6I9Gn260tpNkNHaqv9ymCNp3PEAcSF7cyk1gbSpNDaVMBrGgnIb9/Hx4qD0X6Kiw2Y0x/NrEPrHXDuUwdwnzJV3RssKnLk3vhyJQw7OZ2s9Ed6cfv0XC1V9PNdnMgYKJXs8AknQ/fJUli5mequD3OLsO1hB9Mj56JlRjB3TJxkDGMu6YE813r2EjOeHJd7nuAVXS4lrAYJwmdAAo+JEtcWlZUO5IaSt2zohRjJx4k4+QUS09D2gHYe6dNqCPgjxEUqSMu2o3224+P90HKY44JlZrf9OdZz9J04ZqZVuYAwXwRngmNsDffPkpWi1QbK6IThW4DwVvSu5ju853PX910qXHTGIcfiByOqLIuNFXTY098Y+P90CfLFNq0w3uSd+/PkICnPuoaOd4BPp3C46kc8Ck5Jcw2lOX8EoJV0bgOpI5AGfDeh9zhmO1PDx14pb1Vioh2O6esAdJbM4QDPEY5KystgbS72J3/CFKBaG8UjzI+/RZmTUSnw5IiQLcxjpwxI8lU2WjtHOIjxEgb88cFbVbM7QE8gVGfd+w2Xkt2ssNBwXXp5JKmSUbLu6a/ZFJxMgGNoQdkYbJB9ps+RWR6d9HTUpOaB26cvp7yNW8ZHwCtrFYoeHsfJGP396q5vWj1lMOGbY8v2K61KnaIyj0fU+dk1be/ehg65zmTsvJMADsk4kearmdD8QCXCSJ7q61qICj+nZpLcqr7ozBQFvz+F+57/Jv1THfhmRk9/8ASPqn48CnyuT6e6MLKCtHauhzqby0l3kuf+FTvd5I8xDuXL9NztWkvdGfQtD/AITdvd5BCPMY+4v6dqO35Rp69Wm8y57uWMDkEWa7mVDDXO54wOatbusYfBfS2WeEnDTBaOlaKTRstow3QAD1wWauJ6LLn8NbYJ+6Kqw3LZ6YnrCXb8fQKc2y0z/quA5qT19IAk0stcICor06QscdmnSAbqd/0ClaRwwhlzS6/gfeVupN7NOsSdTtZfundFrna+r1xe57aRBzmX5tB5Z+SqaddhIHUmSQGgCZ0A81vrusLaVNtNoAAxdGrj3ko8WX6j+3x7Vdv7HYNkkkrpG5PgblyqWprc8eXqrGZHF8EcatVomXAb5UJ9nqPIIlrJESIkcs1EtN5NL5AgAgidYOv7q1oXoxw7W03LvNMSf1CZUJPhwOjw5QSdHK3vLiA0AYgNkTO/LJcm0nMMxsHPP/AKnU71LZYZMhwdyIw4ZptewudIDSBqYklcLbXNCtckSLLe9QCXQ5uYjCee9TmW9uyXEkDWYhVVnszmMLYc4HKQcN6iVejrqjYNR7RMkZggZCNFKMm3xIShFlreNCjWBfAy74wPidVDo3DZ3gbLnSROfngoAux1MFo2iz9RAx35rtY7QWECWknDAyfRWxYvVFelnW23e2gwGdqTGIjQn5LiwtIkg8uXJSbe4VhsnDZMyTGMRlrmq5t21D2S9gYMy37x8MkSlfJji7XqfEsbO9sYYcRqN+K7VHACcfgotOxkbUvEaZk8zlGa4Nuk4nrS4HIGPDEHLFVc+obV3JH50fLNczV2y0x2cfsnmoDbqLji9kbgJw447k5jeqOwKmLiJEAQDrjkntHUVyJ35mnk0tJ4YwTkCAgXnTxgyRnDXYQcRlmotRpZiGbYcYwzOeGOkclMFRzmhplgOBaIGE5HOEtsUS2IdZ70FSdhrjE5iMhPNRrys1R7SdgCD72eQkYKVY5D4HZY1pyyOuJ1OM+ChXhfe1gwCMYcYO8TCfDoRnUHwKmhXcx8OaRgcojLCDzV3clv2uw/J0id+UQFUMsgcIOcY/UiRAy35hd7AwGpsk4Nw5ETiPFXplDe58Rl82DNskEkwRoVjXU6gJBqgEYHwz0XpN4UxUYH54wRxasJfdnpNqnaGLscJ5aKbNbQzv0FrYW1n02nrm7vLBdvylbWuPMKlud1HaLTIBxGeatzZaAxl3kfokV5cTjJqvwQb7ux2ztmrJEbvqqdgcR/MC1H5ezRiXEarP3hQoseQAY0zyQzs0knWxp+xw6t3/AJQhGzR4+v1Qondtf19j0c3m/IU/+2H3uSuvfYBLmwNSZ+ifaekIpNlzQAOJxPARistbulzqrsWQ3Rod8cM1N0jEw6aWV/Bw72PvHpW6oYFMhmmePPBQXXo7SnHOfol/jp9z1Kn3RXdXfAZzO1+2JUUayxwwwvbSX1JvRZpquLy2A3Li489y1rBuXOy0QxsAR8uaHW0N08yrYqkYGfI809yXAR9qAOUqpvC+Nrstbhrx9MlJtl6k9ljTJzjHygLjQpP/APE/Hlh55oZZixpeqS/JCZUbq0c9y6064c4BreWDezxBjDmFOcw5ENZwc9s+IGqmWNoZiYk7pPySotnlildEQWJo7sg693HjATXWY6H4K2daQND/AEpptbceycP9vzKKRx7nzozlua8YB2O6T4Kue6rv9Vf16zHOcXbUjPBhjHKQcEnVM2dqHFuc/wCXGZHvcEtp2waUfUjPGq89791Y3fYNkh4IncTmCMQN2Cs6dCk4tEEzl2WifGVOLac92PAZaao2lOacXwUSjt1lBxDxJ0cQ0jhtd0qlqWW0CAWO2ZwIkgaSCDC2dagx4ykcQ06c1R2m62tINOs6kScg12Mciq/DSKFBPoR/ylXA9a7DTH4aldmUnYS9xO+AM9RgnMNdvetAOg6xlTPmWn4qQy01RgXWcxMnEeuyIhR8NknjoiWOzNAOywyTmccPgpFayvIADABIOGHPCcVKpVqxEhtJw/S4f/pL+Zrf+CeRPyJS2SI0R22ItENlh3iDHgcEU3vgAuLiJBMjHGZOG6BGnFdTeNUd6zuAH6ah8lyfeRxhg5Frp1xO1G7QKLxsEmOtdqeWyRsjGe0BIOE7RwHisy5uwNmnLg6DIx0yCvalrquyDI4hnwxXWhZ6hHbqbIOjS1nlEKcYtBt7mdo3NVcZLS0b6mHocT5K9slgDP1O36chOPirCldcZDxz9SpDLAVO2yEmjjYIO02B2gfOI81TXnddN8F7A44idcYyOc4LTUrOAQVztNGZ5pijkcXaZ5dVq06VUjYhzHEZbjv4j4rUULVZ3NDg3OPZOqgdK7HSbX2nN/mNBwnEtgH0hO6PV6BBYYkYt72WqRtZksuJZVZN/MUPc/tVffYo1GEhsOZlDRlqMCrzYs/DycmuFmjJuPAps4oSUXaUjCh9H72kK/r9HaJcS1wDTkO0hKjT81j/AMjta+kgqu2nNcdwgQOWK4/xdmPZcOULo2nQj/T8/qrq6bgoPh79jZOQB73PHJPiTlLDhj8LSIVzMbXcBsuDcpIGJ3DetjQszGUwAGsHx1kpGWKgAAA0AZAOiB5qQynTwxGGXby9VZEw9Tn8V2k0uxx/NNx1UG131Ta7Z2SXHc2QOZ0S3vedBpLQWbWpLh2fCVTfmaZBE0yHZiW8tTgiyzBp93qadFjUvpsYO5iY/wDXiuVK2Nce00B2eyMTExPLjKiVH09S0jAd4EcoyVrd93NriXkFmRDXAbUGYMaIsvyY4Y42zrYiMwSBnBGM8tBipfXU8sJOMRj5QpVOwUgAGyANA7d4pr7ponMTzKZnOcJO+JxL2gS7LPERG5VdsvWhUlu20Z7R2mtOGkHNSL2o0aYgd4jR2Q381mHXFZ9+P+4KLfY7dNghJbpNrtwLOp0iosOxtNJODsn6x2na4TvQb0s4/wAzbZJwI2yRsyY7MScso1VU25KHverVOu3ohRqnvHZbE4tx4ZKNs7J48EI7m3/0vbBedF7QZGOUt2YHyUj85SbkR4ScE8XJT0Mf0obcVPf8FMyJPE3ds5m10c5aPPxwVRaOktmcS3aYQMBIgTwJ+imXzZaVNmeLgQMG+fqsiLkox3ifJRb7HdpdPimnJtl669rMDLqrHkYgktMEnGA3HSV2oWmk+TSewEwXQQRmIESIxG5Zt1xUtHHyH1Uy5ujFKpVAJOEk4DRRTZ15MGGMHLc+H0NVTs9EgAxJxxJPz+ae6x0oxjnjOuZXUXLT3lI64qe8+imY26HzM4ustP3jujaOMDhkoVCMYqOGzgQHOdDtZxIU223WynTc4OeCBo6M8N0arMGwh+L31DmRLsjwGSDq0+NZLafAu9gE5h+MT2CBhkZGBxXN930TO0yiTrAgj+khUtS7pEbbsTJENxI1IhIy73SIqu0j7BQdD0yr4vwaizWSk3uS3g17vUHBSiwaOPJc23MI759fqn/wr9R9fqmZb2/MNq0jB2TjzCgWwP6uTtAgw7fGBkfBT/4UffP34rJW/rztMNbAE4bPGM0nSL9PiWR0miv6QOZVDNpxwyaTB1BJafiqyx2amx4cHZH3hlqpruj8mS7E5mJM8yVwfcmOD/RVUb+OEIw2KXA1zLppEd7A/qCd/BKXvf3BMuW6y+k3ES3s5blMNwu97w2f3UzCk1GTi5sjtuSjGf8AclXYXEfsfuhAt6+dnjZvIhauxdJQKTBhg0DNYfa4K2s2yWDkMlLalyNfUZHKrNUOlQ0GOC6s6UTpisxSrgccOIUyiwOxwCRzFdbLzLqj3b3H4ribcdxUetS7TsdT8SmBxHFQ2qzXx5GoK+BJ/iHMLU3DfoFJonKdw1O9Y6Wngrm7bua6m07cZ4eJUkkjn1Tk4q6Zqh0iaBmfMJx6SD3TlhKzYsAH1lMdXYzXaOk6JnBtQl8Xs59Zx4NHk0KD+a81BvC1udUcYOnDQaKN1hG8eKj4Zp4tQowSSLf8wVo+jN6bDHzqfl+6w3XHerO6q5g8/kjY0Q1OdThtaNyb9b4ppvsnUxzWaZbcZ/dSW2iQcfkmcFRG9Jryk088Ac1TC0lOviv2m8B81CNoUXGzT080oJMmC0u3kK46OXlUFXB7u6dTvCzQtCsrltoa8n9J+IRtolnnGWNo3bb+rD2yug6R19H+bQfks5/FARgnm9NPVMyHig+iLS/OlFXqXAkY7Om8rMt6T1hqPI/VOvq1TTOBOLcR8wqHa5qLs0NJjxqLVF8Ol1bcw+f1St6YVZHZZnvKoOs4J9Os3aE7x8U7ZfPHjpnqH+OnRjsT+kO+aaOnb/db5FZo2+nKQ3i2eywnwUjG8ti7Gl/x6/RjfIrH23pdVL3HsiXOwE7zxUhtucRg0N5rKETjmkdelwwjJtIuXdJau8eSZ/iKr73oFU7Kc1iXA0Ul2Nr0e6WVgw9od7cNwVu3pfU3g+AWTuWl/lcyfRWpAHgmZOXDjc26LwdK6vDyQqUWsbj6IQU+BD5TCusw2iAtJdl10nU27bSDGDg7PE5qgdSl2a0d03ftUm4v1jdmVNMjqrSRzr3GG5T4OUc2ED2nD75K0bZywwQTzJ+i7MsjHYx6n1UjP3S7mMcwBzhJzPxXYWeR3s+Sl3nYaYqPgHvHIngoopsiBMc8ioM28OSexWxrrtOjgry7LmeaTTM57t5VGaRGIcY5rV3FUPUtxdm7dvQc+rm0k0cxdR9ptTwj6rs27QBDWOneQPqrVlQn2yPALq4VAMKrfEJWcHjT7mCvWxuFVw5ZjgFGN3YSTjuj91b3zWqiu6dh3d1j2Qq91cySRzgghH2NjDkbgrbIf8O+4VzcFxh7XEnIxru5qCLSDh6rT9FWMLHduO0OWSLZVq5VC0+pyd0bb73mClb0bnJ4jxWkaKYyg84TXVpybP8AxACLMxZp9zA9ILo2HDtAiOPvKFSufayjzK0nSpsvYIzH/wBlEoWTZgn4JbmbGmbeNNlG+6HDTyKsbjuR73OhpMDSNSrFlLAfeq0vRRzG9YSQO6Pii2PVS2Ym0Z19w1B7DvIoZc1QHFp8ivQxaafvNHiudovam322+aVmV5qXY81v6ybNNuOO0MPAqj2TvW56YXwHMaARO1uO7iFkXWuTp4NCOJq6TOnC2upDLzzXSy4vbgZ2m/FdHV3fq8FOujbNZgaXztb2jSdUy7JqKi2W4oOJnZ9NycWRnGHEK2FKrqf6iD8ApFKxOAlxY0by36lBk+aroZqs50GGiIPwWXDTGQXptorDq3w8mGuxAAGRWSY5ozfPCPmg7tHn3NuijDCl2YV5Vt4G7wVdWvGSo0aHjpFldpApN4zh4rrXqt3KXYLcRSYANPjikqVHuU6MKWqd3RWGsEqmig9ClSI+afYyb7W2czPDBaa5L9pikAZETv38kITpUW6t8EWH8dokQZPn9Fzp3xSacCY4j0KEISRnsz1429r6ri04Fx0OCjgA5IQovmbGL4I/YRtODgfitZclI9U3m74oQkUaz4UWf8PJxAHopDKRBgCd5wCEIZlmbvyyzaHAAZj/AKhV38PByExyxKEJM9Bg/bj9hzrM4ZUwZ4tV/cF1F1NxdSB7WhaNEIREp1qrF/skOuQz2JbwkEeYKSpZajBJ2sM+0CPKcEIRZjGf6R1g4sIygTP+4qA61QkQkbWm/aRGN5+it7gvqA8TmRolQpUU6mTeMtKl66bUf8VGfbmnNxP/AB/dCEzNKi+bc0hjCd8GOWBUGmMghCHyNLS/ASDRdG/xVlclN3XNMZA7tGn6oQoI6c/7T+xpX21w1I8kwuBxqOJ54oQmYhW33eEUXbMgHDjmAsg2voJQhSR3aTkzltO3o2TvQhNM6Wja2RnZAjQfBTKdNCFF8zJJbaQjIIQhRG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27652" name="Picture 4" descr="http://www.hsl.virginia.edu/historical/reflections/summer2008/images/newstraigh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4159536"/>
            <a:ext cx="3895601" cy="260226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data:image/jpeg;base64,/9j/4AAQSkZJRgABAQAAAQABAAD/2wCEAAkGBhAQEA8QEBQQEBAQDxAUEBAPEBUQDw8QFBAVFBQQFBQXGyYeFxkjGRQUHy8gIycpLCwsFR4xNTAqNSYrLCkBCQoKDgwOFw8PGikkHxwpKiwpKSwsLCksKSwqLCksKSkpLCkpLCwsKSkpKSkpKSkpKSwpKSksKSkpKSwpKSksLP/AABEIALcBEwMBIgACEQEDEQH/xAAbAAABBQEBAAAAAAAAAAAAAAAAAgMEBQYBB//EAEIQAAEDAgQDBQQGBwcFAAAAAAEAAgMEEQUSITEGQVETImFxkTKBobEUFUJSYtEHIyRykrLBFkNTgoPh8DNjZKLi/8QAGgEAAwEBAQEAAAAAAAAAAAAAAAECAwQFBv/EACURAAICAgIBBAMBAQAAAAAAAAABAhESMQMhQQQiUWEUMoET0f/aAAwDAQACEQMRAD8A9YMqU2VQDOlRzLy06M7LNjk80qBHKpLJF0KZSZIRdIDl0FPIYolDUklDCnGXYDoXVwLq6UMEIXEMAQuXRdZ2M6klqUhUhDJaoWI4kIh1d0vYDxKk4jWNhikld7MbS4+7YLzHE8UkkZLLIe6AS4XtY8mi3RDdFRV7LzFv0gxwsAuXyXN8gAaB08VUUn6WCHgOaHN5g2vbzVNwjwa/EpDNLdlO07DeQ/dB6LY1/DFNT2HZxtbawJaLO8Cotovp9GnwTHYKxmeFwNvaadHtPiFZgLyqbAJKd/0mgd2Ug1MV+48cwPyWw4V42jq/1Ug7Gqbo6J2mY9W3+S0i7M2qNOhCFQgQhCABCElzwN0AKQuA3XUACEIQAIQhAAhCEAYwzJxk6gh6cD157gc1lrDUKbFKqWFysIHJxgUmWjHJ0KPEU+CtsS0DkRlDikxFEY9jslBdXAurpLBJcUpIkKTAadIlNcoc0uqXDKuW/cZ5E0FdTbXJwFbxZdmX47xDIymh5zz+7LG3M6/wXnmO1JdCIWg3kkY2/wB4l23yWz45iz1uH6jLGJS/vAWzlovbfYHkqXFqFpmpZG5TDHUMc4McM2jwbkOsTpfZTJ9mkf1Z6NhGGtpoIoW7RsAPiban1T9TTMkaWPAc07gpzNfXe6LpkmWrMEfBcsu+LlzfH+YVDi3D4nHaN/VzM1ZMzQ38V6Ook2GNNyO6Tv0PuSqylL5MBRfpDqaf9TVMD3N0EuozDqbK1g/SlTHR4sfwuBVtJw3cm7WOB6qBWcFQv9qBh8QAqTkHtJ9Nx3RP/vMv7ys6fG6eT2JGO8nBYCq/RvCT3WSR/ukhRH/o9y6sllafHVPIMV8nqhqG2vceqpqrFm5spNgb6rz84DXRDuVBI6G6lYOybUVBzW2IKiTyVFxWPZvsKro79kHXdqQCbk+CtV5biUj45I5Yrjs3tOmux29F6gx9wCOYB9VpB9GctikIQqJBCEIAEIQgDIS4d0TlNhJO6uX0qkwQ2U4IxxIMWENHJPNoAFYAIsnSLxRGbBZdyKRlSS1S0FDBalQxJ0MSgEKIJHUIQrLBNy7JxNy7IEyoq32KIZU3XnVNwvXHL9jHyW8T1Ia5V8L1JY9aplpmB4pw+NuL01nPa6dgdI/N3rB4Y0B3LQbeCicXVzKZ0TG5XsdpI6dmdtydAHAb7r0SfC4ZjeRjXEDQkAm3mmxgNO2x7NhttcA6qsb7NlPomwRBjWsb7LWho8gLBLum8yMyizKx0FKTIcngtIDTOoQhaFHEl0TTuB6JaEAUuO4O18bsvdNuSxtFLkLmuNyDY31XotabRuI6LzGnDnNqJebXv+Gqx5KXZrB+DS4TCyZwYdeZHgte1tgB0WD4DqjLMSRa0fxJW9V8eiZ7BCEKyAQhCABCEIA5ZCRDO17Q5hDmnYg3CcQAIQhAAhCEACEIQAIQhAAkubdKQgCvqMPDk2zCwFaIU4ojBEJlFZOinUhCMUPEajjsUqRtwloTodEfsV3sU+hLFCxG2xJa6hUOgQhcLgEDOoVLLi7nOIZbKE1hnEIfI+N2hb8VOSuh06suasdx3kV51hrLsqx/3JP5V6BLVNcCBqbLJ4Thx/agdD2jvi0LPlVouGxngNojfKTo0NYLnYbrcNqGkXBBHUG6x2E0b3MqIo3C7izOCOY1T7OF395/aPY4tIysJDT4lUrSVITptsRX48+Wt+jRSFrQWXc3qRq0JdY+dpyRVNpQ7KGyDuudyaSspguGS09YTNdrO0FpDsd9bq2qKkdtKA0zAvc5uV3eLr3vdZ332XXRu6GoL4o3v7riwF4+663eHrdPteDsQfI3WHo+HJzTMDpZGuf33MLiWgk3Ld1d4PSuhLnE+0AC0bac1qpO9GePRfoUX6WhVaFTPLsL4lli9hxaOnL0WlouPH/3jWu8R3T+S8+dTSxG0jXM/eFgfIp6OosuPKUT0nxwltHqlPxhTu3zMPiLj4KwhxqndtIz3m3zXkkdcOd1IZWNPP1Vrmfkzfpo+D1xk7Ts5p8iCl5h1C8iNe4DulNiukPM+qr/AG+iPxfs9iQvMqHHqqEd15y9HHMPQqb/AG6mtqW+5o1VrlTIfp5LR6AhebScdVB2IHuC6ONqi2rvgEf6xD8aZ6QheXP44q72z2t+EarRYPx01wAm3+83+oQuWLFL084qzXoUWkxOKUXY9p8L6+ilLW7MGqBCEzLVsbuQk3Qh5CgnGYR9r4FSYKhrxcFJST0wHUIQqAEIQgDiYlpAW2uRqSpCEAZSalMDnDkea5hWAZnulO5+SusYpg4N81MpWANFlCirKcuhmmw9rCSNyFU00gM9V0EgHpG1aFZHDX3lrj/5Mlvc0BTy6K49neGHftda3xiPqz/ZaYtWM4TlP1hVA844z6Ehbey0jpEPZScT0meA2AOVzXa9GuBI9FQcN0jZat87QWtjGXIRzIButbi8jWxnOQGO0JPK6z2AVTW1b4oxdsgLi46WLdBbzChpZopP2s0hYkFimGNJ7MK2hJkPIhTezC4pxKyPN6TF7ixsRza4XB9xUoUVJL7UYaesZyfDb4LKwyKxgqSFwKbR6r40yzl4RjOsUh8ntB+Isq6XhyRptdh95afiFMixNwUsY5fRzQ5VmmThJFIMImH2CR+Eh3yKQKOS9gx/uY6/yWhZjbB9n4pt+OC5IY2/v+V7J3EdS+CkGE1TjYRSnxLSB6nRSRw44WMssUfVubtHDws3T4p+fFZX6Fxy/dGgHuChEc7pZxWkPGXlj/1LB/jk/wCl/wDS4cDYfZmb/mYR8im7dEh9+qM/oeL+RM3DspPcfC//AFMt/UKO/CamO943G3NlpB/63ToDhrqFJjr3331631TyXwOmiLRiovZscvuY4W8ytZg+IzsH66QxMFrBxzud5AXt71QT1srhq4+viq1r3kuDiTvz6EX/AKpKddoiUM+meiT8URkWa4j8ThuqKtxUnXPcE2uARbzVPTSNLGtO7bg36ckqqsQ1jdXEj3NBuSs/USuLbZjL08IxbH/pJBBzb7G/JTKbGpInggm1+Z0Pioc0QOWwOjbFMl4As4acjzC8dc0oO0zhZ6ZhmIiZjXC+o18De1lMWT4axARRRNcRaSVzWknTYaetveVqg8G9iDY2NjsehX03DPOCb2ZikIQtgBC5dCAKzGHvy90aKTh0uZg8lExOvY3MwnvW281X8Mzuc+TW7QRbw0Up+4rwaOWTKCenRYancc1Q9pDc0jyW+K3Ex7ptrosnS0bXOnLhqXm46aKeTwOAnhWAfSHy7lzLEjlY6LYLOYDE2OR4bzA06LQZlcdEvZBxCmbUAxX0BGYcxqCD4LJYpUDDRDVkGXM8McL2IDunorfHMaMFR2cTWlzmNLiet9B6WWV4mqZKiDsnixa7MABpceKzk1f2VFOj0qhrWTRsljN2SNDmnbQhOlVHCQAoaYDS0YBB3DhoQrOSRbEC8yFFNSFxOgPIWNCeaClR0Un3HHyaT8k4I3DcEeYsvLcWexGcXpg3VONNkjMu3SxLyFPbfZIskGQoEt0qKsE9HtYpLZAltekFi8q47YpQK7bdMLIj6oDxKiT4mxgu7n93vfJTKigDh49VFp8N9prrnXNmFvT+ipCIrOIGk2Aeb6a2G/vUx1cGXJbfU7f88FW1jKUm4e5pBH2bjQ87Lk0xJ8Nxp71hzzcFaMeWbjVFwJJHNa4WY11/E22HvVphLGtuTqTuTqVn6KfWx2PLl106K0pq8BeZyeplN9nJyTlLZZzPsTaygTR3vdO/TmcyFEqcWib9oLCsmYU2N40JOxoy3O0Mndd8ZIIuBl1G2xXouH1cUMTGMuG2LrPeXvzPJe4uc43Ju46lUnCVSws77Wujf3TcXv3hlJHmfimMTwuR8r3MJa0u7o6NGgC+l9DBqCd+EZStGnOOMHMLn9oGdR6rHnBZBqXEqBNhExvZxAXoURbN67HmdQuz40GgW53XmEtDUBwGd1rrRMY60VyTob+iTLjstWyCRznu3P8AwKRgMTo5H6ENcRv4c1Y4VPCGNBLQbC4O91YTVEYtq3wtZZxjTs0lK+hc84YwvdsBqsnHiMTpHm4s9xJ80/xrW9pB2Md7vcC47aDXKq/C6GFscT5NwRm877eSU+3QR67LvCSxkziB3XgAHkCFbVDgOY1TUVfT2IBG21twkNrac38OoJsqXSol9sylZLmr4M2ozC/iLpudmeprGu1aHDIOgskVEgdiEFtjJoPDNonpD+1Vo6PHyXPHf9/4XyaX8L/hk/skH7p+ZU6YEhQuGB+yQfun+YqxcF2IyKhzDfcoUx8epQrGIpsKa3YKT9EHMX81LsiyzAqqjBIX+0xh/wAoB9QqmXhGEnTOPJ2nxC1RCQY1LintFKclpmTdwQx2z3jzAd+Sr6zgmoZrGWyAcgcrvQ/mt3lXCofFF+DWPqJryeUTwuaS1wLXDk4WI9yGOIsV6TXUkcotI1rx4jUeR3CztbweDcwPy/hfqP4lzy4GtHVD1Sf7GfEqW0pFbRSwOyytLTyP2T5HYppk3RY4tHSpJ6JZcEqGQfNQ3VCXHNy+KdDCpwCCSxADHW1czuknqRsVHbgc8naZ3NfqMr3u7xAFgTppaysmvuEtkh6JSVqmTKCkqZRtwOZutmkjkHbo+rnnQaeP+yupagqL2hOutr7rl/F429EfjwKqTApftSNA6DU2/opMNLFHq0Akbl3eN/erLJpc6DqdFGpDG6S18+oFrd3zvzW0OGMNItKENItcBoZ5ZWOa5zGNIJI0Dua2pgUXDcrGgDmAT46K0jevT4oYo8vm5HyO2QX0V1w4YLK0aEotWpiZarwsdFFMB0FjoCtTNACoMkYbc2QBlXlwk3I8CpEFU8kbnXzVZxNXPEo7MaaA/mrfh9hLRmGt9+SwivcavRIqIO1s4HUck62iGWx1T8tAQbjRPRB3MLVwM1IZpqOx8OqRXQtO2hAU/I4pP0O6FEbZkL2xCm8HN+alyj9srj1e238IUPi7EaelrYmZ2iUNa4lw2JPdbp6+8KLjeLyQHO/LmlcCRsS3rcrnSp/0uXuSZteGXWpYR+E/zFWT5FCwOWN9PC6L2SwabWPMaeKlvautGYw6VC45iEwLLMu3USKYJ5soUiHVwlIMoXO0CBikl6O0CM4QIjSMSWMUg2Q0hIZx1OHAtcA5p3BFwfcVmcZ4HBBfTHK7/Cce4790n2T8PJa1rgl9oEpRUtlRnKHaPGpXuY4skBa5psWuFiCnYZGnqvW5oIn+2xj7bZ2h1vUJs0FPa3ZxW6dm38lh/j8M6/yvo8wbIfs2HnqkPknGocPItB/ot9W8JUsly28TvwHu/wAJ/oqWp4MmbcxvZJ0Buwn5j4rOXFJGsfUQZlG105eGFjX5jlADSHFxNhsUuWd7HlgDXZdCdS3PzI11bfbqrmnw2dl/1bxKXFosPZaALkEdSQL9AequcO4NZYGR2Y82x208C4pLjkypc0I9tnnjqF75C55LnE89fcBy8gtrgPCtmB8gIJ2aRY28VrKLC4IgMrGB33rAu/iKmZQtocKXbObk9S5Ko9FbT0VlYRRJ1rEsNXQcZwBKshdSAacxMzwjKVKTc7wBqmBiKynaXm45lXfDcd2DRUmNEh5LNlf8MuaIgCdVjH9maPSLV0KT2AUotSFrZmNCFHYp1CBnlvFuAU5rWB+YvlcLAc9dAu8QUcM7mxyteDC4NuNbbCysOK4HfWVI4jute0k9NQma4jtpTcWdJceoWEupGtto3OF4c2GGONuzWhSTElxHut8gukrcyI5gQn7riYGRZiqeGMFUjQnQsLZpSLf63KPrUqrA8V0WTthSLL61K6MVKrtF3RFsKRYfWhXRiZVeCEoEJdhSLAYm5Muxd90yHBF2othSJrcTclfWLlDa4JfaBFsKRJ+nuTkda4kC9rm1zsFB7QJynmAc072cPmn2FIumXDySSGBupDjrblltp13UKrrw0hsZzDdxAsL30Hin6Oqa4ua0Ai2ZxO9zsPFVNXLHnOT2dPVWyES4q9xVlBUXVLTytVvSkJxBksTJXbJGQJJiVUyR4TJQmCilpCQXpAT2yhVWJ08kh7psE62RK7UoGZ6bBpTuSlxYRLawcR5aK/7VdEynFDyY7h2cMDZNSOfUeKfKjtqUoThUIdTNVLlF72+a6JdQbqnxzCZagnLK5g5Blgk78AimxuX6S7uuylptmI1Nl2nwMNiike8vAcczez0OvVJPC8rR/wBR+3RdZw9PlI7d9idje3pdYOMrs3TVUXLOLYmFsbmOa3QBwFwPcr3QgOGoIuFgZeA5JDc1Dx5D81qsBwd1LEWGV8o5Z7aeS2V+TF14LOy4oRxVguDcEEixBvofJCumI8/aHdCnWh3QratwlvQJwYW0cgooqzFBruh9EoNd0PotsMPZ0XfoDOgRQrMSGv6H0XQx/Q+i2woW9EsUDeiKCzECN/Q+iUI39D6LcfQG9Akmjb0RQZGKyO6H0Suzf0Pote6lb0CT2LegRQZGT7N/QrvZv6FahzG9Ak5W+CKCzM5HdCrHD42su9+tm3Asdbg93zurJ7W+CizVzGkDS1kaDZDop3h8jrauY7wF7giygmF/QqX9ZgXI0T8NY0221S2PRAjp5PulWVMJByKsqaZpA2UpjgjRLZCjdJ0KkNfJ0UoJ0FVkIiB7ubUoi+4UpJcVSYER1OmX0/ipt03UHQoArzLbmEqOUnp6qtqHAEp6hnUjLDVAckSTqOahAE26NVDbUpf0lAHZayxy800+v1t4qunqP1oUeWoGf3qb7Kro1UUgsNbpwzKuhmFgne1Vkk0TIUPtF1Kx0SGzhPNehCCThK5nQhAC2uSg5CEAKzJt7l1CAIssygVWIBgufkhCBlLLj5vpsknHShCRVEKfGXHqoMmIEoQpZohsVicjryLIQhDLGjxhzbalaGixQOAvuhCZlJFrFUJ4SoQhGdne0STIhCpCOdoo1dJ3ShCpjRk6irNyl0dXYriFmjR6JNViNlCOKIQhghyOvupENbcgdUIQmDKupqf1zh0Kr6nELSe9CFnfZpXRpKXEO63yT4xBCFqRQsVyEIU2VR//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8" descr="data:image/jpeg;base64,/9j/4AAQSkZJRgABAQAAAQABAAD/2wCEAAkGBhAQEA8QEBQQEBAQDxAUEBAPEBUQDw8QFBAVFBQQFBQXGyYeFxkjGRQUHy8gIycpLCwsFR4xNTAqNSYrLCkBCQoKDgwOFw8PGikkHxwpKiwpKSwsLCksKSwqLCksKSkpLCkpLCwsKSkpKSkpKSkpKSwpKSksKSkpKSwpKSksLP/AABEIALcBEwMBIgACEQEDEQH/xAAbAAABBQEBAAAAAAAAAAAAAAAAAgMEBQYBB//EAEIQAAEDAgQDBQQGBwcFAAAAAAEAAgMEEQUSITEGQVETImFxkTKBobEUFUJSYtEHIyRykrLBFkNTgoPh8DNjZKLi/8QAGgEAAwEBAQEAAAAAAAAAAAAAAAECAwQFBv/EACURAAICAgIBBAMBAQAAAAAAAAABAhESMQMhQQQiUWEUMoET0f/aAAwDAQACEQMRAD8A9YMqU2VQDOlRzLy06M7LNjk80qBHKpLJF0KZSZIRdIDl0FPIYolDUklDCnGXYDoXVwLq6UMEIXEMAQuXRdZ2M6klqUhUhDJaoWI4kIh1d0vYDxKk4jWNhikld7MbS4+7YLzHE8UkkZLLIe6AS4XtY8mi3RDdFRV7LzFv0gxwsAuXyXN8gAaB08VUUn6WCHgOaHN5g2vbzVNwjwa/EpDNLdlO07DeQ/dB6LY1/DFNT2HZxtbawJaLO8Cotovp9GnwTHYKxmeFwNvaadHtPiFZgLyqbAJKd/0mgd2Ug1MV+48cwPyWw4V42jq/1Ug7Gqbo6J2mY9W3+S0i7M2qNOhCFQgQhCABCElzwN0AKQuA3XUACEIQAIQhAAhCEAYwzJxk6gh6cD157gc1lrDUKbFKqWFysIHJxgUmWjHJ0KPEU+CtsS0DkRlDikxFEY9jslBdXAurpLBJcUpIkKTAadIlNcoc0uqXDKuW/cZ5E0FdTbXJwFbxZdmX47xDIymh5zz+7LG3M6/wXnmO1JdCIWg3kkY2/wB4l23yWz45iz1uH6jLGJS/vAWzlovbfYHkqXFqFpmpZG5TDHUMc4McM2jwbkOsTpfZTJ9mkf1Z6NhGGtpoIoW7RsAPiban1T9TTMkaWPAc07gpzNfXe6LpkmWrMEfBcsu+LlzfH+YVDi3D4nHaN/VzM1ZMzQ38V6Ook2GNNyO6Tv0PuSqylL5MBRfpDqaf9TVMD3N0EuozDqbK1g/SlTHR4sfwuBVtJw3cm7WOB6qBWcFQv9qBh8QAqTkHtJ9Nx3RP/vMv7ys6fG6eT2JGO8nBYCq/RvCT3WSR/ukhRH/o9y6sllafHVPIMV8nqhqG2vceqpqrFm5spNgb6rz84DXRDuVBI6G6lYOybUVBzW2IKiTyVFxWPZvsKro79kHXdqQCbk+CtV5biUj45I5Yrjs3tOmux29F6gx9wCOYB9VpB9GctikIQqJBCEIAEIQgDIS4d0TlNhJO6uX0qkwQ2U4IxxIMWENHJPNoAFYAIsnSLxRGbBZdyKRlSS1S0FDBalQxJ0MSgEKIJHUIQrLBNy7JxNy7IEyoq32KIZU3XnVNwvXHL9jHyW8T1Ia5V8L1JY9aplpmB4pw+NuL01nPa6dgdI/N3rB4Y0B3LQbeCicXVzKZ0TG5XsdpI6dmdtydAHAb7r0SfC4ZjeRjXEDQkAm3mmxgNO2x7NhttcA6qsb7NlPomwRBjWsb7LWho8gLBLum8yMyizKx0FKTIcngtIDTOoQhaFHEl0TTuB6JaEAUuO4O18bsvdNuSxtFLkLmuNyDY31XotabRuI6LzGnDnNqJebXv+Gqx5KXZrB+DS4TCyZwYdeZHgte1tgB0WD4DqjLMSRa0fxJW9V8eiZ7BCEKyAQhCABCEIA5ZCRDO17Q5hDmnYg3CcQAIQhAAhCEACEIQAIQhAAkubdKQgCvqMPDk2zCwFaIU4ojBEJlFZOinUhCMUPEajjsUqRtwloTodEfsV3sU+hLFCxG2xJa6hUOgQhcLgEDOoVLLi7nOIZbKE1hnEIfI+N2hb8VOSuh06suasdx3kV51hrLsqx/3JP5V6BLVNcCBqbLJ4Thx/agdD2jvi0LPlVouGxngNojfKTo0NYLnYbrcNqGkXBBHUG6x2E0b3MqIo3C7izOCOY1T7OF395/aPY4tIysJDT4lUrSVITptsRX48+Wt+jRSFrQWXc3qRq0JdY+dpyRVNpQ7KGyDuudyaSspguGS09YTNdrO0FpDsd9bq2qKkdtKA0zAvc5uV3eLr3vdZ332XXRu6GoL4o3v7riwF4+663eHrdPteDsQfI3WHo+HJzTMDpZGuf33MLiWgk3Ld1d4PSuhLnE+0AC0bac1qpO9GePRfoUX6WhVaFTPLsL4lli9hxaOnL0WlouPH/3jWu8R3T+S8+dTSxG0jXM/eFgfIp6OosuPKUT0nxwltHqlPxhTu3zMPiLj4KwhxqndtIz3m3zXkkdcOd1IZWNPP1Vrmfkzfpo+D1xk7Ts5p8iCl5h1C8iNe4DulNiukPM+qr/AG+iPxfs9iQvMqHHqqEd15y9HHMPQqb/AG6mtqW+5o1VrlTIfp5LR6AhebScdVB2IHuC6ONqi2rvgEf6xD8aZ6QheXP44q72z2t+EarRYPx01wAm3+83+oQuWLFL084qzXoUWkxOKUXY9p8L6+ilLW7MGqBCEzLVsbuQk3Qh5CgnGYR9r4FSYKhrxcFJST0wHUIQqAEIQgDiYlpAW2uRqSpCEAZSalMDnDkea5hWAZnulO5+SusYpg4N81MpWANFlCirKcuhmmw9rCSNyFU00gM9V0EgHpG1aFZHDX3lrj/5Mlvc0BTy6K49neGHftda3xiPqz/ZaYtWM4TlP1hVA844z6Ehbey0jpEPZScT0meA2AOVzXa9GuBI9FQcN0jZat87QWtjGXIRzIButbi8jWxnOQGO0JPK6z2AVTW1b4oxdsgLi46WLdBbzChpZopP2s0hYkFimGNJ7MK2hJkPIhTezC4pxKyPN6TF7ixsRza4XB9xUoUVJL7UYaesZyfDb4LKwyKxgqSFwKbR6r40yzl4RjOsUh8ntB+Isq6XhyRptdh95afiFMixNwUsY5fRzQ5VmmThJFIMImH2CR+Eh3yKQKOS9gx/uY6/yWhZjbB9n4pt+OC5IY2/v+V7J3EdS+CkGE1TjYRSnxLSB6nRSRw44WMssUfVubtHDws3T4p+fFZX6Fxy/dGgHuChEc7pZxWkPGXlj/1LB/jk/wCl/wDS4cDYfZmb/mYR8im7dEh9+qM/oeL+RM3DspPcfC//AFMt/UKO/CamO943G3NlpB/63ToDhrqFJjr3331631TyXwOmiLRiovZscvuY4W8ytZg+IzsH66QxMFrBxzud5AXt71QT1srhq4+viq1r3kuDiTvz6EX/AKpKddoiUM+meiT8URkWa4j8ThuqKtxUnXPcE2uARbzVPTSNLGtO7bg36ckqqsQ1jdXEj3NBuSs/USuLbZjL08IxbH/pJBBzb7G/JTKbGpInggm1+Z0Pioc0QOWwOjbFMl4As4acjzC8dc0oO0zhZ6ZhmIiZjXC+o18De1lMWT4axARRRNcRaSVzWknTYaetveVqg8G9iDY2NjsehX03DPOCb2ZikIQtgBC5dCAKzGHvy90aKTh0uZg8lExOvY3MwnvW281X8Mzuc+TW7QRbw0Up+4rwaOWTKCenRYancc1Q9pDc0jyW+K3Ex7ptrosnS0bXOnLhqXm46aKeTwOAnhWAfSHy7lzLEjlY6LYLOYDE2OR4bzA06LQZlcdEvZBxCmbUAxX0BGYcxqCD4LJYpUDDRDVkGXM8McL2IDunorfHMaMFR2cTWlzmNLiet9B6WWV4mqZKiDsnixa7MABpceKzk1f2VFOj0qhrWTRsljN2SNDmnbQhOlVHCQAoaYDS0YBB3DhoQrOSRbEC8yFFNSFxOgPIWNCeaClR0Un3HHyaT8k4I3DcEeYsvLcWexGcXpg3VONNkjMu3SxLyFPbfZIskGQoEt0qKsE9HtYpLZAltekFi8q47YpQK7bdMLIj6oDxKiT4mxgu7n93vfJTKigDh49VFp8N9prrnXNmFvT+ipCIrOIGk2Aeb6a2G/vUx1cGXJbfU7f88FW1jKUm4e5pBH2bjQ87Lk0xJ8Nxp71hzzcFaMeWbjVFwJJHNa4WY11/E22HvVphLGtuTqTuTqVn6KfWx2PLl106K0pq8BeZyeplN9nJyTlLZZzPsTaygTR3vdO/TmcyFEqcWib9oLCsmYU2N40JOxoy3O0Mndd8ZIIuBl1G2xXouH1cUMTGMuG2LrPeXvzPJe4uc43Ju46lUnCVSws77Wujf3TcXv3hlJHmfimMTwuR8r3MJa0u7o6NGgC+l9DBqCd+EZStGnOOMHMLn9oGdR6rHnBZBqXEqBNhExvZxAXoURbN67HmdQuz40GgW53XmEtDUBwGd1rrRMY60VyTob+iTLjstWyCRznu3P8AwKRgMTo5H6ENcRv4c1Y4VPCGNBLQbC4O91YTVEYtq3wtZZxjTs0lK+hc84YwvdsBqsnHiMTpHm4s9xJ80/xrW9pB2Md7vcC47aDXKq/C6GFscT5NwRm877eSU+3QR67LvCSxkziB3XgAHkCFbVDgOY1TUVfT2IBG21twkNrac38OoJsqXSol9sylZLmr4M2ozC/iLpudmeprGu1aHDIOgskVEgdiEFtjJoPDNonpD+1Vo6PHyXPHf9/4XyaX8L/hk/skH7p+ZU6YEhQuGB+yQfun+YqxcF2IyKhzDfcoUx8epQrGIpsKa3YKT9EHMX81LsiyzAqqjBIX+0xh/wAoB9QqmXhGEnTOPJ2nxC1RCQY1LintFKclpmTdwQx2z3jzAd+Sr6zgmoZrGWyAcgcrvQ/mt3lXCofFF+DWPqJryeUTwuaS1wLXDk4WI9yGOIsV6TXUkcotI1rx4jUeR3CztbweDcwPy/hfqP4lzy4GtHVD1Sf7GfEqW0pFbRSwOyytLTyP2T5HYppk3RY4tHSpJ6JZcEqGQfNQ3VCXHNy+KdDCpwCCSxADHW1czuknqRsVHbgc8naZ3NfqMr3u7xAFgTppaysmvuEtkh6JSVqmTKCkqZRtwOZutmkjkHbo+rnnQaeP+yupagqL2hOutr7rl/F429EfjwKqTApftSNA6DU2/opMNLFHq0Akbl3eN/erLJpc6DqdFGpDG6S18+oFrd3zvzW0OGMNItKENItcBoZ5ZWOa5zGNIJI0Dua2pgUXDcrGgDmAT46K0jevT4oYo8vm5HyO2QX0V1w4YLK0aEotWpiZarwsdFFMB0FjoCtTNACoMkYbc2QBlXlwk3I8CpEFU8kbnXzVZxNXPEo7MaaA/mrfh9hLRmGt9+SwivcavRIqIO1s4HUck62iGWx1T8tAQbjRPRB3MLVwM1IZpqOx8OqRXQtO2hAU/I4pP0O6FEbZkL2xCm8HN+alyj9srj1e238IUPi7EaelrYmZ2iUNa4lw2JPdbp6+8KLjeLyQHO/LmlcCRsS3rcrnSp/0uXuSZteGXWpYR+E/zFWT5FCwOWN9PC6L2SwabWPMaeKlvautGYw6VC45iEwLLMu3USKYJ5soUiHVwlIMoXO0CBikl6O0CM4QIjSMSWMUg2Q0hIZx1OHAtcA5p3BFwfcVmcZ4HBBfTHK7/Cce4790n2T8PJa1rgl9oEpRUtlRnKHaPGpXuY4skBa5psWuFiCnYZGnqvW5oIn+2xj7bZ2h1vUJs0FPa3ZxW6dm38lh/j8M6/yvo8wbIfs2HnqkPknGocPItB/ot9W8JUsly28TvwHu/wAJ/oqWp4MmbcxvZJ0Buwn5j4rOXFJGsfUQZlG105eGFjX5jlADSHFxNhsUuWd7HlgDXZdCdS3PzI11bfbqrmnw2dl/1bxKXFosPZaALkEdSQL9AequcO4NZYGR2Y82x208C4pLjkypc0I9tnnjqF75C55LnE89fcBy8gtrgPCtmB8gIJ2aRY28VrKLC4IgMrGB33rAu/iKmZQtocKXbObk9S5Ko9FbT0VlYRRJ1rEsNXQcZwBKshdSAacxMzwjKVKTc7wBqmBiKynaXm45lXfDcd2DRUmNEh5LNlf8MuaIgCdVjH9maPSLV0KT2AUotSFrZmNCFHYp1CBnlvFuAU5rWB+YvlcLAc9dAu8QUcM7mxyteDC4NuNbbCysOK4HfWVI4jute0k9NQma4jtpTcWdJceoWEupGtto3OF4c2GGONuzWhSTElxHut8gukrcyI5gQn7riYGRZiqeGMFUjQnQsLZpSLf63KPrUqrA8V0WTthSLL61K6MVKrtF3RFsKRYfWhXRiZVeCEoEJdhSLAYm5Muxd90yHBF2othSJrcTclfWLlDa4JfaBFsKRJ+nuTkda4kC9rm1zsFB7QJynmAc072cPmn2FIumXDySSGBupDjrblltp13UKrrw0hsZzDdxAsL30Hin6Oqa4ua0Ai2ZxO9zsPFVNXLHnOT2dPVWyES4q9xVlBUXVLTytVvSkJxBksTJXbJGQJJiVUyR4TJQmCilpCQXpAT2yhVWJ08kh7psE62RK7UoGZ6bBpTuSlxYRLawcR5aK/7VdEynFDyY7h2cMDZNSOfUeKfKjtqUoThUIdTNVLlF72+a6JdQbqnxzCZagnLK5g5Blgk78AimxuX6S7uuylptmI1Nl2nwMNiike8vAcczez0OvVJPC8rR/wBR+3RdZw9PlI7d9idje3pdYOMrs3TVUXLOLYmFsbmOa3QBwFwPcr3QgOGoIuFgZeA5JDc1Dx5D81qsBwd1LEWGV8o5Z7aeS2V+TF14LOy4oRxVguDcEEixBvofJCumI8/aHdCnWh3QratwlvQJwYW0cgooqzFBruh9EoNd0PotsMPZ0XfoDOgRQrMSGv6H0XQx/Q+i2woW9EsUDeiKCzECN/Q+iUI39D6LcfQG9Akmjb0RQZGKyO6H0Suzf0Pote6lb0CT2LegRQZGT7N/QrvZv6FahzG9Ak5W+CKCzM5HdCrHD42su9+tm3Asdbg93zurJ7W+CizVzGkDS1kaDZDop3h8jrauY7wF7giygmF/QqX9ZgXI0T8NY0221S2PRAjp5PulWVMJByKsqaZpA2UpjgjRLZCjdJ0KkNfJ0UoJ0FVkIiB7ubUoi+4UpJcVSYER1OmX0/ipt03UHQoArzLbmEqOUnp6qtqHAEp6hnUjLDVAckSTqOahAE26NVDbUpf0lAHZayxy800+v1t4qunqP1oUeWoGf3qb7Kro1UUgsNbpwzKuhmFgne1Vkk0TIUPtF1Kx0SGzhPNehCCThK5nQhAC2uSg5CEAKzJt7l1CAIssygVWIBgufkhCBlLLj5vpsknHShCRVEKfGXHqoMmIEoQpZohsVicjryLIQhDLGjxhzbalaGixQOAvuhCZlJFrFUJ4SoQhGdne0STIhCpCOdoo1dJ3ShCpjRk6irNyl0dXYriFmjR6JNViNlCOKIQhghyOvupENbcgdUIQmDKupqf1zh0Kr6nELSe9CFnfZpXRpKXEO63yT4xBCFqRQsVyEIU2VR//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AutoShape 10" descr="data:image/jpeg;base64,/9j/4AAQSkZJRgABAQAAAQABAAD/2wCEAAkGBhAQEA8QEBQQEBAQDxAUEBAPEBUQDw8QFBAVFBQQFBQXGyYeFxkjGRQUHy8gIycpLCwsFR4xNTAqNSYrLCkBCQoKDgwOFw8PGikkHxwpKiwpKSwsLCksKSwqLCksKSkpLCkpLCwsKSkpKSkpKSkpKSwpKSksKSkpKSwpKSksLP/AABEIALcBEwMBIgACEQEDEQH/xAAbAAABBQEBAAAAAAAAAAAAAAAAAgMEBQYBB//EAEIQAAEDAgQDBQQGBwcFAAAAAAEAAgMEEQUSITEGQVETImFxkTKBobEUFUJSYtEHIyRykrLBFkNTgoPh8DNjZKLi/8QAGgEAAwEBAQEAAAAAAAAAAAAAAAECAwQFBv/EACURAAICAgIBBAMBAQAAAAAAAAABAhESMQMhQQQiUWEUMoET0f/aAAwDAQACEQMRAD8A9YMqU2VQDOlRzLy06M7LNjk80qBHKpLJF0KZSZIRdIDl0FPIYolDUklDCnGXYDoXVwLq6UMEIXEMAQuXRdZ2M6klqUhUhDJaoWI4kIh1d0vYDxKk4jWNhikld7MbS4+7YLzHE8UkkZLLIe6AS4XtY8mi3RDdFRV7LzFv0gxwsAuXyXN8gAaB08VUUn6WCHgOaHN5g2vbzVNwjwa/EpDNLdlO07DeQ/dB6LY1/DFNT2HZxtbawJaLO8Cotovp9GnwTHYKxmeFwNvaadHtPiFZgLyqbAJKd/0mgd2Ug1MV+48cwPyWw4V42jq/1Ug7Gqbo6J2mY9W3+S0i7M2qNOhCFQgQhCABCElzwN0AKQuA3XUACEIQAIQhAAhCEAYwzJxk6gh6cD157gc1lrDUKbFKqWFysIHJxgUmWjHJ0KPEU+CtsS0DkRlDikxFEY9jslBdXAurpLBJcUpIkKTAadIlNcoc0uqXDKuW/cZ5E0FdTbXJwFbxZdmX47xDIymh5zz+7LG3M6/wXnmO1JdCIWg3kkY2/wB4l23yWz45iz1uH6jLGJS/vAWzlovbfYHkqXFqFpmpZG5TDHUMc4McM2jwbkOsTpfZTJ9mkf1Z6NhGGtpoIoW7RsAPiban1T9TTMkaWPAc07gpzNfXe6LpkmWrMEfBcsu+LlzfH+YVDi3D4nHaN/VzM1ZMzQ38V6Ook2GNNyO6Tv0PuSqylL5MBRfpDqaf9TVMD3N0EuozDqbK1g/SlTHR4sfwuBVtJw3cm7WOB6qBWcFQv9qBh8QAqTkHtJ9Nx3RP/vMv7ys6fG6eT2JGO8nBYCq/RvCT3WSR/ukhRH/o9y6sllafHVPIMV8nqhqG2vceqpqrFm5spNgb6rz84DXRDuVBI6G6lYOybUVBzW2IKiTyVFxWPZvsKro79kHXdqQCbk+CtV5biUj45I5Yrjs3tOmux29F6gx9wCOYB9VpB9GctikIQqJBCEIAEIQgDIS4d0TlNhJO6uX0qkwQ2U4IxxIMWENHJPNoAFYAIsnSLxRGbBZdyKRlSS1S0FDBalQxJ0MSgEKIJHUIQrLBNy7JxNy7IEyoq32KIZU3XnVNwvXHL9jHyW8T1Ia5V8L1JY9aplpmB4pw+NuL01nPa6dgdI/N3rB4Y0B3LQbeCicXVzKZ0TG5XsdpI6dmdtydAHAb7r0SfC4ZjeRjXEDQkAm3mmxgNO2x7NhttcA6qsb7NlPomwRBjWsb7LWho8gLBLum8yMyizKx0FKTIcngtIDTOoQhaFHEl0TTuB6JaEAUuO4O18bsvdNuSxtFLkLmuNyDY31XotabRuI6LzGnDnNqJebXv+Gqx5KXZrB+DS4TCyZwYdeZHgte1tgB0WD4DqjLMSRa0fxJW9V8eiZ7BCEKyAQhCABCEIA5ZCRDO17Q5hDmnYg3CcQAIQhAAhCEACEIQAIQhAAkubdKQgCvqMPDk2zCwFaIU4ojBEJlFZOinUhCMUPEajjsUqRtwloTodEfsV3sU+hLFCxG2xJa6hUOgQhcLgEDOoVLLi7nOIZbKE1hnEIfI+N2hb8VOSuh06suasdx3kV51hrLsqx/3JP5V6BLVNcCBqbLJ4Thx/agdD2jvi0LPlVouGxngNojfKTo0NYLnYbrcNqGkXBBHUG6x2E0b3MqIo3C7izOCOY1T7OF395/aPY4tIysJDT4lUrSVITptsRX48+Wt+jRSFrQWXc3qRq0JdY+dpyRVNpQ7KGyDuudyaSspguGS09YTNdrO0FpDsd9bq2qKkdtKA0zAvc5uV3eLr3vdZ332XXRu6GoL4o3v7riwF4+663eHrdPteDsQfI3WHo+HJzTMDpZGuf33MLiWgk3Ld1d4PSuhLnE+0AC0bac1qpO9GePRfoUX6WhVaFTPLsL4lli9hxaOnL0WlouPH/3jWu8R3T+S8+dTSxG0jXM/eFgfIp6OosuPKUT0nxwltHqlPxhTu3zMPiLj4KwhxqndtIz3m3zXkkdcOd1IZWNPP1Vrmfkzfpo+D1xk7Ts5p8iCl5h1C8iNe4DulNiukPM+qr/AG+iPxfs9iQvMqHHqqEd15y9HHMPQqb/AG6mtqW+5o1VrlTIfp5LR6AhebScdVB2IHuC6ONqi2rvgEf6xD8aZ6QheXP44q72z2t+EarRYPx01wAm3+83+oQuWLFL084qzXoUWkxOKUXY9p8L6+ilLW7MGqBCEzLVsbuQk3Qh5CgnGYR9r4FSYKhrxcFJST0wHUIQqAEIQgDiYlpAW2uRqSpCEAZSalMDnDkea5hWAZnulO5+SusYpg4N81MpWANFlCirKcuhmmw9rCSNyFU00gM9V0EgHpG1aFZHDX3lrj/5Mlvc0BTy6K49neGHftda3xiPqz/ZaYtWM4TlP1hVA844z6Ehbey0jpEPZScT0meA2AOVzXa9GuBI9FQcN0jZat87QWtjGXIRzIButbi8jWxnOQGO0JPK6z2AVTW1b4oxdsgLi46WLdBbzChpZopP2s0hYkFimGNJ7MK2hJkPIhTezC4pxKyPN6TF7ixsRza4XB9xUoUVJL7UYaesZyfDb4LKwyKxgqSFwKbR6r40yzl4RjOsUh8ntB+Isq6XhyRptdh95afiFMixNwUsY5fRzQ5VmmThJFIMImH2CR+Eh3yKQKOS9gx/uY6/yWhZjbB9n4pt+OC5IY2/v+V7J3EdS+CkGE1TjYRSnxLSB6nRSRw44WMssUfVubtHDws3T4p+fFZX6Fxy/dGgHuChEc7pZxWkPGXlj/1LB/jk/wCl/wDS4cDYfZmb/mYR8im7dEh9+qM/oeL+RM3DspPcfC//AFMt/UKO/CamO943G3NlpB/63ToDhrqFJjr3331631TyXwOmiLRiovZscvuY4W8ytZg+IzsH66QxMFrBxzud5AXt71QT1srhq4+viq1r3kuDiTvz6EX/AKpKddoiUM+meiT8URkWa4j8ThuqKtxUnXPcE2uARbzVPTSNLGtO7bg36ckqqsQ1jdXEj3NBuSs/USuLbZjL08IxbH/pJBBzb7G/JTKbGpInggm1+Z0Pioc0QOWwOjbFMl4As4acjzC8dc0oO0zhZ6ZhmIiZjXC+o18De1lMWT4axARRRNcRaSVzWknTYaetveVqg8G9iDY2NjsehX03DPOCb2ZikIQtgBC5dCAKzGHvy90aKTh0uZg8lExOvY3MwnvW281X8Mzuc+TW7QRbw0Up+4rwaOWTKCenRYancc1Q9pDc0jyW+K3Ex7ptrosnS0bXOnLhqXm46aKeTwOAnhWAfSHy7lzLEjlY6LYLOYDE2OR4bzA06LQZlcdEvZBxCmbUAxX0BGYcxqCD4LJYpUDDRDVkGXM8McL2IDunorfHMaMFR2cTWlzmNLiet9B6WWV4mqZKiDsnixa7MABpceKzk1f2VFOj0qhrWTRsljN2SNDmnbQhOlVHCQAoaYDS0YBB3DhoQrOSRbEC8yFFNSFxOgPIWNCeaClR0Un3HHyaT8k4I3DcEeYsvLcWexGcXpg3VONNkjMu3SxLyFPbfZIskGQoEt0qKsE9HtYpLZAltekFi8q47YpQK7bdMLIj6oDxKiT4mxgu7n93vfJTKigDh49VFp8N9prrnXNmFvT+ipCIrOIGk2Aeb6a2G/vUx1cGXJbfU7f88FW1jKUm4e5pBH2bjQ87Lk0xJ8Nxp71hzzcFaMeWbjVFwJJHNa4WY11/E22HvVphLGtuTqTuTqVn6KfWx2PLl106K0pq8BeZyeplN9nJyTlLZZzPsTaygTR3vdO/TmcyFEqcWib9oLCsmYU2N40JOxoy3O0Mndd8ZIIuBl1G2xXouH1cUMTGMuG2LrPeXvzPJe4uc43Ju46lUnCVSws77Wujf3TcXv3hlJHmfimMTwuR8r3MJa0u7o6NGgC+l9DBqCd+EZStGnOOMHMLn9oGdR6rHnBZBqXEqBNhExvZxAXoURbN67HmdQuz40GgW53XmEtDUBwGd1rrRMY60VyTob+iTLjstWyCRznu3P8AwKRgMTo5H6ENcRv4c1Y4VPCGNBLQbC4O91YTVEYtq3wtZZxjTs0lK+hc84YwvdsBqsnHiMTpHm4s9xJ80/xrW9pB2Md7vcC47aDXKq/C6GFscT5NwRm877eSU+3QR67LvCSxkziB3XgAHkCFbVDgOY1TUVfT2IBG21twkNrac38OoJsqXSol9sylZLmr4M2ozC/iLpudmeprGu1aHDIOgskVEgdiEFtjJoPDNonpD+1Vo6PHyXPHf9/4XyaX8L/hk/skH7p+ZU6YEhQuGB+yQfun+YqxcF2IyKhzDfcoUx8epQrGIpsKa3YKT9EHMX81LsiyzAqqjBIX+0xh/wAoB9QqmXhGEnTOPJ2nxC1RCQY1LintFKclpmTdwQx2z3jzAd+Sr6zgmoZrGWyAcgcrvQ/mt3lXCofFF+DWPqJryeUTwuaS1wLXDk4WI9yGOIsV6TXUkcotI1rx4jUeR3CztbweDcwPy/hfqP4lzy4GtHVD1Sf7GfEqW0pFbRSwOyytLTyP2T5HYppk3RY4tHSpJ6JZcEqGQfNQ3VCXHNy+KdDCpwCCSxADHW1czuknqRsVHbgc8naZ3NfqMr3u7xAFgTppaysmvuEtkh6JSVqmTKCkqZRtwOZutmkjkHbo+rnnQaeP+yupagqL2hOutr7rl/F429EfjwKqTApftSNA6DU2/opMNLFHq0Akbl3eN/erLJpc6DqdFGpDG6S18+oFrd3zvzW0OGMNItKENItcBoZ5ZWOa5zGNIJI0Dua2pgUXDcrGgDmAT46K0jevT4oYo8vm5HyO2QX0V1w4YLK0aEotWpiZarwsdFFMB0FjoCtTNACoMkYbc2QBlXlwk3I8CpEFU8kbnXzVZxNXPEo7MaaA/mrfh9hLRmGt9+SwivcavRIqIO1s4HUck62iGWx1T8tAQbjRPRB3MLVwM1IZpqOx8OqRXQtO2hAU/I4pP0O6FEbZkL2xCm8HN+alyj9srj1e238IUPi7EaelrYmZ2iUNa4lw2JPdbp6+8KLjeLyQHO/LmlcCRsS3rcrnSp/0uXuSZteGXWpYR+E/zFWT5FCwOWN9PC6L2SwabWPMaeKlvautGYw6VC45iEwLLMu3USKYJ5soUiHVwlIMoXO0CBikl6O0CM4QIjSMSWMUg2Q0hIZx1OHAtcA5p3BFwfcVmcZ4HBBfTHK7/Cce4790n2T8PJa1rgl9oEpRUtlRnKHaPGpXuY4skBa5psWuFiCnYZGnqvW5oIn+2xj7bZ2h1vUJs0FPa3ZxW6dm38lh/j8M6/yvo8wbIfs2HnqkPknGocPItB/ot9W8JUsly28TvwHu/wAJ/oqWp4MmbcxvZJ0Buwn5j4rOXFJGsfUQZlG105eGFjX5jlADSHFxNhsUuWd7HlgDXZdCdS3PzI11bfbqrmnw2dl/1bxKXFosPZaALkEdSQL9AequcO4NZYGR2Y82x208C4pLjkypc0I9tnnjqF75C55LnE89fcBy8gtrgPCtmB8gIJ2aRY28VrKLC4IgMrGB33rAu/iKmZQtocKXbObk9S5Ko9FbT0VlYRRJ1rEsNXQcZwBKshdSAacxMzwjKVKTc7wBqmBiKynaXm45lXfDcd2DRUmNEh5LNlf8MuaIgCdVjH9maPSLV0KT2AUotSFrZmNCFHYp1CBnlvFuAU5rWB+YvlcLAc9dAu8QUcM7mxyteDC4NuNbbCysOK4HfWVI4jute0k9NQma4jtpTcWdJceoWEupGtto3OF4c2GGONuzWhSTElxHut8gukrcyI5gQn7riYGRZiqeGMFUjQnQsLZpSLf63KPrUqrA8V0WTthSLL61K6MVKrtF3RFsKRYfWhXRiZVeCEoEJdhSLAYm5Muxd90yHBF2othSJrcTclfWLlDa4JfaBFsKRJ+nuTkda4kC9rm1zsFB7QJynmAc072cPmn2FIumXDySSGBupDjrblltp13UKrrw0hsZzDdxAsL30Hin6Oqa4ua0Ai2ZxO9zsPFVNXLHnOT2dPVWyES4q9xVlBUXVLTytVvSkJxBksTJXbJGQJJiVUyR4TJQmCilpCQXpAT2yhVWJ08kh7psE62RK7UoGZ6bBpTuSlxYRLawcR5aK/7VdEynFDyY7h2cMDZNSOfUeKfKjtqUoThUIdTNVLlF72+a6JdQbqnxzCZagnLK5g5Blgk78AimxuX6S7uuylptmI1Nl2nwMNiike8vAcczez0OvVJPC8rR/wBR+3RdZw9PlI7d9idje3pdYOMrs3TVUXLOLYmFsbmOa3QBwFwPcr3QgOGoIuFgZeA5JDc1Dx5D81qsBwd1LEWGV8o5Z7aeS2V+TF14LOy4oRxVguDcEEixBvofJCumI8/aHdCnWh3QratwlvQJwYW0cgooqzFBruh9EoNd0PotsMPZ0XfoDOgRQrMSGv6H0XQx/Q+i2woW9EsUDeiKCzECN/Q+iUI39D6LcfQG9Akmjb0RQZGKyO6H0Suzf0Pote6lb0CT2LegRQZGT7N/QrvZv6FahzG9Ak5W+CKCzM5HdCrHD42su9+tm3Asdbg93zurJ7W+CizVzGkDS1kaDZDop3h8jrauY7wF7giygmF/QqX9ZgXI0T8NY0221S2PRAjp5PulWVMJByKsqaZpA2UpjgjRLZCjdJ0KkNfJ0UoJ0FVkIiB7ubUoi+4UpJcVSYER1OmX0/ipt03UHQoArzLbmEqOUnp6qtqHAEp6hnUjLDVAckSTqOahAE26NVDbUpf0lAHZayxy800+v1t4qunqP1oUeWoGf3qb7Kro1UUgsNbpwzKuhmFgne1Vkk0TIUPtF1Kx0SGzhPNehCCThK5nQhAC2uSg5CEAKzJt7l1CAIssygVWIBgufkhCBlLLj5vpsknHShCRVEKfGXHqoMmIEoQpZohsVicjryLIQhDLGjxhzbalaGixQOAvuhCZlJFrFUJ4SoQhGdne0STIhCpCOdoo1dJ3ShCpjRk6irNyl0dXYriFmjR6JNViNlCOKIQhghyOvupENbcgdUIQmDKupqf1zh0Kr6nELSe9CFnfZpXRpKXEO63yT4xBCFqRQsVyEIU2VR//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27660" name="Picture 12" descr="http://www.theasians.co.uk/administrator/uploads/3440664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504" y="4159535"/>
            <a:ext cx="3895691" cy="2602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0618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Utensils &amp; Equipment</a:t>
            </a:r>
            <a:endParaRPr lang="en-CA" dirty="0"/>
          </a:p>
        </p:txBody>
      </p:sp>
      <p:sp>
        <p:nvSpPr>
          <p:cNvPr id="3" name="Content Placeholder 2"/>
          <p:cNvSpPr>
            <a:spLocks noGrp="1"/>
          </p:cNvSpPr>
          <p:nvPr>
            <p:ph idx="1"/>
          </p:nvPr>
        </p:nvSpPr>
        <p:spPr/>
        <p:txBody>
          <a:bodyPr>
            <a:normAutofit/>
          </a:bodyPr>
          <a:lstStyle/>
          <a:p>
            <a:r>
              <a:rPr lang="en-CA" sz="2800" dirty="0" smtClean="0"/>
              <a:t>Wash hands regularly</a:t>
            </a:r>
          </a:p>
          <a:p>
            <a:r>
              <a:rPr lang="en-CA" sz="2800" dirty="0" smtClean="0"/>
              <a:t>Cover up scrapes and cuts with a </a:t>
            </a:r>
            <a:r>
              <a:rPr lang="en-CA" sz="2800" dirty="0" err="1" smtClean="0"/>
              <a:t>band-aid</a:t>
            </a:r>
            <a:r>
              <a:rPr lang="en-CA" sz="2800" dirty="0" smtClean="0"/>
              <a:t> and non-latex gloves </a:t>
            </a:r>
          </a:p>
          <a:p>
            <a:r>
              <a:rPr lang="en-CA" sz="2800" dirty="0" smtClean="0"/>
              <a:t>Reduce contamination by proper handling of utensils </a:t>
            </a:r>
            <a:endParaRPr lang="en-CA" sz="2800" dirty="0"/>
          </a:p>
        </p:txBody>
      </p:sp>
      <p:pic>
        <p:nvPicPr>
          <p:cNvPr id="28674" name="Picture 2" descr="https://encrypted-tbn2.google.com/images?q=tbn:ANd9GcRQaCLJldHtpc8apiCBEueqDB0q1BEJtzA7o1FafxvTJmKHNp1m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628221"/>
            <a:ext cx="4824536" cy="3341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4873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59432"/>
            <a:ext cx="8229600" cy="1600200"/>
          </a:xfrm>
        </p:spPr>
        <p:txBody>
          <a:bodyPr/>
          <a:lstStyle/>
          <a:p>
            <a:r>
              <a:rPr lang="en-CA" dirty="0" smtClean="0"/>
              <a:t>Breaking the Links</a:t>
            </a:r>
            <a:endParaRPr lang="en-CA" dirty="0"/>
          </a:p>
        </p:txBody>
      </p:sp>
      <p:sp>
        <p:nvSpPr>
          <p:cNvPr id="3" name="Content Placeholder 2"/>
          <p:cNvSpPr>
            <a:spLocks noGrp="1"/>
          </p:cNvSpPr>
          <p:nvPr>
            <p:ph idx="1"/>
          </p:nvPr>
        </p:nvSpPr>
        <p:spPr>
          <a:xfrm>
            <a:off x="0" y="1065128"/>
            <a:ext cx="8784976" cy="5604232"/>
          </a:xfrm>
        </p:spPr>
        <p:txBody>
          <a:bodyPr>
            <a:noAutofit/>
          </a:bodyPr>
          <a:lstStyle/>
          <a:p>
            <a:r>
              <a:rPr lang="en-CA" sz="3200" dirty="0" smtClean="0"/>
              <a:t>Pay attention to…</a:t>
            </a:r>
          </a:p>
          <a:p>
            <a:pPr lvl="1"/>
            <a:r>
              <a:rPr lang="en-CA" sz="2800" dirty="0" smtClean="0"/>
              <a:t>Hands and fingernails</a:t>
            </a:r>
          </a:p>
          <a:p>
            <a:pPr lvl="2"/>
            <a:r>
              <a:rPr lang="en-CA" sz="2800" dirty="0" smtClean="0"/>
              <a:t>Keep fingernails trimmed and clean underneath</a:t>
            </a:r>
          </a:p>
          <a:p>
            <a:pPr lvl="2"/>
            <a:r>
              <a:rPr lang="en-CA" sz="2800" dirty="0" smtClean="0"/>
              <a:t>When using gloves change them as often as you would wash your hands</a:t>
            </a:r>
          </a:p>
          <a:p>
            <a:pPr lvl="2"/>
            <a:r>
              <a:rPr lang="en-CA" sz="2800" dirty="0" smtClean="0"/>
              <a:t>If you touch or face</a:t>
            </a:r>
            <a:br>
              <a:rPr lang="en-CA" sz="2800" dirty="0" smtClean="0"/>
            </a:br>
            <a:r>
              <a:rPr lang="en-CA" sz="2800" dirty="0" smtClean="0"/>
              <a:t> or hair, wash your </a:t>
            </a:r>
            <a:br>
              <a:rPr lang="en-CA" sz="2800" dirty="0" smtClean="0"/>
            </a:br>
            <a:r>
              <a:rPr lang="en-CA" sz="2800" dirty="0" smtClean="0"/>
              <a:t>hands </a:t>
            </a:r>
          </a:p>
          <a:p>
            <a:pPr lvl="2"/>
            <a:r>
              <a:rPr lang="en-CA" sz="2800" dirty="0" smtClean="0"/>
              <a:t>Contaminated </a:t>
            </a:r>
            <a:br>
              <a:rPr lang="en-CA" sz="2800" dirty="0" smtClean="0"/>
            </a:br>
            <a:r>
              <a:rPr lang="en-CA" sz="2800" dirty="0" smtClean="0"/>
              <a:t>hands should be </a:t>
            </a:r>
            <a:br>
              <a:rPr lang="en-CA" sz="2800" dirty="0" smtClean="0"/>
            </a:br>
            <a:r>
              <a:rPr lang="en-CA" sz="2800" dirty="0" smtClean="0"/>
              <a:t>washed immediately </a:t>
            </a:r>
          </a:p>
          <a:p>
            <a:pPr lvl="2"/>
            <a:endParaRPr lang="en-CA" sz="2000" dirty="0"/>
          </a:p>
        </p:txBody>
      </p:sp>
      <p:sp>
        <p:nvSpPr>
          <p:cNvPr id="4" name="AutoShape 2" descr="data:image/jpeg;base64,/9j/4AAQSkZJRgABAQAAAQABAAD/2wCEAAkGBhASEBQUDxQUEBQQFBUUFBQVFBQUFBUUFBAVFBUUFBQYHSYeFxkjGRQXHy8gIycpLCwsFR4xNTAqNSYrLCkBCQoKDgwOGg8PGiwcHCQsKSwpKSkpKSwsLCksLCwpLCwsLCwsKSksKSwsKSwsKSwsKSwpKSwsKSwpLCwpLCksKf/AABEIALEBHgMBIgACEQEDEQH/xAAcAAEAAQUBAQAAAAAAAAAAAAAAAQIDBAUGBwj/xABGEAABAwICBgYFCgQEBwEAAAABAAIDBBEFIQYSMUFRcQcTImGBkTJSobHBFDNCYnKCktHh8BUjNKJDssLDFyRTc5Ojsxb/xAAaAQEAAwEBAQAAAAAAAAAAAAAAAQIEAwUG/8QAJBEBAQACAgIBBAMBAAAAAAAAAAECEQMhEjEEEzJBUSJCYRT/2gAMAwEAAhEDEQA/AN8Ywdm/P2K3JEFiU9cPNZzZQbfv95rPrb0/Gx1ejeP64EUx7Yya4/TG4E+t7+e3ol5oCD+a6rANIta0U5s76Dycn9xPre/nt7YZ/isfLw67jorIildWYREUApRFAIiICKUQQpsiICIiAilQgIiICIiAoUoghERBCKVClAiIghCpUKRChVFQg8MjqlmRVy0QmurrZ15+31PhK37cQuQAssVwB/ZXLRzm+Svx1GeZU+ZeDGvQ8I0qewWf/MbwPpAdzuHcfYuqocVil9B2fqnJ3lv8F47DXEHbsWc3FyLZnLgd66Y8tjz+X4O7/F7Ci4nRjTFzpGxTHWDyGtcdoJ2AneDs7l2y0Y5TKbjy+Xiy48vHIRFKlzQpREBERARFKAiIgIiICIiAoUoghFKIIREQQilQgKFKhSChSoUgVClWZqljPTc1t+JAQfOTJVea9dG/ovxEbGMPKSP4lZEXRfXuGYjZzkb/AKbrD9PL9Po/+nin9o5ZkikykrrZ+jKtYwuAZIR9Bjru8LgA8r3XI1UjI3FkutG8ZFj2Oa4Hva4Aqtwynt0w+Vx5equslVwzkLXHEoW+k8A8DkfIq9DO1+w5KunX6uPtusFlc6VgbtL2gcy4WXuq836PNFnFzaiVuqxucYIze7c63qjbztwXpC2cePjO3g/N5ZyZ9fgUoi6MQiIiBSoUoCIiAiIiRERAREQEREQIiIChSrc07GC73Bo7yAiVaLAdjsAv2724NdnyyWBNpP8A9Nni4/Afmq3ORaceV/Deq3JO1vpODeZA965ifEpn+k4gcG9kezM+asBir9T9Ok4f3XSSYzAPp632QT7QLLEl0ib9Bjj3kho9l1prISo88lpxYsqoxid+whg+qLH8RzWEfadpUOcqC9Uvft1kk9O1UqFIWpiStfjGj9LVNDaqJkwb6JcO03vY8dpvgQtgpUDziv6FKc3+TTyxDM6kgbMy5vxsbXPErUQ9FOI079emfSvI2XY0Zgk3LXxkcPJevoq+MWmeUebtx/SKmt8opI6pgHaMQ7Xh1ZNvwLZ4P0sUMp1J9ejk2Fso7N+GuNn3g1dqtbjGjlLVC1TCyXg4izx9l4s4eaaV3Kz4Z2vAcxwcDmCCCCOII2q4vOZejSqpHGTCKt8d8zBKbsPde2qfvN8VXB0jVVKdTF6V8O4TMF43e2x8HHkmzT0NFrsJ0ipqlutBI2TK9ge0ObTmPELYqUClEQEREBEREiIiAiIgIiICIqZJA0EuNg0XJOwAbSg1eO42IRqtsXuFx9UesR7v0XM/LC83J1id5zWHU15kle856xJz4bh5WCqiIDr+YWa5eVbsOOYT/WcWZeCjJS6a4WM91jnt8lOk7ZPWgbVS6oC1ss2e26xpalV2a23BqwqHVK0vyzipdWZKPNfwrZyVQ8lamqthHtWpmrtioFVlko8k/TevqQoUrc8xKKFKCURFCBSiKEiomha9pa9oc12Ra4AgjgQciq0BQcbivRdSPd1lI59FLtBiPYve9+rJy+6WrAbWY1QfPsFfE3bJHcvt3gDXBtvLXDLavQVKjRtzODdINFPYF/UuOWrJZud7WD76pz7we5dK1wOxajGNEqSpuZYwHn/EZ2H+Lh6X3rrnDotiNHnQT9fGNkMttnAAnV/CWIl3aLiaLpIDH9ViEL6WTjZzm87W1gO8Bw711tFiUUzdaJ7XtO9rg4crgkX7tqb2jWmSiIpBERAREQEREBc1priepG2IbZO077IOQ8SP7Suhnnaxpc42DRclebYvXGaV0h+kchwaMgFy5MtR24cPLLbCa4cFfitxIWKQrodbv/e1ZsXoVntm3XVg17bkb9+awZKxaXGZHAdYzazMji3eFa5fox493tuquo4fvmsR1TccVjUde2RgdtBGXirmuBn++9V3tfx8elueUgbdm5QysJ3hW6mTI2yyP6KxGQWgnJVdJOmW5/7arTJLjvVjX1T3fooZUAgfverI1+no2H9KEDnas8bovrNPWDxFgR4XXXUOIxTN1oXtkbxab27iNoPNfP0L9ZznbrkDkMvgtph+JzQu1onOYeINvA8R3Lpjz2fc4cnwpr+HT3VSF57hHSW4WFUwPHrs7LvFuw+Fl2uGY3BUC8Mged7djhzac1ox5McvTz8+LPD7ozkRFdxSiIoSIiIClEQEREGPW0EUzdSZjZG8HNDhzF9h71x1d0ZBjjJhk76OTM6pLnRkk3zN9a1zexLh3LuUQedyaYYlh9/4jTdZC3/GgBcAOJAyPIhhXQ4H0gUFWB1EzXF2xv0t97s9IbDutltXRPYCCDmCLHkV4lpv0cdS4yWZM0HXjkZIIKsEbA/dJ3OAJvwGwh7ZHK1wu0hw4ggj2Lz7H9OqxlVIymglqGRksayENLrhrC6R5LX3HayAAybxyXP6N4JUzwtP8Tr4HOGcQElQ5g4OlLBn3XNtiyMR0VoWC9ZXVk7m5t+U1kUMZcBlrRyyA2vuHeliZXc6E6RS1cTjO3UfG4A2BFwRlcHY4WN93JdEvI9F+kGgoGubUVEDi8MsIDLNbUaW2uxrxa1hcvJyzXd6L6a09brCI2c3Oxy1m3ye3uOXK9juvWeu1spN9OhRCbbclzGP6R9kxwb8i/4N/NTbIY4XK6jX6V471jzFGeww9o+s4fALni/JXKmEgA2sXXuLb+PiPirOrYXKy3dvb1MMJjjqIDbbVYfLY5qJqkFYVTLcKL/jpMb+SefPJWi8EEcVbEgIVl0ttqo6SNXgMuo6SI7GONuRK2z5VRDopU9WKtkbnsnLjdgLyA15Z2mgXHo3vsz2q050mwRyE8AxxPlZTZSXG3qplkyPeLKjWsAn8IrCQepLb7NdzWd+xxv7Fedo1UH5yWKMfV1pD7mj2qq+41tZWAA+zmobUCwWf/CqZt2OBldld7j2rfVAybn+pK1eIYK1p/lPdY7nZkeIsi/lJdNzR0wDQBuA9yyRT33LKhwl7dtncv1Vupa5u3sjvU2K3Lta+T3VcYcwgtJaRmCDYjkVMUjRtIUSVQ4qNKb8unZaP6fubZlVd7dnWD0h9ofSHt5ru6epZI0OjcHtdsINwvEGOucrnkL+5b/AMRqqd12B2qfSa/ssd52se9dsOW+r2w/I+NjO8enqqLn3adULWgyzRxutmzXa4g8LtyK1tX0r4ezYZH8mOA8yLLTuPP1XZIvOXdMAebU1LLKd2bT7GEn2KDpXj03zFD1V972u/wBzq02jVekKl7wNpA55LzoYTpHP85LHTg7tdo9jGv8A8yqHRlWSf1OIOz2hjHO55vfb+1DTt6jHKaP05o2/eHwWmruknDYvSmB7gPzWsp+iSgGcstRPx1pgxvlGG+9baj0DwmI3bTQE8X/zD/7CVI0FR00Ul7QRzTHg1jifJUM08xab+mwyex2GS0I/vHxXe0/URi0fVsA3N1WjyCufKmesPNB5uTpXNsioqMH15XyOHPVc8HyUR9HmOS51GKshJ2/J6Vgd4SAMcvSTVs4+9UGvj4+w/kg4D/grDL/W11fWdz5+z5EOPtXEdIOjuHYeJI6OlDZIWNeZpXGUnXFwGscS0DmL8rZ+6/xBnEnwXk3SVQSVNbMyJjndbTRNB1HEawfJtIB3EKudsnS2ElvbY9E2DUxD3mKB2vHFIz+TEC25fexDRtyXRaS6O00c8VVG/wCTTMeC4MGUzMg9paCACRlred7C2g0Cp56WWMTRSf0TY3ERyBglZO7IuLbegGm54rJ080wBY2GIdt5BOYvGL+ll9LLId2d9irLrHtbXllrFtK/SB0mWwcBs8TvWA57bXWmZiJsNZ1zbeAfhdY9TiZ3nyAA8lwnJ+Xp4fHvqMyur918lq56zgtfLVE57Vj9YVXyta5wzGMx8uatSSK3dUOVRBcr+FYe2onax7iyJvalcNoYDmG/WJyHO+wFYhBJsM1eD3sbqxjM5ucSAXHltsFW5apcdz3p31dpu2NjYqVoijjaGNA2hrRYAHdkP1XOVGk7ic3E34lczLTy7XSMb+IlUNw0n0pHHk0D4myXK5e3PDh48PTe1GNBzSCeR4HitdHi0jzqsBe4ZEDPxJ3DmopMDZe8he/uJsPGwBW7hLWtswBo4AWVfTp6mpGmOj073h73tj4ixe63hYDzKyv8A81HbtyPd+EfArOknWNLV2V5UzHftuGVgPeshrWkXyIO5aWnZbfZZ0MoA4rta55Yz8JqdHYH5tHVn6treLTl5LWVWAvYLt6xudrxmJ1/OMELa/K1fgriBnmDtB2Km9OGfFddORcx+bXGquPW6xg8ha/lvHerLqG57TCANus1zzbm5/wAN63eKYLA+7mAtO8BztXyvktTFSMactymcjh9HaqjbE0i9MZeIL3jfu6t4GzjyW7ocQc0fycJbfc4B7+/aQTfZvWFBrDYbLudBcaPWuhccpBrt7n6tyBzH+VdMM7bpx5eLU3O2sZpRiuyPDn6uy15mjYPojIfopGN40dmHtHDW634nhdelqV3Zd/484GIY44f0MNwRYm9gM7jVL9uzO+7ZwqEuPk/00LR3Bl9p3mf4L0VFJt58BjxPzEAG7OO//wBDZUtpdIT9CmFsrF7PMnVJ8M+a9DREPPP4bpGdjqNvNwP+wqnYRpIQP51Ay28NLic994reVl6CiDzt+i+kTjniFLGPqUzT7SFU7QTGniz8Zez/ALdOGnz116EiDzz/AIYVzvncar3fYOp7nFaar6KaztA1NZOLm2tiLwCOJaIDa/D3r1xEHk1H0KNke11SXg3u53yqWST7p1W595stljvRrT01MHUbXuMbrv13ukcWEZnPgbHlyXo6KMp5TVXwyuGUyjwaSQ3Vp8pO1etYvoFSzEubeFx3ttqn7n5WWgm6LpPoTMPNrh7iVl+jY9bD52FnfTggVTbhkvQIOi59/wCZMxv2WF3vIW0pujOkFusdJJ3awaP7Rf2p9LJGXzMHlpcs44BOIuulaYo7gNLwQ55IJ7LTnawJubDmvZKDAqaG3UxRsI3ho1vFxzPmuI6UMTBfHCD6DS93N2TRzsCfvKcuPU3a5Y/JueUxkcLJPbJnZG/ie8lYsk9sh5q7fb7lbjh8Vm03yxTDGSbnNbCnittSGJXw1Si5bVdZZUSSlTKW2t4LFdLu8lSpxqtjiVaqHOJsNqlktkEw1rngr4xba7HOrjaorWtcVeD1a1OWmziqOKvmXgtXA7MdyzeuFlW1yzq6Xd6xZqPeFLZFfa66tIz5Z6TBFYeCz9HNYVUOrt6xnvAPsusRzrBdN0f4XrSumcMosm/adfPyv+ILtjO4y55dW136lQi1MKUREBEKICIiAiIgIiICIiAiIgIiIBPFeF6SYiZqiST13G3c29m+QA8l7XibSYJQ3aY3256hsvDKiLis/PepG34km7WLEzNZDGq3G2yvALPpt2vNUuksFbDrHeUc43vb9FB5McvIcHOvqHb8Cq5HgnLcR7UMd7g8xw7wrTZgzaCLZbLg8LEb+aaT5EY7RBVxsdwFVGdYXtt8x4cVdjh4K8POxpoK5pG26yA8bit7V4bDN84xpPrDsu8HDNaifRSRhvTyaw9STb4PA948Vz26+X7VRjvsr7CTyWolxKSHKojfF9Yi7T98XHtWTBpBA76bfMK0c87+m1YFlRNV/BcBnqmh8LLsOyQuAZkbHvPgCuww/QGMAGeQvPqs7LeWscz7F2x47WHPkk6cfT0j5XiOMFznbAPeeAHFeo4JhYp4WxjMjNx4uO0/DkAqqDDooW6sLAwHbbaebjmfFZWstGGHiy58nl0rClUBym6u5qkUXS6hCpFCXRKUREBERAREQEREBERAREQF47phhBgqXtAsxx1mcNR2weBuPBexLS6T6PCqiysJGXLCdh4tPcVz5MfKO3DyeGTxtjVdDVn1+FPjeWyNLHDcRby4jvWKWELI9DcvcGqoHuurInJNmgvcdjWi7jyAzK1mN4rUQv6oRES2BIflqBwuNcbQbZ6psbEcQp0bbZ8V9q11Ri9PESHSM+zfWI8BmFpRhdTPnPI4g/RBLWfhHxWwpNFI2jMKNxbtiy6Xg3EEL3niey381rzW4i831urHBrRb23XWQYWxuwBXm04G5T5fo8ZfbYscr4kWC2VXBNwVFqzQwOGeaw5MEiJuGjyV1k6rEynSlti9o7WOo5bsuY35SM3EesPrDj4L02KdrmhzTcOAIPEEXBXlD5F2eh1WXQFp/wAN1hycL+/WWrhy/qxc+H9nUaynWWMJFUJFoZWRrKdZWBIqg9EL2sqg5WQ9VByC6CpurQcqg5QLl0VAcqrqBUipBU3RKUUXS6CUS6i6CUUXS6CUVN0ugm6XVJcqC9TpCJ4WPFnta8cHNDh5FYTsDpN8EP8A4mfkssvVp8qaid1ZnfFTxPexjWCNrnENa1t7C9shvOXivHI6Bz5HyynWfI4vceJJuV6bpXP/AMq4euWt9ut/pXDWsFl576xbPjdS1jinAUOCqcVZkeuEjVEOKpuhVKtpbZvVTERVWXXK4ERSpVLvy967DQr5uT7Tfc5EXbi+5m5vsdIFWiLWwqlWERBUFWEREKgqkRBKqCIglSoRQJREUAiIgFFCKQUFEQUFUORFItPVl6lES0WlXzA+23/K9caURY+f7m34/wBrEerb0Rc41VQ5Q5ERV//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29700" name="Picture 4" descr="http://www.drbilldean.com/images/old/6a011571537a05970c014e861d8012970d-p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7871" y="4149080"/>
            <a:ext cx="4072265"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5610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Breaking the Links…</a:t>
            </a:r>
            <a:endParaRPr lang="en-CA" dirty="0"/>
          </a:p>
        </p:txBody>
      </p:sp>
      <p:sp>
        <p:nvSpPr>
          <p:cNvPr id="3" name="Content Placeholder 2"/>
          <p:cNvSpPr>
            <a:spLocks noGrp="1"/>
          </p:cNvSpPr>
          <p:nvPr>
            <p:ph idx="1"/>
          </p:nvPr>
        </p:nvSpPr>
        <p:spPr>
          <a:xfrm>
            <a:off x="1403648" y="1600200"/>
            <a:ext cx="7740352" cy="5141168"/>
          </a:xfrm>
        </p:spPr>
        <p:txBody>
          <a:bodyPr>
            <a:normAutofit lnSpcReduction="10000"/>
          </a:bodyPr>
          <a:lstStyle/>
          <a:p>
            <a:pPr lvl="1"/>
            <a:r>
              <a:rPr lang="en-CA" sz="2800" dirty="0"/>
              <a:t>Hair control</a:t>
            </a:r>
          </a:p>
          <a:p>
            <a:pPr lvl="2"/>
            <a:r>
              <a:rPr lang="en-CA" sz="2800" dirty="0"/>
              <a:t>Hairnets reduce changes of hair falling into the food </a:t>
            </a:r>
          </a:p>
          <a:p>
            <a:pPr lvl="2"/>
            <a:endParaRPr lang="en-CA" sz="2800" dirty="0"/>
          </a:p>
          <a:p>
            <a:pPr lvl="1"/>
            <a:r>
              <a:rPr lang="en-CA" sz="2800" dirty="0"/>
              <a:t>Clothes and </a:t>
            </a:r>
            <a:r>
              <a:rPr lang="en-CA" sz="2800" dirty="0" smtClean="0"/>
              <a:t>grooming</a:t>
            </a:r>
            <a:endParaRPr lang="en-CA" sz="2800" dirty="0"/>
          </a:p>
          <a:p>
            <a:pPr lvl="2"/>
            <a:r>
              <a:rPr lang="en-CA" sz="2800" dirty="0"/>
              <a:t>Uniforms or aprons may be contaminated so they should be changed daily or whenever necessary </a:t>
            </a:r>
          </a:p>
          <a:p>
            <a:pPr lvl="2"/>
            <a:r>
              <a:rPr lang="en-CA" sz="2800" dirty="0"/>
              <a:t>Proper footwear is also important in preventing injury</a:t>
            </a:r>
          </a:p>
          <a:p>
            <a:endParaRPr lang="en-CA" dirty="0"/>
          </a:p>
        </p:txBody>
      </p:sp>
      <p:pic>
        <p:nvPicPr>
          <p:cNvPr id="30722" name="Picture 2" descr="https://encrypted-tbn2.google.com/images?q=tbn:ANd9GcQzBi_dlxG2Y3Yh-rtIObxggfXaI87olTs7y3yBNMN8NVhBsa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5" y="1628800"/>
            <a:ext cx="190500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https://encrypted-tbn1.google.com/images?q=tbn:ANd9GcRE6eLiWlj8pQY1MUfVyKtIBnTaQ2ndTHO-wlq82-2SK301QOy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12" y="4293096"/>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8910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Topic 3: Receiving &amp; Storing Food</a:t>
            </a:r>
            <a:endParaRPr lang="en-CA" dirty="0"/>
          </a:p>
        </p:txBody>
      </p:sp>
      <p:sp>
        <p:nvSpPr>
          <p:cNvPr id="3" name="Subtitle 2"/>
          <p:cNvSpPr>
            <a:spLocks noGrp="1"/>
          </p:cNvSpPr>
          <p:nvPr>
            <p:ph type="subTitle" idx="1"/>
          </p:nvPr>
        </p:nvSpPr>
        <p:spPr/>
        <p:txBody>
          <a:bodyPr/>
          <a:lstStyle/>
          <a:p>
            <a:endParaRPr lang="en-CA" dirty="0"/>
          </a:p>
        </p:txBody>
      </p:sp>
    </p:spTree>
    <p:extLst>
      <p:ext uri="{BB962C8B-B14F-4D97-AF65-F5344CB8AC3E}">
        <p14:creationId xmlns:p14="http://schemas.microsoft.com/office/powerpoint/2010/main" val="360452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Major Topics</a:t>
            </a:r>
            <a:endParaRPr lang="en-CA" dirty="0"/>
          </a:p>
        </p:txBody>
      </p:sp>
      <p:sp>
        <p:nvSpPr>
          <p:cNvPr id="3" name="Content Placeholder 2"/>
          <p:cNvSpPr>
            <a:spLocks noGrp="1"/>
          </p:cNvSpPr>
          <p:nvPr>
            <p:ph idx="1"/>
          </p:nvPr>
        </p:nvSpPr>
        <p:spPr>
          <a:xfrm>
            <a:off x="457200" y="1772816"/>
            <a:ext cx="8291264" cy="4464496"/>
          </a:xfrm>
        </p:spPr>
        <p:txBody>
          <a:bodyPr>
            <a:normAutofit/>
          </a:bodyPr>
          <a:lstStyle/>
          <a:p>
            <a:pPr lvl="1"/>
            <a:r>
              <a:rPr lang="en-CA" sz="3200" dirty="0" smtClean="0"/>
              <a:t>Receiving and Storing Procedures </a:t>
            </a:r>
          </a:p>
          <a:p>
            <a:pPr lvl="1"/>
            <a:r>
              <a:rPr lang="en-CA" sz="3200" dirty="0" smtClean="0"/>
              <a:t>Food and Chemical Storage</a:t>
            </a:r>
          </a:p>
          <a:p>
            <a:pPr lvl="1"/>
            <a:r>
              <a:rPr lang="en-CA" sz="3200" dirty="0" smtClean="0"/>
              <a:t>Manual Handling and Safe Storage </a:t>
            </a:r>
            <a:endParaRPr lang="en-CA" sz="3200" dirty="0"/>
          </a:p>
          <a:p>
            <a:pPr marL="0" indent="0">
              <a:buNone/>
            </a:pPr>
            <a:endParaRPr lang="en-CA" dirty="0" smtClean="0"/>
          </a:p>
        </p:txBody>
      </p:sp>
    </p:spTree>
    <p:extLst>
      <p:ext uri="{BB962C8B-B14F-4D97-AF65-F5344CB8AC3E}">
        <p14:creationId xmlns:p14="http://schemas.microsoft.com/office/powerpoint/2010/main" val="21107355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Learning Outcomes</a:t>
            </a:r>
            <a:endParaRPr lang="en-CA" dirty="0"/>
          </a:p>
        </p:txBody>
      </p:sp>
      <p:sp>
        <p:nvSpPr>
          <p:cNvPr id="3" name="Content Placeholder 2"/>
          <p:cNvSpPr>
            <a:spLocks noGrp="1"/>
          </p:cNvSpPr>
          <p:nvPr>
            <p:ph idx="1"/>
          </p:nvPr>
        </p:nvSpPr>
        <p:spPr/>
        <p:txBody>
          <a:bodyPr>
            <a:normAutofit/>
          </a:bodyPr>
          <a:lstStyle/>
          <a:p>
            <a:r>
              <a:rPr lang="en-CA" sz="3200" dirty="0" smtClean="0"/>
              <a:t>By the end of Topic 3, you will be able to… </a:t>
            </a:r>
          </a:p>
          <a:p>
            <a:pPr lvl="1"/>
            <a:r>
              <a:rPr lang="en-CA" sz="2400" dirty="0" smtClean="0"/>
              <a:t>Identify the reasons for rejecting foods upon receiving </a:t>
            </a:r>
          </a:p>
          <a:p>
            <a:pPr lvl="1"/>
            <a:r>
              <a:rPr lang="en-CA" sz="2400" dirty="0" smtClean="0"/>
              <a:t>Practice safe procedures in receiving and storing of foods </a:t>
            </a:r>
          </a:p>
          <a:p>
            <a:pPr lvl="1"/>
            <a:r>
              <a:rPr lang="en-CA" sz="2400" dirty="0" smtClean="0"/>
              <a:t>Describe the storage of different classes of foods and chemicals</a:t>
            </a:r>
          </a:p>
          <a:p>
            <a:pPr lvl="1"/>
            <a:r>
              <a:rPr lang="en-CA" sz="2400" dirty="0" smtClean="0"/>
              <a:t>Describe safe manual handling and safe storing techniques </a:t>
            </a:r>
            <a:endParaRPr lang="en-CA" sz="2400" dirty="0"/>
          </a:p>
        </p:txBody>
      </p:sp>
    </p:spTree>
    <p:extLst>
      <p:ext uri="{BB962C8B-B14F-4D97-AF65-F5344CB8AC3E}">
        <p14:creationId xmlns:p14="http://schemas.microsoft.com/office/powerpoint/2010/main" val="34637321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Receiving and Storing</a:t>
            </a:r>
            <a:endParaRPr lang="en-CA" dirty="0"/>
          </a:p>
        </p:txBody>
      </p:sp>
      <p:sp>
        <p:nvSpPr>
          <p:cNvPr id="3" name="Content Placeholder 2"/>
          <p:cNvSpPr>
            <a:spLocks noGrp="1"/>
          </p:cNvSpPr>
          <p:nvPr>
            <p:ph idx="1"/>
          </p:nvPr>
        </p:nvSpPr>
        <p:spPr/>
        <p:txBody>
          <a:bodyPr>
            <a:noAutofit/>
          </a:bodyPr>
          <a:lstStyle/>
          <a:p>
            <a:r>
              <a:rPr lang="en-CA" sz="2800" dirty="0" smtClean="0"/>
              <a:t>Do not accept spoiled or damaged products </a:t>
            </a:r>
          </a:p>
          <a:p>
            <a:r>
              <a:rPr lang="en-CA" sz="2800" dirty="0" smtClean="0"/>
              <a:t>Use the First In, First Out (FIFO) principle</a:t>
            </a:r>
          </a:p>
          <a:p>
            <a:r>
              <a:rPr lang="en-CA" sz="2800" dirty="0" smtClean="0"/>
              <a:t>Note “best before” or “expiry” dates </a:t>
            </a:r>
          </a:p>
          <a:p>
            <a:r>
              <a:rPr lang="en-CA" sz="2800" dirty="0" smtClean="0"/>
              <a:t>Only accept food from an approved source </a:t>
            </a:r>
          </a:p>
          <a:p>
            <a:r>
              <a:rPr lang="en-CA" sz="2800" dirty="0" smtClean="0"/>
              <a:t>Do not overstock</a:t>
            </a:r>
          </a:p>
          <a:p>
            <a:r>
              <a:rPr lang="en-CA" sz="2800" dirty="0" smtClean="0"/>
              <a:t>Make sure an adequate amount of shelving is available at all times </a:t>
            </a:r>
          </a:p>
          <a:p>
            <a:r>
              <a:rPr lang="en-CA" sz="2800" dirty="0" smtClean="0"/>
              <a:t>Notify supervisor if stock is not used within a 6 month period </a:t>
            </a:r>
            <a:endParaRPr lang="en-CA" sz="2800" dirty="0"/>
          </a:p>
        </p:txBody>
      </p:sp>
    </p:spTree>
    <p:extLst>
      <p:ext uri="{BB962C8B-B14F-4D97-AF65-F5344CB8AC3E}">
        <p14:creationId xmlns:p14="http://schemas.microsoft.com/office/powerpoint/2010/main" val="7042556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Food Storage</a:t>
            </a:r>
            <a:endParaRPr lang="en-CA" dirty="0"/>
          </a:p>
        </p:txBody>
      </p:sp>
      <p:sp>
        <p:nvSpPr>
          <p:cNvPr id="3" name="Content Placeholder 2"/>
          <p:cNvSpPr>
            <a:spLocks noGrp="1"/>
          </p:cNvSpPr>
          <p:nvPr>
            <p:ph idx="1"/>
          </p:nvPr>
        </p:nvSpPr>
        <p:spPr/>
        <p:txBody>
          <a:bodyPr>
            <a:normAutofit/>
          </a:bodyPr>
          <a:lstStyle/>
          <a:p>
            <a:r>
              <a:rPr lang="en-CA" sz="2800" dirty="0" smtClean="0"/>
              <a:t>Group like foods together</a:t>
            </a:r>
          </a:p>
          <a:p>
            <a:r>
              <a:rPr lang="en-CA" sz="2800" dirty="0" smtClean="0"/>
              <a:t>Ensure airflow </a:t>
            </a:r>
          </a:p>
          <a:p>
            <a:r>
              <a:rPr lang="en-CA" sz="2800" dirty="0" smtClean="0"/>
              <a:t>Keep food off the floor </a:t>
            </a:r>
          </a:p>
          <a:p>
            <a:pPr lvl="8"/>
            <a:r>
              <a:rPr lang="en-CA" sz="2800" dirty="0" smtClean="0"/>
              <a:t>Store produce above meat </a:t>
            </a:r>
          </a:p>
          <a:p>
            <a:pPr lvl="8"/>
            <a:r>
              <a:rPr lang="en-CA" sz="2800" dirty="0" smtClean="0"/>
              <a:t>Don’t keep spoiled or out of date food </a:t>
            </a:r>
            <a:endParaRPr lang="en-CA" sz="2800" dirty="0"/>
          </a:p>
        </p:txBody>
      </p:sp>
      <p:sp>
        <p:nvSpPr>
          <p:cNvPr id="4" name="AutoShape 2" descr="data:image/jpeg;base64,/9j/4AAQSkZJRgABAQAAAQABAAD/2wBDAAkGBwgHBgkIBwgKCgkLDRYPDQwMDRsUFRAWIB0iIiAdHx8kKDQsJCYxJx8fLT0tMTU3Ojo6Iys/RD84QzQ5Ojf/2wBDAQoKCg0MDRoPDxo3JR8lNzc3Nzc3Nzc3Nzc3Nzc3Nzc3Nzc3Nzc3Nzc3Nzc3Nzc3Nzc3Nzc3Nzc3Nzc3Nzc3Nzf/wAARCACMALoDASIAAhEBAxEB/8QAHAAAAgIDAQEAAAAAAAAAAAAABAUDBgECBwAI/8QARxAAAgEDAwEFBQUEAw8FAAAAAQIDAAQRBRIhMQYTQVFhFCJxgZEyobHB0RUjQlJicoIHFhckMzVDU1RzkrLh8PFjg5OUwv/EABkBAAMBAQEAAAAAAAAAAAAAAAECAwAEBf/EACIRAAICAgICAwEBAAAAAAAAAAABAhEDIRIxIkETMlFx8P/aAAwDAQACEQMRAD8AZQyHogdv6ozRUZduCFz9/wB1aWseCgZseOM5/CjreLcUCo785yBjHzof0bSM20TFlIBYHPgSOPhjHzpgUjmbfb28kIDFWOdwGOD444waxYxEyRB22ZbpGASOfE1NDpslte3LzxzIkjAJypyoLYwR5Aj61tBTMpKs0ptmtB3i+7+6mVSx9Bnnp93pXpIWjeNC0sLv0WZcjp4Y6n4eFAdpuzs13cPItq8kLnCtFcbSoK46HnOSenTOeoqSPWbq81/UNOmgBsIgkaF4+A+E65HJDMPMcHyoB7QUYZgAQ0Mynxjcc/I1A0oRir7lYdQw5oHSL1kvnjvIrRrOOFpTsB71AFY+mTx1/wCtES6xbQ6fFf21yVspssUkjDlSMAjk89fjjPJ4FCzUicuDyCDWC59PpWxhSaGG5iEcsMvvBoQY2xnH2T4Z8ev41C/ux97EJ1jxnM0Puj+1QsFG5k8ic/WvZYDlTz4+FRMZ1GSu4ecT56+lDGdQx6hvUc1rAw7BPPeRj+1n8M14lAOZSfRV4+/FLzOCfD51jvx580bAMDLEPByPiB+Ve79APciT+0SfzoDvCeoIHnit1DE4GPmwoWALNw/htHwUD8q1kleQYdtw8mJOPh5VqkLt4r99Ti0bHJPyH60rmjAwBPjn49a1OR1Bo0Wq+LL8CwqdLQuMNG7r/VY4+BxQ5mFJzWpBp0umu3SCX5qB+dSLpMh6Qn5kfrW5MxXWQnwrTYatA0aY/wCjjH9on8qz+xJv5V+ho3L8MVuxXa8RCqingkjr045okSxxwqZnz3ZLFfPjjHT5VSbTtBGZIGMzTyC899I8Dci9OB15x9M0Ql3fXkTxWmm3To16Jkd0KrtBOeWwPofGmbZdY622XCK/hhuLWOMF2e7WDcBkKdw3Bvlnz5NMu0+rGwuo7aCJd8kZfvGJJU9BgHiqhbaJrGpXUMlzcw2iC7NwFUF25wPAjw+/mmfaljdawnuGJHjIQk5bGep54rbXYslGlRctULx2bvaJF7Y6YR3ACpx9onyHWq9pxW71SxtreV2tbAEd44I75wMMxPjz5Uylsmu7WOzNyYbWONY5HB9+fAA69AOPvpbpyTWmpxxM8iJE+Gy3u4xz+GelJPNwaVdjQxqSbvoM7QQW7lbOULm4VzcyqoTuoMHcdw5yc7Rzzk0FpWlR3umSxxxT20ImYW6xMMqnrnjxPwyal1oXV5G0pRUsVOT3gO6Y+BIB4Uev0ojTb1ItIf7EUUb7VMXkfAevWt8sb4G+OXHkIY7KQa9b3Ed0HtihsEiGRvKli7HHGOSMj/xEbfUdEjuGs1DzTyRjKv3ilRy5x4cdflTTSZI01OHvo3i2r3cNuVGIx4AnOc+PzqTWrqI3bxmVATHsIY47tM5b5tgfIDzoPJH16A4STqhRPI1nezyzW0Js1haXu+6IbIXICtjHXjrUDPAypIjZV+AS43I3UK2TycH54qyavcQ29rEQplTA93O7eccKB68E+gqorp8Mq3DSe4ke2aZ3VSN/U5B6cbRRTENby7a2m7pyM9eV2kVGL+Qj7Rx6Gq9rNzfR3qRXF0ZGDyEkdBuYsF9cAgfI0KmozjG8g8cnpzQeRJ0w/G3tFuW7fOfe6Uz0GVLnVbeGUApI23G7GeD5GqP7c6lPdJDHzyaaJNc2zJcIksbIwZHwBg+BoqSl0LKLidkj0e0QcRj55P41OlhbJ9mFB/ZFco/vy1puDqUpPjhIx+C1q3aTVpB719ckekmPwpk0vQp15YY1+yoHwrJWMcnb86402s3z8PdTH4yk/nULXkj/AG5Wb4gGtzX4Y7O9zaRf5SeBD/ScCoH1fTIz71/bD/3Aa44Lhs8MBW3tJ/1h+QofIzHWn7R6SnPtsZ/q5P5VF/fXo/8AtLf/ABt+lcnaUnkFyfPFR72/lP0rc2Y10rtPbiCNtO09SqDBK+B8c4Ax0qaTtTfbcRxiPB4xt6/MmuV211PbuGt5pIhxuCSFQ2PPHWrrYTRXmnrIjthic5Y5B8Rmjlk4bKQjy9hV5rurynm2lfw96f8AIcUbod3eXTyG8iKsgKquCcDGfOgYYYkYNuLN1XJPH60z04DvGXdkMuTn4VKOXkxp41FWJ07R6pAx/wAVQkH+FWX780Ta9tL6OZpJLaaFwuNyXD5I+lSapEY764RQUVD7qjgAcUNFJHGWe4hMylQAu/ac/HFZZYt8QvDJKw//AAjTHdHOL7YwwS0cbjH40Zp/90K1iWNFfBTJBktn3ZPj5ZqDT7Gz1DGYHjJJ9zeG4GOenrQcIsllRZLKBU3gOWlbcPM4CjzPFW4JuyFta2P4O1tlPfreSXFukgGcGRl97z5Uip9Q1vT7q2RIZIQwfJZJkYtnqTnkn5Ui1yxgit7OazXuRMjEhecjIx19DSHu3J9+eUj4j9K55fGrReKyakmXvUNR067tuZWMkahYQykKABjPqTih9Nkma3ube3eNy+3ZvI2g4zk+Jxxx5iqTc2N4As8bt3K4b7XJHHXms6nBftMHtJ5EjCgYUZGfoadQTfJMV5JLxYXrLYntVIIK7+Wz7xzyTmlz5wOmRn/mrR5NQ2hnmilCj+OIk/cOKh9uCn96IvXaGBFI8Un27GWWP5Qyum2RxP8Ay88emKe3N7A+niQTIdoQsM7uvH4kVUn1OGQAPkDzAyfyo2G7jS0XcuUcIBu8cEHP3U0IuKaYmSSk00MYLmCflWUs4yMHkD/sinOnOssAfg8kZ48KqCS2oWUBlDMjLkNzggdPLpT7Sbm3g0x0jmjDJ3hVSwzjJIoyFV/ozlUF+QKISGIoD3a9PKgrWUzW0Mr8s8asT6kUeh9xfhUhqPCNB0RfpWdi/wAo+lZDc14ncawaMYHgBWKGvNRgtCqyF2Z87UjQsTjrwKG/bkH+z3n/ANdv0pkmCzk64IBp92XuCJJLUsoDfvF3DPPQ/lSaKEqNu4VYdGsYo7eO7CySSncPdbGPDpVssouNMeMJKVliQktywPHSmNkdhJVVysbHOOT1NJLU5YFY5MfzFhjOOlPNO5mdW4HdN0+Fc2L7FMu0Ww6bpLWdm95aRvLcMgMhyWYkL1NVLtjBp9vqATTUEcY4YAnAOT51eobOaGI2i3sPd2m10LQck54B9/0qtdudOMlnDqj3MbOxB7uOPA5P9Y+dLLvRdK49bA+zEkVndR3E08CrLGUXdJjBB/i8viaWXts897cFJYtrOzBjKOeT5HrU2nWkt37PbwoZJWHuqMc8+tFS6Ld2tu81xCsKI6odzDJYjgDGfDNFyk49EkvKl2GSaTcalpNjtljg7uJh7+W5IGOPQjmhB2UCAGXUVyFAO2HGW8/tdPSjXtYhZW9s6mWZpx1lYKhK5ByPDA6cVCbQ7ZhLHAuyYIASzFgxbA69Tt+HPSr8cdJyZzt5E6QDqPZqWS3geO+xHGWQqE68BucN8qig7PS6q0TQ3jR942zZg7cgDk8+vl4VpqGs3mlXH7OhjtVhjJdVCHjdxjrzxj5007M31wNYs7JO72M3eHIOc4A8/QUfB6QPLtlX1/Q7zS4UlWXeJM47ssuMEjJ+maB06GR5B3/Tac94SR6V1PUUuJoFeMCMxRuWGMlh3mMDyPOec0otmkvLWF5xIwZCSN0Y6A4/D9aZY09onLM1orF5orWkYke3sJ1VdzgSbeT4fZ60ujmtoIVaW37yPb7qg4Aq66irXVm9u0jfvVQY3rnOPDj4/wDikum6LbzX7Wj940VtGZBkjnBXhhjkHPSs1Rsc1LbBXhtFjDtZQgm47na/BHBO48dOKhkltYp5bcaXEDkoJQq9enl8fpRmu2MOltaGXfOvfOZDKqkyEKACfUZz06ikF5Pm6mkMjYLlgPjn1+FRb2dsMcJR0WvTf832xJ/0KfgKZx/5NfPHSlulJ3mmWpVnH7pVJHGcCp5rBZ1AaWYADHuPt/CkOfoNAYttVSW8hQ1zcKg2hwpzhvMVrDZGE7o7iYEeO7moptHiuFIllfk5OOhplXsAN3kb31tNGVaJQ4MwPQ4xj5n8KJ9qHgzfSvWuhw2y4ilkCZztJyPpRXsn/qH6f9apzQriWkf3I+yI62123xvJPyNPoOyHZ+3iEcWk2aqB4QJk/Hjmnea8as0mbk/0o/bfQNMtOz8k1raRRSJImGjRVPJwRwKoejiYTzSyo2x+8CEkHcACOPKuodvsnszcD+nH/wA4rn0TAJBjG7MmceFRdKdUUjuDbZb1gDtcSexXBjvMbDvQZOfH3sgUr1vR7i60Y29vbMk9soVjJKCPtZ4wTnpR0lw66fpjLfRRquN4LDJPHrWLq7jEepxtqab2lBUoecZxjrXPW+jvT1uX+6Kp2ZuVt9VsmZHc5ICoMnPzq36mbi7j1S2W0kEkboxJaM7Tx4bvI1R9M72zu7adgSsT5bC5OPSrhc9orJbrUZUSYrcIuxygHvAAeJ9KvjXjTOOUlGXJPZHf2d5HJOFEQK9xI+442qcgY25z0PiKrklvfSPdTlljZ5u+MW7IV0VmCDgZGWOfhTa/7XWcxnIXaZrdIiWkUEMCefvNVcXe0gyTyTK0kgYLGffDKV64OGGevpWcZPSJznHtjTT49lnfNdrbSkCR1JjDMrBgD7x6DyqXQXjjnUgL3oSQq5xuGAOh6jk1XrHUPYlLwCSUyRlWMuOQT9rGeOcCi7XU7y2Ura90AVLEP4ZGPKjxdbEsuMMk1zpZkLkq9oWyeSTvHJ4pTpER/ZtmUjHVxjuFX+H1PGfvqux6/qtxbkG4EKhShUHjaefIUPZGWZJIXuGWKDJVUJ8Rz1PkBVIy4qibxubVFokGGjR3eNCqZyyAfDjn/viltiB+1b0LJjEDYJlZQTlepHJFV+3eBzG11dKu7ge8ozj7+KxAIpJGKurLklA2cOPLjnpzQbsMYOI27YKu6LuZxIqzyZBmLEDw4JquTHdKCDk4AxjP5U/t4LSRA6QKcddy8j4ipQFkiIhASLacsgwW46D09fpUZRt2XjNxVBuh/wCbLcHxTNMMc0t0Rh+yrT/dL+ApgDmlASDFZ8a0BrYGsYkHSvVqGrOaJjq9eJrGa8a6yQi7bKrdm7oSFguUOVUHHvDzIH31yuzlj9sIhfvAoxkxbckZ/pHP/fWupdulz2S1PJIxFnI8MMK45ohBvJCWLEqPzqcn5UOopwbLOtjKUVjdbQwyNkQ/Mn8KU9oVmsLQTQ3dwW37cHZjHyWnR1KxiijWS6iUqoBBbnp5VXu0mqWd5aiKCQuVfJO0gffU26HirYm9puLh0DTXK7pVOVlO3A8MZzg/Go9yLKyhS5jmdwXUtgnwz5Y4AqWyIkmiKuTkj3TjjmtFDi5k2KuSxOSPWp82W4oaaBYtdPCYLvuljfD5RvfViF24yMEZyD4U6stJhUwxTX95OYu9EjAKN2MkE8E58iKT6bqH7OUzPAJTleMgAYOc8/CjrvtBc20KSpFFEruzKo97gjgeHhS/Jk9MZYlJNpXQunuZ4keCO2DqBIAzZJAzzQ928wAjhK93tBOfA8Y9cHAHzrePUdSSL2u2hjlhbcrvIoIBOPH1yKLtLqa3MixWyyh0G5mBO35iumErSs45ppuqPaqTM8RtrSJtsZR48dCcKAM/Hp5Uua5EO5Y7VImIAZWGcjj4evX/AMWPT7sye0i6gVGZ/dCRkAkYyPI+NJNaZhqcrJGqCXDx5T3iDj8waOZtK0HA19XRnTtHtbmAyiN41WNQAj8buctyKhtLNfajATJhEzlHCn7vjTWwef2OYSHB7sbdw5yB+n40Dal/2hOQSrdyfDPgKlbaOqUVa17M3/s9pPhpRGD7oV2JDgAe6T8/1qYalZPCStwoyhGM1i8tI5opJbhDI0YLLngeA6fDFJb+MG9lKAKuRhQMY4FTc6DPCrsa2Or21pZW8LhyyxLkqM4Pl1otO0FkVye9A9VH61WlhZjjK/WsabH3mowJLyDJyPOlUmycsaSL5E+9FcAjcAcHqKkzUaHGK3pyRkGtt1aZxXs0THW68awDWa7CQi7cnb2P1hsZ22rtjzxz+VcY0Ni16SYjGCBgHPPPrXb+1gduy+rLHjebOXbnpkKSK5DAkkd1CW3HaMMSvU5HiBj5dajJeaKR+jEU00Ivp0nGVDHgHB8a3jdXXEWxMcZIJ/GrIezL3ccNwYAyTS8vIwGAT18yPSt5ex1hCbwTXoiESgqYVYso568+h8MdahKCOmEZS6Qht7NGcO8+5gf4Fx9BW7WNuCQqYYn7RPJ/GtbVALgoWLbXPJPJo7Gai3Q1EdjZyOy29updmIAG4Dx9aZpot1M8KXb20Kifusbt75x9M/Oo9EkZNYhKqWycEAZ4xVgMAikzhQVvFG6RiSSxA6Dr91K5NdDxk0mk9Mq2s2vsukhYLqaVmkYNuCqoKnAbpn76htZr6Jm9ljDIyDczIG5Hkas96620JJlC7JpE3FcInu+P18+tVKW/ltUKW8kiM497b0IxV8EtbOXNHeh5p97MLYNPBI84csxVFGRzn8aXa2lyt/ZSSzLaozNE2TkAAMeali19INMhFy0jSohBLMAD6fA0hvu0qXLxKGiQQMzKW90ZOevXPWuqdPo5sLkpWSFwpJ9uuHTCb1AIOMEjH51G+qwQXEs8mQkkRjwceIHr6UpvLt5CEiuFKYA9zoR5VnrBFnqQTUqpM6XJtpkt/wBpne3cQINrnbzkEfX4VrYXDXFusjnLEtn60Daj9zKSgJ/pDIHWi7Fz7GWIUDByqjGeKSVNUUt3sNjYZGeOelQafL3WoQyOPdWQZA6nnFSWsuQR73HgxpXf3DW908pbhZAVC8ZxSRjs0no6TGSp5+dTdRmuf6drWt67ezW1vPFaloi6hUyFUEcZ6gnd1+gFSWnZ9be4b26drifAZgrvtz6nOW+74VaUeKtnOtukXh5oo2CySIpPmwrIdCMh0+tVu6KRRsoYE+OaxHq0CxqpWTIAHQVLkUcKPoENWQaHSTNSBq7mc4Pra95ouoR/zWso5/qGuWqR+zXBBJ9pRsjp0P8A0rqt8O8sblB/FE4+oNcgiVDaTyMB3itHg/HOalL7orH6MdiSI2enye1D/F5MvEgDFjngeYPoOoomezjnurxTasyShZf3zbVBBOMeIHJPzNZsXzoP7obZFdg5PA+1+ma1uZ4I9SmM12DHLbhUSMZZTjOcrzjpj51GUd9Hp4sl41cqKDbrcJqbRybXAkI3oOD6iibyO4ZsJIEj8feA/LNektmF1I8JPdhiQ7cH4n8fnUN1PFbxd7IzungYlyD6bjxQeK9nC8qtpBukzCxvYpC+9lOcmnmo63aK9w0alj3olWSRtoBGP0qg3GsPt22yLET0ydzffQt5LLJADMWZ3YAZ5OfypZY4+xlza/Cx6v2mF0s0alWhd95RFAXPqTSrULmZWhELhA4+6lT2k8SMjoQT5c5o7UIHma2CvtCpyTinjUU6ElHasENpJeHd3nic7m8q2ttGklmC5UAVMtk8ROG60TbXvsU8bMS6kkNtHQUvP8Y9IFNpHCfshsfSpLWBrsMqAgKMnAzgdK0vplfhGyB1PTNF9m9sktwDkp7O/B9SorY1vYuTrQquInsmC96kqyjAKeHUVNDEphQyMcIx4U0VrJh9ojSNVIReNv8ACc1ChBijOWRRnOAeufGnmq6NCTaJbbGdqszljkLg5qRex95rDzSe1xwHJKRPGTnyyQeM/OrVY9n7m1i3K8UrsOWBwfhTDTrW4hnbvIXA2+WR91RU3F6K8OWmU7SOymu6Pe+0QxWMxMRR19oI3A48dvmAaZQaXq8rySajZxhmfI7pwwA8uufCrczHxBHxrG+mlllJUxViinaKFqNhfiQ77KdIw2R+7Jz9KC7iT/VSf8BrpXeY8cVjvT5mkQXEu8cvrU6yUqhckUUjnivSZwBjvmNh5giuF2mrxzuYVkIbOGQqPDyrtm44r58tlC604HhLIB9TUpVaKRTaZZrrWIbRXtZrl8MQe7Vjgc+XT60TAntMQliuITH0Hct3h+vQH5Gq5qdsk+rYYsMpk4ohbeKyUyW67ZP5+pqUp06KKFxuyw+yQJ77jdj+OVs4+HgPlSHtRe201ukcMok2ZyVHH1pdfXlxKheWVpD/AEjx9OlJnkaU5difSnapbFirNmWGVRvbb4DnFTRRKFiUP7u/JJPhQ6gZFFLCjr3bD3SPDioM6rHcckcuOM8VPZIkkzI23G3IyM+dJlgWJN0TOhGcbTiiJpXiaMoxBKjNZbTEl9kaXjfvnQcAMRxQn7zvAV9AfKiRGGZmbLHOefjUBYsY1IGDzgUi7GYFeLvkIAJ58TwK2tLxrdZduSGXuyT4/D6VmcldxH8xFekUMkWfKujHH2c+SXo3huC0m+RN3pmj3njmUIYyMkAePiKARQOlER/5SP8A3i/iKM43sWEmjpa38UZ7sggg7RyOT5daNguElyI26YPII/Gqp3jzXd2GY8SN69CccHjwpjoLlruVSBhYwRgY5Jx/+RXK4nZGTHa3lvJgCWM8dN2D9DW+2Nhkqp8uBS66sLbuXkEWGVCRyaCvV7iNGjZgTluD4kiskFsdNFDgnZj5kVH3MH9P60mtrq4ZV3TyHcmfeOed6jx9CaD/AGzeeaf8NMog5I//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28" name="Picture 4" descr="http://www.survivalskillsoutdoors.com/wp-content/uploads/2010/09/survival-food-stor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96" y="3352444"/>
            <a:ext cx="4286250"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254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Topic 1: Introduction to </a:t>
            </a:r>
            <a:r>
              <a:rPr lang="en-CA" dirty="0" err="1" smtClean="0"/>
              <a:t>FoodSafe</a:t>
            </a:r>
            <a:endParaRPr lang="en-CA" dirty="0"/>
          </a:p>
        </p:txBody>
      </p:sp>
      <p:sp>
        <p:nvSpPr>
          <p:cNvPr id="3" name="Subtitle 2"/>
          <p:cNvSpPr>
            <a:spLocks noGrp="1"/>
          </p:cNvSpPr>
          <p:nvPr>
            <p:ph type="subTitle" idx="1"/>
          </p:nvPr>
        </p:nvSpPr>
        <p:spPr/>
        <p:txBody>
          <a:bodyPr/>
          <a:lstStyle/>
          <a:p>
            <a:endParaRPr lang="en-CA" dirty="0"/>
          </a:p>
        </p:txBody>
      </p:sp>
    </p:spTree>
    <p:extLst>
      <p:ext uri="{BB962C8B-B14F-4D97-AF65-F5344CB8AC3E}">
        <p14:creationId xmlns:p14="http://schemas.microsoft.com/office/powerpoint/2010/main" val="16673834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60848"/>
          </a:xfrm>
        </p:spPr>
        <p:txBody>
          <a:bodyPr/>
          <a:lstStyle/>
          <a:p>
            <a:r>
              <a:rPr lang="en-CA" dirty="0" smtClean="0"/>
              <a:t>When in Doubt Throw it Out! </a:t>
            </a:r>
            <a:endParaRPr lang="en-CA" dirty="0"/>
          </a:p>
        </p:txBody>
      </p:sp>
      <p:sp>
        <p:nvSpPr>
          <p:cNvPr id="3" name="Content Placeholder 2"/>
          <p:cNvSpPr>
            <a:spLocks noGrp="1"/>
          </p:cNvSpPr>
          <p:nvPr>
            <p:ph idx="1"/>
          </p:nvPr>
        </p:nvSpPr>
        <p:spPr>
          <a:xfrm>
            <a:off x="457200" y="2276872"/>
            <a:ext cx="8229600" cy="3849291"/>
          </a:xfrm>
        </p:spPr>
        <p:txBody>
          <a:bodyPr>
            <a:normAutofit/>
          </a:bodyPr>
          <a:lstStyle/>
          <a:p>
            <a:r>
              <a:rPr lang="en-CA" sz="3200" dirty="0" smtClean="0"/>
              <a:t>If you ever find a dented or  bulging can or something </a:t>
            </a:r>
            <a:br>
              <a:rPr lang="en-CA" sz="3200" dirty="0" smtClean="0"/>
            </a:br>
            <a:r>
              <a:rPr lang="en-CA" sz="3200" dirty="0" smtClean="0"/>
              <a:t>that looks out of </a:t>
            </a:r>
            <a:br>
              <a:rPr lang="en-CA" sz="3200" dirty="0" smtClean="0"/>
            </a:br>
            <a:r>
              <a:rPr lang="en-CA" sz="3200" dirty="0" smtClean="0"/>
              <a:t>place follow this </a:t>
            </a:r>
            <a:br>
              <a:rPr lang="en-CA" sz="3200" dirty="0" smtClean="0"/>
            </a:br>
            <a:r>
              <a:rPr lang="en-CA" sz="3200" dirty="0" smtClean="0"/>
              <a:t>rule to ensure </a:t>
            </a:r>
            <a:br>
              <a:rPr lang="en-CA" sz="3200" dirty="0" smtClean="0"/>
            </a:br>
            <a:r>
              <a:rPr lang="en-CA" sz="3200" dirty="0" smtClean="0"/>
              <a:t>safety </a:t>
            </a:r>
            <a:endParaRPr lang="en-CA" sz="3200" dirty="0"/>
          </a:p>
        </p:txBody>
      </p:sp>
      <p:pic>
        <p:nvPicPr>
          <p:cNvPr id="2050" name="Picture 2" descr="https://encrypted-tbn3.google.com/images?q=tbn:ANd9GcTzURR78IAn6I4QbY7yTpcYw6iTey1T901l3u5jAwEvVAFhYlWN3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068960"/>
            <a:ext cx="4122729" cy="3172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6626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00808"/>
          </a:xfrm>
        </p:spPr>
        <p:txBody>
          <a:bodyPr/>
          <a:lstStyle/>
          <a:p>
            <a:r>
              <a:rPr lang="en-CA" dirty="0" smtClean="0"/>
              <a:t>Effects of Moisture on Stored Food </a:t>
            </a:r>
            <a:endParaRPr lang="en-CA" dirty="0"/>
          </a:p>
        </p:txBody>
      </p:sp>
      <p:sp>
        <p:nvSpPr>
          <p:cNvPr id="3" name="Content Placeholder 2"/>
          <p:cNvSpPr>
            <a:spLocks noGrp="1"/>
          </p:cNvSpPr>
          <p:nvPr>
            <p:ph idx="1"/>
          </p:nvPr>
        </p:nvSpPr>
        <p:spPr>
          <a:xfrm>
            <a:off x="457200" y="1988840"/>
            <a:ext cx="8229600" cy="4137323"/>
          </a:xfrm>
        </p:spPr>
        <p:txBody>
          <a:bodyPr/>
          <a:lstStyle/>
          <a:p>
            <a:r>
              <a:rPr lang="en-CA" sz="2800" dirty="0" smtClean="0"/>
              <a:t>Can provide conditions for cockroaches </a:t>
            </a:r>
          </a:p>
          <a:p>
            <a:r>
              <a:rPr lang="en-CA" sz="2800" dirty="0" smtClean="0"/>
              <a:t>Allows bacteria and mould to grow </a:t>
            </a:r>
          </a:p>
          <a:p>
            <a:endParaRPr lang="en-CA" dirty="0"/>
          </a:p>
        </p:txBody>
      </p:sp>
      <p:pic>
        <p:nvPicPr>
          <p:cNvPr id="3074" name="Picture 2" descr="https://encrypted-tbn2.google.com/images?q=tbn:ANd9GcTEgpbXB5aqr7u1abYsOVk2eLGQd5ykwS_eVi3QHitjNiEqkw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356992"/>
            <a:ext cx="2485256" cy="2903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6801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Chemical Storage</a:t>
            </a:r>
            <a:endParaRPr lang="en-CA" dirty="0"/>
          </a:p>
        </p:txBody>
      </p:sp>
      <p:sp>
        <p:nvSpPr>
          <p:cNvPr id="3" name="Content Placeholder 2"/>
          <p:cNvSpPr>
            <a:spLocks noGrp="1"/>
          </p:cNvSpPr>
          <p:nvPr>
            <p:ph idx="1"/>
          </p:nvPr>
        </p:nvSpPr>
        <p:spPr/>
        <p:txBody>
          <a:bodyPr>
            <a:noAutofit/>
          </a:bodyPr>
          <a:lstStyle/>
          <a:p>
            <a:r>
              <a:rPr lang="en-CA" sz="2800" dirty="0" smtClean="0"/>
              <a:t>Keep separate from food items </a:t>
            </a:r>
          </a:p>
          <a:p>
            <a:r>
              <a:rPr lang="en-CA" sz="2800" dirty="0" smtClean="0"/>
              <a:t>Store in a special chemical storage room or locked cupboard </a:t>
            </a:r>
          </a:p>
          <a:p>
            <a:r>
              <a:rPr lang="en-CA" sz="2800" dirty="0" smtClean="0"/>
              <a:t>Follow safe storage procedures </a:t>
            </a:r>
          </a:p>
          <a:p>
            <a:r>
              <a:rPr lang="en-CA" sz="2800" dirty="0" smtClean="0"/>
              <a:t>Do NOT store in improperly labelled containers</a:t>
            </a:r>
          </a:p>
          <a:p>
            <a:r>
              <a:rPr lang="en-CA" sz="2800" dirty="0" smtClean="0"/>
              <a:t>Must have a Material Safety Data Sheet (MSDS) for each Workplace Hazardous Materials Information System (WHMIS) product</a:t>
            </a:r>
            <a:endParaRPr lang="en-CA" sz="2800" dirty="0"/>
          </a:p>
        </p:txBody>
      </p:sp>
    </p:spTree>
    <p:extLst>
      <p:ext uri="{BB962C8B-B14F-4D97-AF65-F5344CB8AC3E}">
        <p14:creationId xmlns:p14="http://schemas.microsoft.com/office/powerpoint/2010/main" val="40466832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Safe Lifting and Carrying Techniques</a:t>
            </a:r>
            <a:endParaRPr lang="en-CA" dirty="0"/>
          </a:p>
        </p:txBody>
      </p:sp>
      <p:sp>
        <p:nvSpPr>
          <p:cNvPr id="3" name="Content Placeholder 2"/>
          <p:cNvSpPr>
            <a:spLocks noGrp="1"/>
          </p:cNvSpPr>
          <p:nvPr>
            <p:ph idx="1"/>
          </p:nvPr>
        </p:nvSpPr>
        <p:spPr>
          <a:xfrm>
            <a:off x="467544" y="1700808"/>
            <a:ext cx="8229600" cy="4525963"/>
          </a:xfrm>
        </p:spPr>
        <p:txBody>
          <a:bodyPr>
            <a:noAutofit/>
          </a:bodyPr>
          <a:lstStyle/>
          <a:p>
            <a:r>
              <a:rPr lang="en-CA" sz="2800" dirty="0" smtClean="0"/>
              <a:t>Use carts or dollies</a:t>
            </a:r>
          </a:p>
          <a:p>
            <a:r>
              <a:rPr lang="en-CA" sz="2800" dirty="0" smtClean="0"/>
              <a:t>Keep the load close to your body </a:t>
            </a:r>
          </a:p>
          <a:p>
            <a:r>
              <a:rPr lang="en-CA" sz="2800" dirty="0" smtClean="0"/>
              <a:t>Avoid stooped, twisted lifts </a:t>
            </a:r>
          </a:p>
          <a:p>
            <a:r>
              <a:rPr lang="en-CA" sz="2800" dirty="0" smtClean="0"/>
              <a:t>Face in direction of the lift</a:t>
            </a:r>
          </a:p>
          <a:p>
            <a:r>
              <a:rPr lang="en-CA" sz="2800" dirty="0" smtClean="0"/>
              <a:t>Bend knees and lift with legs, not back</a:t>
            </a:r>
          </a:p>
          <a:p>
            <a:r>
              <a:rPr lang="en-CA" sz="2800" dirty="0" smtClean="0"/>
              <a:t>Limit lifts to the range of knuckle and shoulder </a:t>
            </a:r>
            <a:r>
              <a:rPr lang="en-CA" sz="2800" dirty="0" err="1" smtClean="0"/>
              <a:t>heigt</a:t>
            </a:r>
            <a:endParaRPr lang="en-CA" sz="2800" dirty="0" smtClean="0"/>
          </a:p>
          <a:p>
            <a:r>
              <a:rPr lang="en-CA" sz="2800" dirty="0" smtClean="0"/>
              <a:t>Use secure handles </a:t>
            </a:r>
          </a:p>
          <a:p>
            <a:r>
              <a:rPr lang="en-CA" sz="2800" dirty="0" smtClean="0"/>
              <a:t>Share heavy loads with a partner</a:t>
            </a:r>
            <a:endParaRPr lang="en-CA" sz="2800" dirty="0"/>
          </a:p>
        </p:txBody>
      </p:sp>
    </p:spTree>
    <p:extLst>
      <p:ext uri="{BB962C8B-B14F-4D97-AF65-F5344CB8AC3E}">
        <p14:creationId xmlns:p14="http://schemas.microsoft.com/office/powerpoint/2010/main" val="24393475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703401" cy="3284984"/>
          </a:xfrm>
        </p:spPr>
        <p:txBody>
          <a:bodyPr/>
          <a:lstStyle/>
          <a:p>
            <a:r>
              <a:rPr lang="en-CA" dirty="0" smtClean="0"/>
              <a:t/>
            </a:r>
            <a:br>
              <a:rPr lang="en-CA" dirty="0" smtClean="0"/>
            </a:br>
            <a:r>
              <a:rPr lang="en-CA" dirty="0" smtClean="0"/>
              <a:t>Lifting Techniques</a:t>
            </a:r>
            <a:br>
              <a:rPr lang="en-CA" dirty="0" smtClean="0"/>
            </a:br>
            <a:r>
              <a:rPr lang="en-CA" dirty="0"/>
              <a:t/>
            </a:r>
            <a:br>
              <a:rPr lang="en-CA" dirty="0"/>
            </a:br>
            <a:r>
              <a:rPr lang="en-CA" dirty="0" smtClean="0"/>
              <a:t>Bad!                        Good!</a:t>
            </a:r>
            <a:endParaRPr lang="en-CA" dirty="0"/>
          </a:p>
        </p:txBody>
      </p:sp>
      <p:sp>
        <p:nvSpPr>
          <p:cNvPr id="3" name="Content Placeholder 2"/>
          <p:cNvSpPr>
            <a:spLocks noGrp="1"/>
          </p:cNvSpPr>
          <p:nvPr>
            <p:ph idx="1"/>
          </p:nvPr>
        </p:nvSpPr>
        <p:spPr/>
        <p:txBody>
          <a:bodyPr/>
          <a:lstStyle/>
          <a:p>
            <a:endParaRPr lang="en-CA" dirty="0"/>
          </a:p>
        </p:txBody>
      </p:sp>
      <p:pic>
        <p:nvPicPr>
          <p:cNvPr id="4098" name="Picture 2" descr="https://encrypted-tbn1.google.com/images?q=tbn:ANd9GcSblwTlTOHfCQYSoOLGEgJoImxCInVi_O3f-MYaEfJ7CMeQSPRsk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0798" y="3356992"/>
            <a:ext cx="4749311" cy="309217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encrypted-tbn3.google.com/images?q=tbn:ANd9GcTiCXzrbbp3mE8KVLRIsD_hYmJ99tVLKypWll0PBfBGsrD8YHo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645024"/>
            <a:ext cx="2740448" cy="2929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6009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Topic 4: Preparing Food</a:t>
            </a:r>
            <a:endParaRPr lang="en-CA" dirty="0"/>
          </a:p>
        </p:txBody>
      </p:sp>
      <p:sp>
        <p:nvSpPr>
          <p:cNvPr id="3" name="Subtitle 2"/>
          <p:cNvSpPr>
            <a:spLocks noGrp="1"/>
          </p:cNvSpPr>
          <p:nvPr>
            <p:ph type="subTitle" idx="1"/>
          </p:nvPr>
        </p:nvSpPr>
        <p:spPr/>
        <p:txBody>
          <a:bodyPr/>
          <a:lstStyle/>
          <a:p>
            <a:endParaRPr lang="en-CA" dirty="0"/>
          </a:p>
        </p:txBody>
      </p:sp>
    </p:spTree>
    <p:extLst>
      <p:ext uri="{BB962C8B-B14F-4D97-AF65-F5344CB8AC3E}">
        <p14:creationId xmlns:p14="http://schemas.microsoft.com/office/powerpoint/2010/main" val="7522931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Major Topics</a:t>
            </a:r>
            <a:endParaRPr lang="en-CA" dirty="0"/>
          </a:p>
        </p:txBody>
      </p:sp>
      <p:sp>
        <p:nvSpPr>
          <p:cNvPr id="3" name="Content Placeholder 2"/>
          <p:cNvSpPr>
            <a:spLocks noGrp="1"/>
          </p:cNvSpPr>
          <p:nvPr>
            <p:ph idx="1"/>
          </p:nvPr>
        </p:nvSpPr>
        <p:spPr>
          <a:xfrm>
            <a:off x="457200" y="1772816"/>
            <a:ext cx="8291264" cy="4464496"/>
          </a:xfrm>
        </p:spPr>
        <p:txBody>
          <a:bodyPr>
            <a:normAutofit/>
          </a:bodyPr>
          <a:lstStyle/>
          <a:p>
            <a:pPr lvl="1"/>
            <a:r>
              <a:rPr lang="en-CA" sz="3600" dirty="0" smtClean="0"/>
              <a:t>Classification of Foods</a:t>
            </a:r>
          </a:p>
          <a:p>
            <a:pPr lvl="1"/>
            <a:r>
              <a:rPr lang="en-CA" sz="3600" dirty="0" smtClean="0"/>
              <a:t>Effects of Temperature</a:t>
            </a:r>
          </a:p>
          <a:p>
            <a:pPr lvl="1"/>
            <a:r>
              <a:rPr lang="en-CA" sz="3600" dirty="0" smtClean="0"/>
              <a:t>Effects of Time</a:t>
            </a:r>
          </a:p>
          <a:p>
            <a:pPr lvl="1"/>
            <a:r>
              <a:rPr lang="en-CA" sz="3600" dirty="0" smtClean="0"/>
              <a:t>Tools and Equipment</a:t>
            </a:r>
          </a:p>
          <a:p>
            <a:pPr lvl="1"/>
            <a:r>
              <a:rPr lang="en-CA" sz="3600" dirty="0" smtClean="0"/>
              <a:t>Hot Materials and Surfaces </a:t>
            </a:r>
            <a:endParaRPr lang="en-CA" sz="3600" dirty="0"/>
          </a:p>
          <a:p>
            <a:pPr marL="0" indent="0">
              <a:buNone/>
            </a:pPr>
            <a:endParaRPr lang="en-CA" dirty="0" smtClean="0"/>
          </a:p>
        </p:txBody>
      </p:sp>
    </p:spTree>
    <p:extLst>
      <p:ext uri="{BB962C8B-B14F-4D97-AF65-F5344CB8AC3E}">
        <p14:creationId xmlns:p14="http://schemas.microsoft.com/office/powerpoint/2010/main" val="21480824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Learning Outcomes</a:t>
            </a:r>
            <a:endParaRPr lang="en-CA" dirty="0"/>
          </a:p>
        </p:txBody>
      </p:sp>
      <p:sp>
        <p:nvSpPr>
          <p:cNvPr id="3" name="Content Placeholder 2"/>
          <p:cNvSpPr>
            <a:spLocks noGrp="1"/>
          </p:cNvSpPr>
          <p:nvPr>
            <p:ph idx="1"/>
          </p:nvPr>
        </p:nvSpPr>
        <p:spPr>
          <a:xfrm>
            <a:off x="323528" y="1556792"/>
            <a:ext cx="8589640" cy="5301208"/>
          </a:xfrm>
        </p:spPr>
        <p:txBody>
          <a:bodyPr>
            <a:normAutofit fontScale="92500"/>
          </a:bodyPr>
          <a:lstStyle/>
          <a:p>
            <a:r>
              <a:rPr lang="en-CA" sz="2800" dirty="0" smtClean="0"/>
              <a:t>By the end of Topic 4, you will be able to… </a:t>
            </a:r>
          </a:p>
          <a:p>
            <a:pPr lvl="1"/>
            <a:r>
              <a:rPr lang="en-CA" sz="2400" dirty="0" smtClean="0"/>
              <a:t>List precautions when preparing potentially hazardous and less hazardous foods </a:t>
            </a:r>
          </a:p>
          <a:p>
            <a:pPr lvl="1"/>
            <a:r>
              <a:rPr lang="en-CA" sz="2400" dirty="0" smtClean="0"/>
              <a:t>Identify the effects of temperature and tie for cooking, hot holding, freezing, thawing, reheating and cooling food </a:t>
            </a:r>
          </a:p>
          <a:p>
            <a:pPr lvl="1"/>
            <a:r>
              <a:rPr lang="en-CA" sz="2400" dirty="0" smtClean="0"/>
              <a:t>Identify the potential sources of contamination through contact with water, microbes, utensils, and equipment during preparation</a:t>
            </a:r>
          </a:p>
          <a:p>
            <a:pPr lvl="1"/>
            <a:r>
              <a:rPr lang="en-CA" sz="2400" dirty="0" smtClean="0"/>
              <a:t>Apply methods for protecting food from contamination</a:t>
            </a:r>
          </a:p>
          <a:p>
            <a:pPr lvl="1"/>
            <a:r>
              <a:rPr lang="en-CA" sz="2400" dirty="0" smtClean="0"/>
              <a:t>Identify safety guidelines when using knives and operating equipment</a:t>
            </a:r>
          </a:p>
          <a:p>
            <a:pPr lvl="1"/>
            <a:r>
              <a:rPr lang="en-CA" sz="2400" dirty="0" smtClean="0"/>
              <a:t>Demonstrate appropriate techniques when working with hot materials and surfaces </a:t>
            </a:r>
            <a:endParaRPr lang="en-CA" sz="2400" dirty="0"/>
          </a:p>
        </p:txBody>
      </p:sp>
    </p:spTree>
    <p:extLst>
      <p:ext uri="{BB962C8B-B14F-4D97-AF65-F5344CB8AC3E}">
        <p14:creationId xmlns:p14="http://schemas.microsoft.com/office/powerpoint/2010/main" val="15468758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Classification of Foods</a:t>
            </a:r>
            <a:endParaRPr lang="en-CA" dirty="0"/>
          </a:p>
        </p:txBody>
      </p:sp>
      <p:sp>
        <p:nvSpPr>
          <p:cNvPr id="3" name="Content Placeholder 2"/>
          <p:cNvSpPr>
            <a:spLocks noGrp="1"/>
          </p:cNvSpPr>
          <p:nvPr>
            <p:ph idx="1"/>
          </p:nvPr>
        </p:nvSpPr>
        <p:spPr>
          <a:xfrm>
            <a:off x="457200" y="1600200"/>
            <a:ext cx="8229600" cy="4709120"/>
          </a:xfrm>
        </p:spPr>
        <p:txBody>
          <a:bodyPr>
            <a:normAutofit fontScale="92500"/>
          </a:bodyPr>
          <a:lstStyle/>
          <a:p>
            <a:endParaRPr lang="en-CA" dirty="0" smtClean="0"/>
          </a:p>
          <a:p>
            <a:r>
              <a:rPr lang="en-CA" sz="2800" dirty="0" smtClean="0"/>
              <a:t>Potentially Hazardous Foods </a:t>
            </a:r>
          </a:p>
          <a:p>
            <a:pPr lvl="1"/>
            <a:r>
              <a:rPr lang="en-CA" sz="2000" dirty="0" smtClean="0">
                <a:sym typeface="Wingdings" pitchFamily="2" charset="2"/>
              </a:rPr>
              <a:t> foods that satisfy all the requirements (FATTOM) for the growth of pathogens </a:t>
            </a:r>
          </a:p>
          <a:p>
            <a:pPr lvl="1"/>
            <a:r>
              <a:rPr lang="en-CA" sz="2000" dirty="0" smtClean="0">
                <a:sym typeface="Wingdings" pitchFamily="2" charset="2"/>
              </a:rPr>
              <a:t> examples: meat, poultry, fish, eggs, dairy products</a:t>
            </a:r>
          </a:p>
          <a:p>
            <a:pPr lvl="1"/>
            <a:r>
              <a:rPr lang="en-CA" sz="2000" dirty="0" smtClean="0">
                <a:sym typeface="Wingdings" pitchFamily="2" charset="2"/>
              </a:rPr>
              <a:t> handle these foods carefully and keep them out of the danger zone </a:t>
            </a:r>
          </a:p>
          <a:p>
            <a:pPr lvl="1"/>
            <a:endParaRPr lang="en-CA" sz="1800" dirty="0" smtClean="0"/>
          </a:p>
          <a:p>
            <a:r>
              <a:rPr lang="en-CA" sz="2800" dirty="0" smtClean="0"/>
              <a:t>Less Hazardous Foods </a:t>
            </a:r>
          </a:p>
          <a:p>
            <a:pPr lvl="1"/>
            <a:r>
              <a:rPr lang="en-CA" sz="2000" dirty="0" smtClean="0">
                <a:sym typeface="Wingdings" pitchFamily="2" charset="2"/>
              </a:rPr>
              <a:t> these foods can be dry, sweet, sour/acidic and/or salty </a:t>
            </a:r>
            <a:endParaRPr lang="en-CA" sz="2000" dirty="0">
              <a:sym typeface="Wingdings" pitchFamily="2" charset="2"/>
            </a:endParaRPr>
          </a:p>
          <a:p>
            <a:pPr lvl="1"/>
            <a:r>
              <a:rPr lang="en-CA" sz="2000" dirty="0" smtClean="0">
                <a:sym typeface="Wingdings" pitchFamily="2" charset="2"/>
              </a:rPr>
              <a:t> however, if you add FATTOM they could become a hazard </a:t>
            </a:r>
          </a:p>
          <a:p>
            <a:pPr lvl="1"/>
            <a:r>
              <a:rPr lang="en-CA" sz="2000" dirty="0" smtClean="0">
                <a:sym typeface="Wingdings" pitchFamily="2" charset="2"/>
              </a:rPr>
              <a:t> examples: bread, crackers, dry pasta, pickles, jam, hard boiled eggs </a:t>
            </a:r>
          </a:p>
        </p:txBody>
      </p:sp>
    </p:spTree>
    <p:extLst>
      <p:ext uri="{BB962C8B-B14F-4D97-AF65-F5344CB8AC3E}">
        <p14:creationId xmlns:p14="http://schemas.microsoft.com/office/powerpoint/2010/main" val="8489847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Effects of Temperature </a:t>
            </a:r>
            <a:endParaRPr lang="en-CA" dirty="0"/>
          </a:p>
        </p:txBody>
      </p:sp>
      <p:sp>
        <p:nvSpPr>
          <p:cNvPr id="3" name="Content Placeholder 2"/>
          <p:cNvSpPr>
            <a:spLocks noGrp="1"/>
          </p:cNvSpPr>
          <p:nvPr>
            <p:ph idx="1"/>
          </p:nvPr>
        </p:nvSpPr>
        <p:spPr>
          <a:xfrm>
            <a:off x="457200" y="1772816"/>
            <a:ext cx="8229600" cy="4353347"/>
          </a:xfrm>
        </p:spPr>
        <p:txBody>
          <a:bodyPr>
            <a:normAutofit/>
          </a:bodyPr>
          <a:lstStyle/>
          <a:p>
            <a:r>
              <a:rPr lang="en-CA" sz="2800" dirty="0" smtClean="0"/>
              <a:t>Temperatures for </a:t>
            </a:r>
            <a:r>
              <a:rPr lang="en-CA" sz="2800" b="1" i="1" dirty="0" smtClean="0"/>
              <a:t>cooking, hot holding, freezing, thawing/defrosting, reheating </a:t>
            </a:r>
            <a:r>
              <a:rPr lang="en-CA" sz="2800" dirty="0" smtClean="0"/>
              <a:t>and </a:t>
            </a:r>
            <a:r>
              <a:rPr lang="en-CA" sz="2800" b="1" i="1" dirty="0" smtClean="0"/>
              <a:t>cooling</a:t>
            </a:r>
            <a:r>
              <a:rPr lang="en-CA" sz="2800" dirty="0" smtClean="0"/>
              <a:t> must be applied to ensure food safety </a:t>
            </a:r>
            <a:endParaRPr lang="en-CA" sz="2800" dirty="0"/>
          </a:p>
        </p:txBody>
      </p:sp>
      <p:pic>
        <p:nvPicPr>
          <p:cNvPr id="5122" name="Picture 2" descr="https://encrypted-tbn3.google.com/images?q=tbn:ANd9GcTI-OE9Sce4qMVJQ5aexFa4Hm-IexlDJEfM_r42cSjkkCe0yZ0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778194"/>
            <a:ext cx="6048672" cy="3072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373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Major Topics</a:t>
            </a:r>
            <a:endParaRPr lang="en-CA" dirty="0"/>
          </a:p>
        </p:txBody>
      </p:sp>
      <p:sp>
        <p:nvSpPr>
          <p:cNvPr id="3" name="Content Placeholder 2"/>
          <p:cNvSpPr>
            <a:spLocks noGrp="1"/>
          </p:cNvSpPr>
          <p:nvPr>
            <p:ph idx="1"/>
          </p:nvPr>
        </p:nvSpPr>
        <p:spPr>
          <a:xfrm>
            <a:off x="457200" y="1772816"/>
            <a:ext cx="8229600" cy="4353347"/>
          </a:xfrm>
        </p:spPr>
        <p:txBody>
          <a:bodyPr/>
          <a:lstStyle/>
          <a:p>
            <a:pPr lvl="1"/>
            <a:r>
              <a:rPr lang="en-CA" sz="3200" dirty="0" smtClean="0"/>
              <a:t>Top </a:t>
            </a:r>
            <a:r>
              <a:rPr lang="en-CA" sz="3200" dirty="0"/>
              <a:t>10 Improper Food Handling Practices</a:t>
            </a:r>
          </a:p>
          <a:p>
            <a:pPr lvl="1"/>
            <a:r>
              <a:rPr lang="en-CA" sz="3200" dirty="0"/>
              <a:t>Top Workplace Safety Hazards </a:t>
            </a:r>
          </a:p>
          <a:p>
            <a:pPr lvl="1"/>
            <a:r>
              <a:rPr lang="en-CA" sz="3200" dirty="0"/>
              <a:t>Risks and Consequences </a:t>
            </a:r>
          </a:p>
          <a:p>
            <a:pPr lvl="1"/>
            <a:r>
              <a:rPr lang="en-CA" sz="3200" dirty="0"/>
              <a:t>Responsibilities </a:t>
            </a:r>
          </a:p>
          <a:p>
            <a:pPr lvl="1"/>
            <a:r>
              <a:rPr lang="en-CA" sz="3200" dirty="0"/>
              <a:t>Food Safety Plan </a:t>
            </a:r>
          </a:p>
          <a:p>
            <a:pPr marL="0" indent="0">
              <a:buNone/>
            </a:pPr>
            <a:endParaRPr lang="en-CA" dirty="0" smtClean="0"/>
          </a:p>
        </p:txBody>
      </p:sp>
    </p:spTree>
    <p:extLst>
      <p:ext uri="{BB962C8B-B14F-4D97-AF65-F5344CB8AC3E}">
        <p14:creationId xmlns:p14="http://schemas.microsoft.com/office/powerpoint/2010/main" val="11586503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396652"/>
            <a:ext cx="8229600" cy="1600200"/>
          </a:xfrm>
        </p:spPr>
        <p:txBody>
          <a:bodyPr/>
          <a:lstStyle/>
          <a:p>
            <a:r>
              <a:rPr lang="en-CA" dirty="0" smtClean="0"/>
              <a:t>Cooking</a:t>
            </a:r>
            <a:endParaRPr lang="en-CA" dirty="0"/>
          </a:p>
        </p:txBody>
      </p:sp>
      <p:sp>
        <p:nvSpPr>
          <p:cNvPr id="3" name="Content Placeholder 2"/>
          <p:cNvSpPr>
            <a:spLocks noGrp="1"/>
          </p:cNvSpPr>
          <p:nvPr>
            <p:ph idx="1"/>
          </p:nvPr>
        </p:nvSpPr>
        <p:spPr>
          <a:xfrm>
            <a:off x="539552" y="2360637"/>
            <a:ext cx="8229600" cy="4497363"/>
          </a:xfrm>
        </p:spPr>
        <p:txBody>
          <a:bodyPr>
            <a:normAutofit/>
          </a:bodyPr>
          <a:lstStyle/>
          <a:p>
            <a:pPr lvl="7"/>
            <a:r>
              <a:rPr lang="en-CA" sz="2800" dirty="0" smtClean="0"/>
              <a:t>Cook foods to the internal temperature of 74 degrees Celsius for a minimum of 15 seconds </a:t>
            </a:r>
          </a:p>
          <a:p>
            <a:r>
              <a:rPr lang="en-CA" sz="2800" dirty="0" smtClean="0"/>
              <a:t>If a food item is large, insert a thermometer into the thickest area </a:t>
            </a:r>
          </a:p>
          <a:p>
            <a:r>
              <a:rPr lang="en-CA" sz="2800" dirty="0" smtClean="0"/>
              <a:t>Cooked foods may not be safe because foods can get re-contaminated after cooking</a:t>
            </a:r>
            <a:endParaRPr lang="en-CA" sz="2800" dirty="0"/>
          </a:p>
        </p:txBody>
      </p:sp>
      <p:pic>
        <p:nvPicPr>
          <p:cNvPr id="6146" name="Picture 2" descr="https://encrypted-tbn2.google.com/images?q=tbn:ANd9GcTTXYNQjXWQ5YuvWf3ywb90HPjts6te1M_sfohgI02FMSl79shDw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784" y="1196752"/>
            <a:ext cx="3580218" cy="281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2727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http://www.manitowocfsusa.com/images/uploaded/msy/product_images/Modular-Holding-Cabinet-MHC-4-B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583737"/>
            <a:ext cx="4019152" cy="40191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Hot Holding</a:t>
            </a:r>
            <a:endParaRPr lang="en-CA" dirty="0"/>
          </a:p>
        </p:txBody>
      </p:sp>
      <p:sp>
        <p:nvSpPr>
          <p:cNvPr id="3" name="Content Placeholder 2"/>
          <p:cNvSpPr>
            <a:spLocks noGrp="1"/>
          </p:cNvSpPr>
          <p:nvPr>
            <p:ph idx="1"/>
          </p:nvPr>
        </p:nvSpPr>
        <p:spPr/>
        <p:txBody>
          <a:bodyPr>
            <a:normAutofit/>
          </a:bodyPr>
          <a:lstStyle/>
          <a:p>
            <a:r>
              <a:rPr lang="en-CA" sz="2800" dirty="0" smtClean="0"/>
              <a:t>Food in hot holding should be at least 60 degrees Celsius </a:t>
            </a:r>
          </a:p>
          <a:p>
            <a:r>
              <a:rPr lang="en-CA" sz="2800" dirty="0" smtClean="0"/>
              <a:t>Hot holding units – steam tables, warming ovens, heat lamps</a:t>
            </a:r>
          </a:p>
          <a:p>
            <a:r>
              <a:rPr lang="en-CA" sz="2800" dirty="0" smtClean="0"/>
              <a:t>Do not hot hold longer than 2 hours (safety margin)</a:t>
            </a:r>
            <a:endParaRPr lang="en-CA" sz="2800" dirty="0"/>
          </a:p>
        </p:txBody>
      </p:sp>
      <p:pic>
        <p:nvPicPr>
          <p:cNvPr id="7170" name="Picture 2" descr="https://encrypted-tbn1.google.com/images?q=tbn:ANd9GcR5ulvIpZB61NIL9yi9NI96rgWSJh2-N8_fjkj1gS9ToiodUWsmw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702814"/>
            <a:ext cx="3199624" cy="19442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hQSEBUTExQSFBUVFBcYFBcYEBcaFRQVFRYVFxUXFhcXHSYeFxkvGhcVHy8gIycpLCwsFR4yNTAqNSYrLCkBCQoKDgwOGQ8PGCwkHx8pKSkpLCksKSksLCkpKSwpLCkpLCwsLCwsKSkpLCksLCksLCwsKSwuLCkpKSwpLCwsLP/AABEIAOEA4QMBIgACEQEDEQH/xAAbAAEAAgMBAQAAAAAAAAAAAAAABQYBAwQCB//EAE8QAAEEAAMCBwgNCQcFAQAAAAEAAgMRBBIhBTEGEyJBUWGRBzJSU4GSk9EUFSM0QkNxlKKxstLTJDNUc4KDocHhFhdicqPC8WOks8PidP/EABkBAQEBAQEBAAAAAAAAAAAAAAABAwIEBf/EACMRAQACAQMEAwEBAAAAAAAAAAABAhEDMVESEyEiBEFhFEL/2gAMAwEAAhEDEQA/APuKIiAiIgIiICIiAiIgIiICIiAiIgIiICIiAiIgIiICIiAiIgIiICIiAiIgIiICIiAiIgIiICIiAiIgIiICIiAiIgIiICIiAiIgIiIFpawiDNpawiDNpawiDNpawiDNpawiDNpawiDNpawiDNpawiDNpawiDNpawiDNpawiDNpawiDNpawiDNpawiDNosIgIiICIiAiIgIiICIiAiIgIiICIiAiIgIiICIiAiIgIiICIiAiIgIiICg+F+3X4TD8YxrXOzNaA661PUQpxVHulu/JWdcoBHMeS4/WApKwgYu6hOd8UP0/vLZ/efN4qLtd61SpI+S7KCDlcRTnXYaSNLreFYdn7EwphjMkzg8saXjj2CnEcoURprzLny6xCXHdMm8VF2u9a2N7pEx+Kj7XKN9pcGPj3fOY/UntXgx8e75xH6lJzyvhLjuhS+Kj85y9jh/L4qPznKE9h4T9IPziL7qz7Fwvj3emi+6ufblfXhON4ey+KZ5zl6bw6lPxTPOcoH2Nh/Hv9LH91ZEEA+Of6SP7intyevCfbw4l8Uztcsu4bS+KZ2uVflw0LAPdpBeouSPXr73Vaw6Lx7/SR/cU9uV9eFi/tzLX5pnaV5dw5mHxUfa5V0ug8e70kf3V4LsPzzn0sf3VPfkxXhZP7czeKj+l614dw8nHxcX0vWq7nw/j3emb6kPEeOf6YepPbkxXhOv7oE4+Lh7HfeWv+8WfxcPY/wC8oGRsHjXH9+f5KOZE10zsrpHMEd1xzqDswBvKQd3Wr7cmI4XEd0WfxcX0vWn9483io/OcoP2od4B+cP8Avrw7Y7/BPpXfzeri/Keqxt7o0h+Kj89yw7ujy+Jj893qVb9p3+CfS/8A0vEuzXNBJDgBz8YDXktPY9X1fYm0TPh45SA0vFkDcDZH8l3KG4He8Yf8p+05TK2jZnIiIqgiIgIiICqPdKH5NH+uH2Hq3Ko90n3vH+t/2PUlYfOXYx8bH8W97Dxb9WuLTo0neF4G3pObF/8AcH1rpwUQc8NIBBNEEaEHSiprbmyocNHBI1rYvdwHOa2tHMk3lourAWN7dMZw1iMoP24l/Sf9f+qN23IDrPf7/wDqp/CYfCkgl3N/j6upcONw0PGTlhNBrMlPe0OdkF7iLonnXg/qmf8ALftfqLdtl/jv9f8AqvbNrP092Hph60LSI8wcc1AfnNRmeDe+92ikIsPFcJc8kmdpeOMeQ1hJGoJIHN8lqT8nE7Ou24htCS/zzD+8avJ2s6w0zxhxNAGWPf5VdDBhPCb5xWjYezsLNjXxDJI3iC5zdSLEjACenQn+K609eb2iuN3FqREZypvtjPG5/HThvLIZncwckbw3TddjyLaNrvI0xEXpWL6TtTglhqDuLAc2MtaQACGtFNboNw00Va2PFhZIIyZWuOUD4Wmm7d02tdbVnT+nNKxb7Vp+1X1+fj8krFzO2s/xzfSt9atXCHA4f2NIY3W+hloG7zDdoovGYZjXVG4vDhzzPOoIsU52gq+wrz/1c1adv9RbNpP8e0fvm+tbPbN3j2emasytDXxXIcmYNkqUght6OIa69Aa8gUlsvBQGLluAdmcKJPVR17b61Z+TiM4O1+oh22SN+JYP3q34HaBkc4CfOOLNhspI75upA8o8pWzaUcLZYhG9pcZWCuchxAP8Fvw+zWRtLmNaC5gugAenmXo0dWL4nDK9cLBNn+CGajeXOFH/ACgcobucKDm2zJE9zBGXMY7vsrrLQyUvAs1edjgOYNHPopTaW3YMOWiZ+QuFt5DzYFA96DW9Z2btyHEZuJkz5azcl4q7rvgOg9i9jHP0jzwj0sxEDX4xpvLG2RwaQOUac2hz8rdlNdL8TxmHL6q757Bp+WwaFtNWDzggrbtLbsMBAlkyFwJbYebAOveg85XMNsw4iOTipA8tAzUHCrOnfAdBQX7gh7yh+R323KZUPwR95RfI77blMLqNnEiIioIiICIiAqj3SPzEf63/AGPVuVS7ov5mP9Z/scpKwoGFlyOD+ZpzdmqvO36fs+ZzTbeJL2mqsNAkB11+CFRJ3VG81dMeaO400mj2K8O4PYkx5TPC1j2VlEZIyubWWtOTWlCtOjmymMtGjB7ViysOa+uifl3DrXXtwiSEM5QDnNslrho23aWK3taq47uXyN0jxlNG4OicSOnUPA/gt2H4B4prgfZ+48zH35MzyB5QV4o+JaNm3diWqbYbsrm2ygOSRmDrb3t8mnbqo9O/nVs2HODhojTtY2nRjq1A6lXHcC8Z+njq/J9erUOGq5m9z/FN3Y6h1RP+rjFzX4upG5OpWV5OJA5nea71Li4IYtsk+KLTYa6Np0I1AkJFH5VVZeBmJBOXHvA5gWOJ8pEgvsU3wX2f7EhfHnc58ri58ugcSQGgi81UBpd66rXT0preLT9ObWzXELnMNFV9k4xufER6lzMTJYAJoPcXN3dTl3HGSGMtJYbFA0d1aZtdT1gjyKly8BJzI+QY0hz6ze5Ot1ChmIlFmgBfUtdak6mMOKT07ryJx0O8x/qULwsiDsO54vMzVpLHbyQBvHSf4lQD+AmIoVjn3rfIdR6KAksdp8i0f3f4j9N/0Xfirzz8a07tY1Ih2T7DphicY3itXOfKH6i9K00O7TmUhsvabDh2cY7VoLTmOtMcWtLuvKG312o53BHF17/ffTxWlVVVnsnrvyLik7ns5JJxrrJs+4u1J/fLiPi385le7DpxGLjfjo8r2uyskJo3XJDR9pappQTJXXuBrQ1v3LzhOAToi55xJe8tygmIihYJ+MJ1oa9XOuKPZ5hle1xDi6Mm78F7RW6/hdK9Gnp9GIcWtlP4zY8M7hx0IfkHJc4cmjRIFG/+EwOxoYM3ExtjzVmy3rV1dnrPau1wJaaOU0acRYaa31Yteq8ug1rfpvXrYo7aGw4Jy0zRtfl0F3oCRe4joXEdkQwNkEUWTM0ZnAOymjoLJPSe1TUpoHUjrDS6j00N65cYbhdvOg1LS2zYs0dyC38EvecXyO+25S6ieCvvOL5HfbcpZdRs5ncREVQREQEREBVLuiC4Yv1h+yVbVVeHw9zi/wA5+ypOyxu+fYnBufDIGlgPFvFulYwC2uAOZ7gN/WrFg9tFsbWuL3ODWhzhi4KcQACdZeq/KoPFYUyMewAEuYWizpZFC1z4mCdrwDhXMa5+Vjn4hoDjRPMwgaAnessxDTGVqO3T/wBX53B+KtZ287/qfPIPxVXYoZiaGHJP60/hLnxEz2SFjocrhl0MjtcwsbousLPv1+pdduVoPCB3RJ87g/FWfb155n/O4PxVVG4p3NGCKJvjHVoQD8X06L3DjnOc1rYw5znBoAldvPNrGue/Xl121jk2vJzB3zmE/VItR2nNzB3p4z/7FyDZ+J/RT6V34S0xw4t0hZHhWucBdeyKJAIBoFnSR2qRq1tOIk6ZhKe3MnwbNd9WIi5J6D7pod2nWvftxN0O+cRfiKJm2Xi4M73YLK17mkl07bzPyivcwefSz0LtjweJI97jySuI7RHqrbUiviUiudnQ7bUvQ75xF+ItXt7J0H5zD+IuXGRSRlokjyZ7y255sto80XWuI4kXWUEaa55OcgagxdJXM69eV6JTTdsy9B+cRfiL2dsS9fp4/wARQjMZZIAHJu+W86jmI4rTyrvdg5S1rhDo4At91OoIsfFqd+vK9Et7tqynd/5mffUSGSGeSSSRhBgAawytLhTwSQ1rnEg6a9NLXjsbPG7LxEd1YBnNndu5Is6rds173lznxtj9xIrPZ79uh6tP48y0raJ8xLmYwt2S2kVm5J5NDlad7rpru8q9Fnk3adHVoofhBjsRGWNgw/HNc05uQ40QdBySF64PY/ESZxPBxIblyclwzXmvvid1DtW7JKEeXq6Vy7QHuTubQadGo0XDwi2hiIy1sOH49rmnNyXmiCKHJXNs/aE8sUomg4kNDMnJeM1k333RQ7VR9D4L+9I/2vtuUqorgv70j/a+25Sq6rs5ncREVQREQEREBVnhw22R/wCZ31KzKv8AC6O2s+U/UFJ2WN1KwzaeCeldHCacyYbjI3MAhe2QZteMADmnKBuFPuzvrQVRPjaeHAhef8JUDLjC/DvDjWZhHyucKA7aXntGfDXZaMFO8ZSBFygCTnfZ05+SubHGUPmlqOpGMGjnaABrb1CrOz+FQYxoc3lDR13em4H1KVg4RMntozNoF7zXMzo365so3c6+dOhMfT0ReHG8DixqC7KAd2luBNj5VNQNkLIaDKjex+rjrRJOgUZioYeLcGvcDXJdyr6rGQCj0da0s4YsYMpAsHXXSxzfJayjSm05w7m0QuL9oza0IRVc7+dVhnC+XC47OYxNcRGSPMDbyw33rie86Odch4bs6BqbOp5ub+C6OC20nSPxD2kBr3MAaSBYa12lE6jlFejT07Ut1WjZlaYmMQl9u8OZp8M5nsHExE5XNkcxzmNLHNfyra01pV9aktl7VlMTXe4kFoI7/dv/AJrixeNkETg3KBkLQARQ0qgB9SqeyOFohhbG4cpmhv8A56h2LTVidSeqN0p6xhd9oSSvlif7l7k5xoF4sPbl5+ZQG0Y3GZ2egHZr1sUdbv5R5Fwf25AqgNLr5O3ULxDtZuIcHPcQ1ho5B3xPeNOppuhXmto23mGkXh27OkcMRNG0t93j3k6Zm793P3ynPZsrGMY7idGNbqX0MrQOjqUHj8VEwsmjFOYTuLyHNo582dx+DmqucqNxPDEO8Cuvo6N+5K6VrR4gm0Q6MXK92KtzmZWMJoE2c1toF1XuuiuzZmIDzJl5mbvK1VPD4rOX0d4aGaGjWfNlJ37wp3gkdJQ4OzBvPVVelc/TfkXu09PpwxtbK/huu+xzDKNPLz/1WCFsIVa21w0jw8xhMcryGtJLclU7d3zgvU89rRWMzKeIXHtEe5u10oaZesfCv+Sj9h8LmYqUxtjkYQwu5WSqBaPguOvKCktpfm3eT7QRa2i0ZhaeDPvWP9r7TlKKL4ND8lj/AGvtuUou67JO4iIqgiIgIiICr/C3ENY1hcaFnWiRemmgVgUdtrBvka0MrQ661pSltljdQNtYhrsNKGFznFlANa4uJ03AC1YXHAGuRHu8W8bxR0rReNrtOFgfPNoxlZiDZ1IaKA36kKsYTugYWWRkbHSFz3Na249C5xAHP0lZxnh34WV2C2YdTDAT0mEk/wAQsxYfZzLLYomkijlicLFg0aG6wOxbzsafwPpt9a8HYc/gDz2+tXzweOWpmD2fzRg/syL0dnbPu/Y8N/8A5ifratrNhz+A3z2+tbfaebwB57fWucTH0vjlyzYTAuJJw8Tid5OFsn5SW2V6wzcKzRkAaP8ADAR9QW47Hm8D6bfWst2RP4H02+tc4ngzDA9jeKHoD91azhcHz4eL5qPuLoGyZvAHntXk7Gn8EeeFcTweOWiSDB0AcPGQNw9jaC99DLotbRgwCBA0A78uHcL7GhdDtjT+CPPb61qbsTED4A89vrSc8Hjl5YzCc0HbC/6iFn2PhP0aP5qPurfHsefwPpN9a2DZE3g/Sb61MTweHBKzD1Qw7K6PYunZkUTJhwZyWRFjeKLb4otBcXtNVQ5gTdVzXeisp2RN4P0m+tY9pZvBHnD1pi3C5hFP2m4b2jsd/JUXhNs2SbEulbkALGCjxgPJB/wHpX047Em8EecFG7cidhYXzzNIjZWYghx1cGjQGzqQr7cM9TTpqV6bbKLwaY/Dz8Y8sriiwACQ73Nd4sdBVkxG3WuaQS0A1rThuIPOFybM4Z4TETMhY54fI4NZmZTS47hdmrOnlVpm4LTHcBv3Z1PaI2XTpSlYrXaE/wAG2/ksfW2xRsUSSCD0UQVJrl2ZhzHCxjt7RR1XUt67OZ3ERFUEREBERAREQYLb0O5aINnRMNsjjaelrGg9oC6EQKSkRApERAREQKSkRApKREBKRECkpEQKWCFlEHLDsuFjszIomu8JsbQ7tAtdSIgIiICIiAiIgIlJSAiUlICJSUgIlJSAiUlICJSUgIlJSAiUlICJSUgIlJSAiUlICJSUgIlJSAiUlICJSygIiICIiAiIgIiICIiAiIgIiICIiAiIgIiICIiAiIgIiICIiAiIgIiICIiAiIgIiICIiAiIgIiICIiAiIgIiICIiAiIgIiICIiAiIgIiICIiAiIgIiICIiAiIgIiICIiAiIgIiICIiAiIgIiICIiAiIg//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6" descr="data:image/jpeg;base64,/9j/4AAQSkZJRgABAQAAAQABAAD/2wCEAAkGBhQSEBUTExQSFBUVFBcYFBcYEBcaFRQVFRYVFxUXFhcXHSYeFxkvGhcVHy8gIycpLCwsFR4yNTAqNSYrLCkBCQoKDgwOGQ8PGCwkHx8pKSkpLCksKSksLCkpKSwpLCkpLCwsLCwsKSkpLCksLCksLCwsKSwuLCkpKSwpLCwsLP/AABEIAOEA4QMBIgACEQEDEQH/xAAbAAEAAgMBAQAAAAAAAAAAAAAABQYBAwQCB//EAE8QAAEEAAMCBwgNCQcFAQAAAAEAAgMRBBIhBTEGEyJBUWGRBzJSU4GSk9EUFSM0QkNxlKKxstLTJDNUc4KDocHhFhdicqPC8WOks8PidP/EABkBAQEBAQEBAAAAAAAAAAAAAAABAwIEBf/EACMRAQACAQMEAwEBAAAAAAAAAAABAhEDMVESEyEiBEFhFEL/2gAMAwEAAhEDEQA/APuKIiAiIgIiICIiAiIgIiICIiAiIgIiICIiAiIgIiICIiAiIgIiICIiAiIgIiICIiAiIgIiICIiAiIgIiICIiAiIgIiICIiAiIgIiIFpawiDNpawiDNpawiDNpawiDNpawiDNpawiDNpawiDNpawiDNpawiDNpawiDNpawiDNpawiDNpawiDNpawiDNosIgIiICIiAiIgIiICIiAiIgIiICIiAiIgIiICIiAiIgIiICIiAiIgIiICg+F+3X4TD8YxrXOzNaA661PUQpxVHulu/JWdcoBHMeS4/WApKwgYu6hOd8UP0/vLZ/efN4qLtd61SpI+S7KCDlcRTnXYaSNLreFYdn7EwphjMkzg8saXjj2CnEcoURprzLny6xCXHdMm8VF2u9a2N7pEx+Kj7XKN9pcGPj3fOY/UntXgx8e75xH6lJzyvhLjuhS+Kj85y9jh/L4qPznKE9h4T9IPziL7qz7Fwvj3emi+6ufblfXhON4ey+KZ5zl6bw6lPxTPOcoH2Nh/Hv9LH91ZEEA+Of6SP7intyevCfbw4l8Uztcsu4bS+KZ2uVflw0LAPdpBeouSPXr73Vaw6Lx7/SR/cU9uV9eFi/tzLX5pnaV5dw5mHxUfa5V0ug8e70kf3V4LsPzzn0sf3VPfkxXhZP7czeKj+l614dw8nHxcX0vWq7nw/j3emb6kPEeOf6YepPbkxXhOv7oE4+Lh7HfeWv+8WfxcPY/wC8oGRsHjXH9+f5KOZE10zsrpHMEd1xzqDswBvKQd3Wr7cmI4XEd0WfxcX0vWn9483io/OcoP2od4B+cP8Avrw7Y7/BPpXfzeri/Keqxt7o0h+Kj89yw7ujy+Jj893qVb9p3+CfS/8A0vEuzXNBJDgBz8YDXktPY9X1fYm0TPh45SA0vFkDcDZH8l3KG4He8Yf8p+05TK2jZnIiIqgiIgIiICqPdKH5NH+uH2Hq3Ko90n3vH+t/2PUlYfOXYx8bH8W97Dxb9WuLTo0neF4G3pObF/8AcH1rpwUQc8NIBBNEEaEHSiprbmyocNHBI1rYvdwHOa2tHMk3lourAWN7dMZw1iMoP24l/Sf9f+qN23IDrPf7/wDqp/CYfCkgl3N/j6upcONw0PGTlhNBrMlPe0OdkF7iLonnXg/qmf8ALftfqLdtl/jv9f8AqvbNrP092Hph60LSI8wcc1AfnNRmeDe+92ikIsPFcJc8kmdpeOMeQ1hJGoJIHN8lqT8nE7Ou24htCS/zzD+8avJ2s6w0zxhxNAGWPf5VdDBhPCb5xWjYezsLNjXxDJI3iC5zdSLEjACenQn+K609eb2iuN3FqREZypvtjPG5/HThvLIZncwckbw3TddjyLaNrvI0xEXpWL6TtTglhqDuLAc2MtaQACGtFNboNw00Va2PFhZIIyZWuOUD4Wmm7d02tdbVnT+nNKxb7Vp+1X1+fj8krFzO2s/xzfSt9atXCHA4f2NIY3W+hloG7zDdoovGYZjXVG4vDhzzPOoIsU52gq+wrz/1c1adv9RbNpP8e0fvm+tbPbN3j2emasytDXxXIcmYNkqUght6OIa69Aa8gUlsvBQGLluAdmcKJPVR17b61Z+TiM4O1+oh22SN+JYP3q34HaBkc4CfOOLNhspI75upA8o8pWzaUcLZYhG9pcZWCuchxAP8Fvw+zWRtLmNaC5gugAenmXo0dWL4nDK9cLBNn+CGajeXOFH/ACgcobucKDm2zJE9zBGXMY7vsrrLQyUvAs1edjgOYNHPopTaW3YMOWiZ+QuFt5DzYFA96DW9Z2btyHEZuJkz5azcl4q7rvgOg9i9jHP0jzwj0sxEDX4xpvLG2RwaQOUac2hz8rdlNdL8TxmHL6q757Bp+WwaFtNWDzggrbtLbsMBAlkyFwJbYebAOveg85XMNsw4iOTipA8tAzUHCrOnfAdBQX7gh7yh+R323KZUPwR95RfI77blMLqNnEiIioIiICIiAqj3SPzEf63/AGPVuVS7ov5mP9Z/scpKwoGFlyOD+ZpzdmqvO36fs+ZzTbeJL2mqsNAkB11+CFRJ3VG81dMeaO400mj2K8O4PYkx5TPC1j2VlEZIyubWWtOTWlCtOjmymMtGjB7ViysOa+uifl3DrXXtwiSEM5QDnNslrho23aWK3taq47uXyN0jxlNG4OicSOnUPA/gt2H4B4prgfZ+48zH35MzyB5QV4o+JaNm3diWqbYbsrm2ygOSRmDrb3t8mnbqo9O/nVs2HODhojTtY2nRjq1A6lXHcC8Z+njq/J9erUOGq5m9z/FN3Y6h1RP+rjFzX4upG5OpWV5OJA5nea71Li4IYtsk+KLTYa6Np0I1AkJFH5VVZeBmJBOXHvA5gWOJ8pEgvsU3wX2f7EhfHnc58ri58ugcSQGgi81UBpd66rXT0preLT9ObWzXELnMNFV9k4xufER6lzMTJYAJoPcXN3dTl3HGSGMtJYbFA0d1aZtdT1gjyKly8BJzI+QY0hz6ze5Ot1ChmIlFmgBfUtdak6mMOKT07ryJx0O8x/qULwsiDsO54vMzVpLHbyQBvHSf4lQD+AmIoVjn3rfIdR6KAksdp8i0f3f4j9N/0Xfirzz8a07tY1Ih2T7DphicY3itXOfKH6i9K00O7TmUhsvabDh2cY7VoLTmOtMcWtLuvKG312o53BHF17/ffTxWlVVVnsnrvyLik7ns5JJxrrJs+4u1J/fLiPi385le7DpxGLjfjo8r2uyskJo3XJDR9pappQTJXXuBrQ1v3LzhOAToi55xJe8tygmIihYJ+MJ1oa9XOuKPZ5hle1xDi6Mm78F7RW6/hdK9Gnp9GIcWtlP4zY8M7hx0IfkHJc4cmjRIFG/+EwOxoYM3ExtjzVmy3rV1dnrPau1wJaaOU0acRYaa31Yteq8ug1rfpvXrYo7aGw4Jy0zRtfl0F3oCRe4joXEdkQwNkEUWTM0ZnAOymjoLJPSe1TUpoHUjrDS6j00N65cYbhdvOg1LS2zYs0dyC38EvecXyO+25S6ieCvvOL5HfbcpZdRs5ncREVQREQEREBVLuiC4Yv1h+yVbVVeHw9zi/wA5+ypOyxu+fYnBufDIGlgPFvFulYwC2uAOZ7gN/WrFg9tFsbWuL3ODWhzhi4KcQACdZeq/KoPFYUyMewAEuYWizpZFC1z4mCdrwDhXMa5+Vjn4hoDjRPMwgaAnessxDTGVqO3T/wBX53B+KtZ287/qfPIPxVXYoZiaGHJP60/hLnxEz2SFjocrhl0MjtcwsbousLPv1+pdduVoPCB3RJ87g/FWfb155n/O4PxVVG4p3NGCKJvjHVoQD8X06L3DjnOc1rYw5znBoAldvPNrGue/Xl121jk2vJzB3zmE/VItR2nNzB3p4z/7FyDZ+J/RT6V34S0xw4t0hZHhWucBdeyKJAIBoFnSR2qRq1tOIk6ZhKe3MnwbNd9WIi5J6D7pod2nWvftxN0O+cRfiKJm2Xi4M73YLK17mkl07bzPyivcwefSz0LtjweJI97jySuI7RHqrbUiviUiudnQ7bUvQ75xF+ItXt7J0H5zD+IuXGRSRlokjyZ7y255sto80XWuI4kXWUEaa55OcgagxdJXM69eV6JTTdsy9B+cRfiL2dsS9fp4/wARQjMZZIAHJu+W86jmI4rTyrvdg5S1rhDo4At91OoIsfFqd+vK9Et7tqynd/5mffUSGSGeSSSRhBgAawytLhTwSQ1rnEg6a9NLXjsbPG7LxEd1YBnNndu5Is6rds173lznxtj9xIrPZ79uh6tP48y0raJ8xLmYwt2S2kVm5J5NDlad7rpru8q9Fnk3adHVoofhBjsRGWNgw/HNc05uQ40QdBySF64PY/ESZxPBxIblyclwzXmvvid1DtW7JKEeXq6Vy7QHuTubQadGo0XDwi2hiIy1sOH49rmnNyXmiCKHJXNs/aE8sUomg4kNDMnJeM1k333RQ7VR9D4L+9I/2vtuUqorgv70j/a+25Sq6rs5ncREVQREQEREBVnhw22R/wCZ31KzKv8AC6O2s+U/UFJ2WN1KwzaeCeldHCacyYbjI3MAhe2QZteMADmnKBuFPuzvrQVRPjaeHAhef8JUDLjC/DvDjWZhHyucKA7aXntGfDXZaMFO8ZSBFygCTnfZ05+SubHGUPmlqOpGMGjnaABrb1CrOz+FQYxoc3lDR13em4H1KVg4RMntozNoF7zXMzo365so3c6+dOhMfT0ReHG8DixqC7KAd2luBNj5VNQNkLIaDKjex+rjrRJOgUZioYeLcGvcDXJdyr6rGQCj0da0s4YsYMpAsHXXSxzfJayjSm05w7m0QuL9oza0IRVc7+dVhnC+XC47OYxNcRGSPMDbyw33rie86Odch4bs6BqbOp5ub+C6OC20nSPxD2kBr3MAaSBYa12lE6jlFejT07Ut1WjZlaYmMQl9u8OZp8M5nsHExE5XNkcxzmNLHNfyra01pV9aktl7VlMTXe4kFoI7/dv/AJrixeNkETg3KBkLQARQ0qgB9SqeyOFohhbG4cpmhv8A56h2LTVidSeqN0p6xhd9oSSvlif7l7k5xoF4sPbl5+ZQG0Y3GZ2egHZr1sUdbv5R5Fwf25AqgNLr5O3ULxDtZuIcHPcQ1ho5B3xPeNOppuhXmto23mGkXh27OkcMRNG0t93j3k6Zm793P3ynPZsrGMY7idGNbqX0MrQOjqUHj8VEwsmjFOYTuLyHNo582dx+DmqucqNxPDEO8Cuvo6N+5K6VrR4gm0Q6MXK92KtzmZWMJoE2c1toF1XuuiuzZmIDzJl5mbvK1VPD4rOX0d4aGaGjWfNlJ37wp3gkdJQ4OzBvPVVelc/TfkXu09PpwxtbK/huu+xzDKNPLz/1WCFsIVa21w0jw8xhMcryGtJLclU7d3zgvU89rRWMzKeIXHtEe5u10oaZesfCv+Sj9h8LmYqUxtjkYQwu5WSqBaPguOvKCktpfm3eT7QRa2i0ZhaeDPvWP9r7TlKKL4ND8lj/AGvtuUou67JO4iIqgiIgIiICr/C3ENY1hcaFnWiRemmgVgUdtrBvka0MrQ661pSltljdQNtYhrsNKGFznFlANa4uJ03AC1YXHAGuRHu8W8bxR0rReNrtOFgfPNoxlZiDZ1IaKA36kKsYTugYWWRkbHSFz3Na249C5xAHP0lZxnh34WV2C2YdTDAT0mEk/wAQsxYfZzLLYomkijlicLFg0aG6wOxbzsafwPpt9a8HYc/gDz2+tXzweOWpmD2fzRg/syL0dnbPu/Y8N/8A5ifratrNhz+A3z2+tbfaebwB57fWucTH0vjlyzYTAuJJw8Tid5OFsn5SW2V6wzcKzRkAaP8ADAR9QW47Hm8D6bfWst2RP4H02+tc4ngzDA9jeKHoD91azhcHz4eL5qPuLoGyZvAHntXk7Gn8EeeFcTweOWiSDB0AcPGQNw9jaC99DLotbRgwCBA0A78uHcL7GhdDtjT+CPPb61qbsTED4A89vrSc8Hjl5YzCc0HbC/6iFn2PhP0aP5qPurfHsefwPpN9a2DZE3g/Sb61MTweHBKzD1Qw7K6PYunZkUTJhwZyWRFjeKLb4otBcXtNVQ5gTdVzXeisp2RN4P0m+tY9pZvBHnD1pi3C5hFP2m4b2jsd/JUXhNs2SbEulbkALGCjxgPJB/wHpX047Em8EecFG7cidhYXzzNIjZWYghx1cGjQGzqQr7cM9TTpqV6bbKLwaY/Dz8Y8sriiwACQ73Nd4sdBVkxG3WuaQS0A1rThuIPOFybM4Z4TETMhY54fI4NZmZTS47hdmrOnlVpm4LTHcBv3Z1PaI2XTpSlYrXaE/wAG2/ksfW2xRsUSSCD0UQVJrl2ZhzHCxjt7RR1XUt67OZ3ERFUEREBERAREQYLb0O5aINnRMNsjjaelrGg9oC6EQKSkRApERAREQKSkRApKREBKRECkpEQKWCFlEHLDsuFjszIomu8JsbQ7tAtdSIgIiICIiAiIgIlJSAiUlICJSUgIlJSAiUlICJSUgIlJSAiUlICJSUgIlJSAiUlICJSUgIlJSAiUlICJSygIiICIiAiIgIiICIiAiIgIiICIiAiIgIiICIiAiIgIiICIiAiIgIiICIiAiIgIiICIiAiIgIiICIiAiIgIiICIiAiIgIiICIiAiIgIiICIiAiIgIiICIiAiIgIiICIiAiIgIiICIiAiIgIiICIiAiIg//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24356938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Freezing</a:t>
            </a:r>
            <a:endParaRPr lang="en-CA" dirty="0"/>
          </a:p>
        </p:txBody>
      </p:sp>
      <p:sp>
        <p:nvSpPr>
          <p:cNvPr id="3" name="Content Placeholder 2"/>
          <p:cNvSpPr>
            <a:spLocks noGrp="1"/>
          </p:cNvSpPr>
          <p:nvPr>
            <p:ph idx="1"/>
          </p:nvPr>
        </p:nvSpPr>
        <p:spPr>
          <a:xfrm>
            <a:off x="251520" y="1556792"/>
            <a:ext cx="8229600" cy="4680520"/>
          </a:xfrm>
        </p:spPr>
        <p:txBody>
          <a:bodyPr>
            <a:normAutofit/>
          </a:bodyPr>
          <a:lstStyle/>
          <a:p>
            <a:r>
              <a:rPr lang="en-CA" sz="2800" dirty="0" smtClean="0"/>
              <a:t>Temperature must be below -18 degrees Celsius </a:t>
            </a:r>
          </a:p>
          <a:p>
            <a:r>
              <a:rPr lang="en-CA" sz="2800" dirty="0" smtClean="0"/>
              <a:t>The freezer in your house is unlikely to achieve this temperature </a:t>
            </a:r>
          </a:p>
          <a:p>
            <a:r>
              <a:rPr lang="en-CA" sz="2800" dirty="0" smtClean="0"/>
              <a:t>Freezing can kill viruses, </a:t>
            </a:r>
            <a:br>
              <a:rPr lang="en-CA" sz="2800" dirty="0" smtClean="0"/>
            </a:br>
            <a:r>
              <a:rPr lang="en-CA" sz="2800" dirty="0" smtClean="0"/>
              <a:t>parasites, protozoa and </a:t>
            </a:r>
            <a:br>
              <a:rPr lang="en-CA" sz="2800" dirty="0" smtClean="0"/>
            </a:br>
            <a:r>
              <a:rPr lang="en-CA" sz="2800" dirty="0" smtClean="0"/>
              <a:t>fungi. Bacteria survive but</a:t>
            </a:r>
            <a:br>
              <a:rPr lang="en-CA" sz="2800" dirty="0" smtClean="0"/>
            </a:br>
            <a:r>
              <a:rPr lang="en-CA" sz="2800" dirty="0" smtClean="0"/>
              <a:t> cannot grow and </a:t>
            </a:r>
            <a:br>
              <a:rPr lang="en-CA" sz="2800" dirty="0" smtClean="0"/>
            </a:br>
            <a:r>
              <a:rPr lang="en-CA" sz="2800" dirty="0" smtClean="0"/>
              <a:t>multiple at this </a:t>
            </a:r>
            <a:br>
              <a:rPr lang="en-CA" sz="2800" dirty="0" smtClean="0"/>
            </a:br>
            <a:r>
              <a:rPr lang="en-CA" sz="2800" dirty="0" smtClean="0"/>
              <a:t>temperature </a:t>
            </a:r>
            <a:endParaRPr lang="en-CA" sz="2800" dirty="0"/>
          </a:p>
        </p:txBody>
      </p:sp>
      <p:pic>
        <p:nvPicPr>
          <p:cNvPr id="8194" name="Picture 2" descr="https://encrypted-tbn2.google.com/images?q=tbn:ANd9GcTuzPCTolvXG-uQ0J8dfANESAODR8JREzqRGRg6g7FyNVODz3k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6853" y="3025319"/>
            <a:ext cx="3731493" cy="3475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2636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576" y="-251420"/>
            <a:ext cx="8229600" cy="1600200"/>
          </a:xfrm>
        </p:spPr>
        <p:txBody>
          <a:bodyPr/>
          <a:lstStyle/>
          <a:p>
            <a:r>
              <a:rPr lang="en-CA" dirty="0" smtClean="0"/>
              <a:t>Thawing/</a:t>
            </a:r>
            <a:r>
              <a:rPr lang="en-CA" dirty="0"/>
              <a:t>D</a:t>
            </a:r>
            <a:r>
              <a:rPr lang="en-CA" dirty="0" smtClean="0"/>
              <a:t>efrosting</a:t>
            </a:r>
            <a:endParaRPr lang="en-CA" dirty="0"/>
          </a:p>
        </p:txBody>
      </p:sp>
      <p:sp>
        <p:nvSpPr>
          <p:cNvPr id="3" name="Content Placeholder 2"/>
          <p:cNvSpPr>
            <a:spLocks noGrp="1"/>
          </p:cNvSpPr>
          <p:nvPr>
            <p:ph idx="1"/>
          </p:nvPr>
        </p:nvSpPr>
        <p:spPr>
          <a:xfrm>
            <a:off x="457200" y="1628800"/>
            <a:ext cx="8229600" cy="4896544"/>
          </a:xfrm>
        </p:spPr>
        <p:txBody>
          <a:bodyPr>
            <a:normAutofit lnSpcReduction="10000"/>
          </a:bodyPr>
          <a:lstStyle/>
          <a:p>
            <a:r>
              <a:rPr lang="en-CA" sz="2800" dirty="0" smtClean="0"/>
              <a:t>Thaw in a refrigerator at </a:t>
            </a:r>
            <a:br>
              <a:rPr lang="en-CA" sz="2800" dirty="0" smtClean="0"/>
            </a:br>
            <a:r>
              <a:rPr lang="en-CA" sz="2800" dirty="0" smtClean="0"/>
              <a:t>less than 4 degrees Celsius </a:t>
            </a:r>
            <a:br>
              <a:rPr lang="en-CA" sz="2800" dirty="0" smtClean="0"/>
            </a:br>
            <a:r>
              <a:rPr lang="en-CA" sz="2800" dirty="0" smtClean="0"/>
              <a:t> not on the counter! </a:t>
            </a:r>
          </a:p>
          <a:p>
            <a:r>
              <a:rPr lang="en-CA" sz="2800" dirty="0" smtClean="0"/>
              <a:t>If you forget to thaw in the</a:t>
            </a:r>
            <a:br>
              <a:rPr lang="en-CA" sz="2800" dirty="0" smtClean="0"/>
            </a:br>
            <a:r>
              <a:rPr lang="en-CA" sz="2800" dirty="0" smtClean="0"/>
              <a:t> fridge and its dinner use </a:t>
            </a:r>
            <a:br>
              <a:rPr lang="en-CA" sz="2800" dirty="0" smtClean="0"/>
            </a:br>
            <a:r>
              <a:rPr lang="en-CA" sz="2800" dirty="0" smtClean="0"/>
              <a:t>the microwave </a:t>
            </a:r>
          </a:p>
          <a:p>
            <a:r>
              <a:rPr lang="en-CA" sz="2800" dirty="0" smtClean="0"/>
              <a:t>You can cook frozen if it’s a small quantity </a:t>
            </a:r>
          </a:p>
          <a:p>
            <a:r>
              <a:rPr lang="en-CA" sz="2800" dirty="0" smtClean="0"/>
              <a:t>Wrap foods in plastic wrap and thaw under cool running water </a:t>
            </a:r>
          </a:p>
          <a:p>
            <a:r>
              <a:rPr lang="en-CA" sz="2800" dirty="0" smtClean="0"/>
              <a:t>DO NOT THAW FOODS AT ROOM TEMPERATURE </a:t>
            </a:r>
            <a:endParaRPr lang="en-CA" sz="2800" dirty="0"/>
          </a:p>
        </p:txBody>
      </p:sp>
      <p:pic>
        <p:nvPicPr>
          <p:cNvPr id="9218" name="Picture 2" descr="https://encrypted-tbn1.google.com/images?q=tbn:ANd9GcQbwwSFZRqWR-xq4li_4RspcN2zroWaTQUdXyDi2IAD1Oi6WVN8R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470261"/>
            <a:ext cx="3268568"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5581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Reheating</a:t>
            </a:r>
            <a:endParaRPr lang="en-CA" dirty="0"/>
          </a:p>
        </p:txBody>
      </p:sp>
      <p:sp>
        <p:nvSpPr>
          <p:cNvPr id="3" name="Content Placeholder 2"/>
          <p:cNvSpPr>
            <a:spLocks noGrp="1"/>
          </p:cNvSpPr>
          <p:nvPr>
            <p:ph idx="1"/>
          </p:nvPr>
        </p:nvSpPr>
        <p:spPr/>
        <p:txBody>
          <a:bodyPr>
            <a:normAutofit lnSpcReduction="10000"/>
          </a:bodyPr>
          <a:lstStyle/>
          <a:p>
            <a:r>
              <a:rPr lang="en-CA" sz="2800" dirty="0" smtClean="0"/>
              <a:t>Always reheat rapidly to a minimum of 74 degrees Celsius </a:t>
            </a:r>
          </a:p>
          <a:p>
            <a:r>
              <a:rPr lang="en-CA" sz="2800" dirty="0" smtClean="0"/>
              <a:t>Must reach that temperature within 2 hours </a:t>
            </a:r>
          </a:p>
          <a:p>
            <a:r>
              <a:rPr lang="en-CA" sz="2800" dirty="0" smtClean="0"/>
              <a:t>Never use warming ovens or steam tables to reheat </a:t>
            </a:r>
          </a:p>
          <a:p>
            <a:pPr lvl="8"/>
            <a:r>
              <a:rPr lang="en-CA" sz="2800" dirty="0" smtClean="0"/>
              <a:t>After reheating keep food above 60 degrees Celsius or serve right away </a:t>
            </a:r>
          </a:p>
          <a:p>
            <a:pPr lvl="8"/>
            <a:r>
              <a:rPr lang="en-CA" sz="2800" dirty="0" smtClean="0"/>
              <a:t>Only ever reheat ONCE</a:t>
            </a:r>
          </a:p>
          <a:p>
            <a:pPr marL="0" indent="0">
              <a:buNone/>
            </a:pPr>
            <a:endParaRPr lang="en-CA" dirty="0"/>
          </a:p>
        </p:txBody>
      </p:sp>
      <p:sp>
        <p:nvSpPr>
          <p:cNvPr id="4" name="AutoShape 2" descr="data:image/jpeg;base64,/9j/4AAQSkZJRgABAQAAAQABAAD/2wCEAAkGBhQSEBUUExQWFRUVGBcXFBcVGBcVFBgVFxUVGBQUHBQXHSYeFxkkGhQXHy8gJCcpLCwsFR4xNTAqNSYrLCkBCQoKDgwOGg8PGikcHBwsLCwpKSksKSwsKSksKSksLCkpLCksKSksLCwsLCwsKSksKSksKSwpLCkpLCkpKSkpKf/AABEIALcBEwMBIgACEQEDEQH/xAAcAAAABwEBAAAAAAAAAAAAAAAAAgMEBQYHAQj/xABREAABAwEDBggICgYJBAMAAAABAAIDEQQhMQUGEkFRkQcTImFxgZLRMkJSobHB0vAUFSMzQ1NicoKTFiSissLhRFRzg6Ozw9PxFzRjZAgllP/EABoBAAMBAQEBAAAAAAAAAAAAAAABAgMEBQb/xAApEQACAgAFAwUBAAMBAAAAAAAAAQIRAxIhMVETYbEiMkGh0XEUI/EE/9oADAMBAAIRAxEAPwDaQjLgXQpGdQQXUABZdlO1uZO5pJqCRea+crUqKjZ95uPLvhETSfrGgVN3jU1jalJaDi6ZCMnJ1DcEbiifenoUEM5GMucQCMQbjuXf0xj8tqyo2tE1oyDwZJB0SSt/dcEX4ztTPBnl63uf/maSiW52sODgegVSMueEWtwTyhaJWbOq0jw9CT+0iid6GtTY51xV+UsVmO3RjLD5nmm5Rb86InYGp5hX0JlLnDAca7lSUu4rRcIs/rIyobZ3NacQJHkG6nglpanEOeuTjWrJYzsa+49WkANwWeuypAcA49AKbyWuLU1/ZKqpE6Gr2fPzJwBADxW4l2i91NY0uMJHVROH552F1PlDQCgHEvoMMNHAXYC64LGHzNODX9lybvI8h/YPcqqROhuP6Y2ItoXuoMKwygc1AG3bEicuWEkaMzmitSBHaQNerR0RuWIaP2Hdg9y7Q+S/slLKwujd4svWAfS6R2vbO4/tMNOpLz5fscg0jOzkjW2UHq5IJ6L8AdSwRp5n9k9yVZKNYd2T3J1IWhuH6UWIt0eONBdyYp7hsvYaim2uKanL1grUSSAbBHLSu2hFPMsgjtMeuvZKkIbXFz9koyvcZpGUs4LLJHxYnmY3A8XG0OI1t0nm4dFFBMyfkwf1t+q98TR5jXWd6hGWmJoqdIDaWkDel4suWUYvCdiosFns+Tx4Nj0v7SV/oAIUxY7TGwgxWSzxnUdDSO/klVez5z2UYPb5k/izws/ljeE8wi0DLE2rQHRHT0vK6MozeWepsfrYVAMzug8sb0q3OiE+MN6VoCb+NZR457MfsJxYMovc6hcSOhnqaFXjl6I+MFKZEHHOpGDTxnamjp1nYE0Jlxs45I/4urd5koitFBRdqkB1FK7VAoAKgggmSITv0WOI1AncFXG5RefGdvPerHaByHfdPoVRGK48aTi0deFFNMkBaXHFzu0e9KsdXEnee9NGlOIXKVJlNIcsgGxEmgbsHWAfSl43JK0uTbJoLZ8lwnGGL8uP2U9ZkuEYRRj8DO5IWR6kAblpGTJkhSKysb4LGjoAHoRX2Znkt3BLMwXJFs26MVuJwxjYEhPcU6hTW04pXoV8iBedp3p3ZnHR170xc5PLK7kpoTFJSefeom0SnSxO8qSnkUFaJ+XggaEZLW4OxO8p6yU0HKN42m5Qcs/KKf2afkhZNmtEvZ5SQbzvKWbLzneUzsklQehLsWi2M3uPYqFLCMbBuTWFyeNKpMhnHQtIoQCOcVSD7DGfo2dlvcnSRkcm2wQxlyXCcYYj0xsPqTOTI8Bxgh/Kj9lSRcSmsrb0rYyPdm5Zv6tZ/wAmL2UnLm3ZD/RLP+TH7KkC9dKLYyGlzcso0S2zQtIfHSkbR9KwbNhO9P44gwUaA0bGgAbgjWg+D9+P/MYksoiTizxWjxnJ0dKujTTaHE02N0j1a8EN6IRIQNB/5KWEI5+07vUBZrfahcbM00uq2Vo0trgDgMcTW8c9HPxnaaXWXV9azG4Xbca3kXNOBoC1ZLJR4ocXdp3enFifjeesk+lMmTlzQXN0CcWk1IvwqnljF56kAOkFxBMkJIOSeg+hUq0S6Eb5Dc2MaTjsAxKuxComUX/qdspqssxHS1tQuTFhmlFf06sOWWMmRA4QLKMXO7P80q3hJsg1u7KyJ02KIJE+j3H1L+DZGcKFk2v7JQtPCbZaVOmB90+oLIIakhK5TPyfXRJ4fd/QZ+3k1iy8LFjrQcYehjvWFJWfhUszw4tZKQ0VdycB1rBsnnlKz5DkaGyB12kwt676JSjlW7+vwaeb48/pqtk4YbE6g+VH927uSs/CnZgSNCU0APg6jgsGsZIlA5wrHO7lu+430lW7Wl+PwhJb15NOHC/ZWi+OXdVN5OFuzOvEcu4d6ye1HknpRI33KlF8v6/BWuPP6am/hUg1Ry7gPWkG8N1nbdxMt3R3rNC73uULbGaLr6bcQnlfL+vwWZcL7/TYJ+G+zn6GX9nvUZJwuQudXipb/u96ylzveoRK843jvRlfL+vwMy4X3+mnv4TYCfm5dzO9LxcK0LRQQynsj1rKg/nG8JRsvON4Syd/A+p2X3+mzZK4WIn6QEElzam9uA2J/Z+FCEgHiZb/ALvesdyVJR4oRShGIpShU1FJcLxcNoVZdN/H4LNfx5NVi4TYa/My/s96eQ8JsGBjlHUD61kIJ8r0JQSfaRT58fgacGxScJFmAuEh/DT0ps7hIgOEcm4LKBL9r0Iwdznehp8+AVcGonhDgAJ0JKa7gmcvCTZjdoyD8BWdz22kT61N3oIUEzKL3uubd5t6eXv4/BN9vJsDOEWymvzl21pFbwLtpv8ASgeEiy/+TslZWx51oxNE8vfwLN2NJtvCVZQG+HXTbdokXN5bjfqAaUqOEez0roT/AJTyOnBZBlB1Xxj+1/yXj1qW4sy2y0hzpCA+YjRlMZB44gX6LhTVSieTTfwGbsadBwkWbyZuuJw9KeR8IdkOt46WFZpYs35jUxzPDSbg+V7nYay1oHmUlDm1a6VFoN2PysoVqGn/AAhzRe4s97I+VkYl5chowUxOzpVosZx6vWsczfbN8NhbJIZGiaMCrnvAe17XHwxQHQ2X0LsFsVmFAer1pNU6C9BxpIJPSXFdEWOFQbc2tntjdtmtI/w3dyvwKo1pb/3LdsVpH+HIuSXuidUPbL+GBJSPnSbXXBGD1oZj1kJcxxBpogHnvcB61PvzehdZmEgk0aTfiTee7oVbilIY+l9Wj94FXCyyVssf3WehYY7aSo2wlbdkbYc2YARydmvp5ufzBSf6PwBtA3rux0dHZ+LpQspv3J294XG5ye7OlRS2I2PNizcYDoX1B8XaD5PNT8RU5Jm7BpV0PEGpupzjTDn8wTODwh1elTcx5X4D6Us8uQyrgr9pzag0SNDmwbXwdGvg46+m9CLNyz0+bG3BtMQ6ng4XU6CQpCY3FN5J9FvOrU5ciyrgYzZDs7bhHU4YN+0PJx5W8N2Jq/N6zuN8Y3N+z9n7P7TtqdlyAd79SlzlyGWPA0fm3Zq/Nt1am0xJph9qnQBsSLs2bNT5sYUwb5IbjTG6tdpJ1qUc7360HYBLPLkpwjwRbs37NjxQxr4LaeFpUww1U2XJF2b9m0acWMKYNr4OjXDGl9dt6kpCmr3KlOXJLiuBGPI0ANQxuOwUxrhTmp0EjWn0OT7OGjkjC+oGwjyftbwE2HOivI1cytTlyLKuCVjyTDS5goeZvNzfZ852o/xNCT4I3N2k+Tz06AEjY7TTknq7lI2G960zPkmlwJRZtQHxebBtfBpXwcdfTenz804Cxx0KUBN1BSlHam1A5NOgnalG2yMGgxrqwU9ZHgwymmEUh5rmErJ4kk9zRQVbGYTRl9npXHRqfSdwUbLNo0aAcLqau9HiywDE1jQRc07dX8/MmcVrbpOqcTdsuu9+leicDJCMml5qda66RMhbhXEGqI7KY2KrFQee+aIff/dA9amLLMG2qdzqNa902i550GEiUkgONxN+Crb7VpSNIuoJP9PvVgyVnnPFHIDoP0iaaZkLAHV0wIWFrRUlxJFKlxJqQCK+KFRYrJnHG2Mklp0CagPjJNDi0aVXDoS0uf0TYToxvdrvDKXA41rd0UUNkyWV7C9tjsb2P0RTQIY0trS50gIJD6HUdEbCkRnS6N8jG2Oy10gC0wOLGEaQI0tI0rQ6/F5ino1RDiOuDqZkttikBOnxoEgOlfSO0uZJUnRwAbQU8DfuJL9HkNaTW/ScW6rsAarDsx8qulyvC3ioIWjjHObBGGNLmQS0cSeVhIbq0FcFuTK6JoaH/hQ9yhoTavq4PzH+wgpHjEEU+RacCjCqaR+tSt28eN7JB61b4jcFU8MokbZP3h/NYT90f6dOGtJLsedw+jR0D0IvHJORtLtl25FaVqZEhHKNF33fWFccnurZGdA8xKz/AIygdTyT6lcsi2smyxjaD5nOXP8A+j2o2wXqySs5v99qcTRUDXXXucEzgN6flpMR+zJUdBC4zpOwEVUxJ4Q+671KDhN6mnm9vQfQpZQxlNx6lGzP8yfym4pg6NMTCfzXKrp71wpAHjNadXpR3++5Fh1nm9aMRVSUNpT6vQm5TiQJEc6tEMTr60R2O71rjj61wKyRQPNx86ncny4u5vOoyDRcNE9XSpGF4aL7tSqwSGtlfyrxrv8AOrhZZwLNPzQSn/CcqLx1D1lSBytSCcVu4mT/ACnLOrZonozObLLRv4R6EQlEiPJ6Kehc0yvVPMFS5B7CiAoxkNKe9FQBGG8dfnfFXzVVl+OJdADi7OdEUDnQxF9AAGg1ZfQCgr/NV/J7C6ZgaQDyjU4XOb3Kx5NyqxjXCZkUtDUcnSLa0qS4tqcBdWg6yk2ND3N7OKCyscHij3u0nOa1xAbomgIDm6OJAABoHHCqZ2HPviS/QiukNeTNLGW0LiG1Z4Q5WuuA2XpZWyrC9rRHG1p8Z5byzSoFHN1G+t2oarkrYobK4Djo36TT4YlkY01d5DY3XNF91567jMwpEzweW42nLQmIp8nKSC90hFI2MHLdefUtwjN2/wBSx3g3ZEcpOMTC1ohk8Jxe7w4xXSIHJNbhQUWnW7LzYLntJAAcSHR1AJcPAc4E0DSbupOEXOVImbUVbJbRQSLptgqLiDfrFVxXRA+gNwVTthplIc8kXnDFa7OeSFUcvHRt7TzxHcW9y48T4/qOzB3f8PPWUW6M0rdkkg3PcE2JUlnNHo220t2WicbpnqMC2MEddgeg+hWzN4/q0f4v33KqsNxrsP7pVmzbd+qt5nO9NfWsMf2m2FuTUKecabxqNEziTlcJ1INDipsjwOv0KCYb/faptxuZ0+pJlIj7Qbim6cSnHrTYFAzhCSLL6BK4+/MiuuSCgnGXU98VwyIpHvuRHuQKzrn18ybSHYjnuSZCpEsIjEcyB70rY7zQ61rFXoQ3WonG+h3KTa4ObRRVb05s81FCLGtodSvSm1stNIZf7N4/YIUhlYDRDhtoffqUHlF3yMn3Xegq0tUS9mV2N3clHNpr6Uk16O83L0ThDNIpXXfduofOdyBck2lGrgmI5ZpKPHR6X/yUlBlUji3HQIioGg6VKB75KOpQ+E84EXKMbc+/yd17ypBmWTpRPpGHQcW1gDSGERlzgXAU5Rc4knWUhofRZWcXSOq0una5rydLCR5LqAesFSmR83xOwuLiOVTRAaSeS11RpyM2kXV1XKAZlZwbI2rPl9HTJBqPlC+jTqBNK44DYj2Flpa0aHGBrqO5LX0dog6JqBR1KO3HYgZofBfZmsts+jeGMLQbr/lmCtxI8TUT0lamQHCjm1HOKjE7VlHBC13HWnSBBa2JtCC08p0jjUG8G5aux99OYepOG5Mthyx9y6mLLRdv9KC1ymdkpZTyVUM8brS0/YadzndyttjPJVSz9uljO2Mjc4964cX2nZg+8w/PuPRypbB/7Ep7Ty7+JQRKs3COP/tbSfKcx3ahid61VqXrd7mK2FGXke+oqy5p32boe7ztaq5COUOkelT2ZzvkXjY/+Fqxx/Ya4XuLFEU5qmMb0544Uv5lwM6UxRpvUuZCQzpHoUA2b36k5ltTizRN3OBeLkmNMVtEvKNOdJhV2a0yQO8PjG89a7j6ilxnK3WCFbw3WmoKS+Scqk3KFtGczQLqk7gmpzhcR4o6j3pLDkVmRPyO9fqSJcFAty28mhIIvvGO6qTteVHtocRrpd0asFfSewrTVlgLwk9Ie/Sq/BloVq4E+fYlxlptTojHacL0+lJfAs0OSYPenWT4CSSBWmKgWZaaRyrutTmRsp1Dgwg17lcbg7Zm1m0G0nhFBjqJS0xXkpt7+ZYmjVDyR9YyOj0qGyrEBBIfsnzqQ426nQmOWj+ryfdHpCuO6Insyp1SrjrTcOR9JeicQqw0N4qj6VSkNNHjF4TAPL846/V6nlP4csvZLHNyC6LQEYcHOYAxha27G4nSxxPUmlnkImLgbxokE3iobUVBxCkG5TkZMJdCJr2BwoImxtBo4VLWBvLFTedgBuuSHQ3gyg5sckY0aS8WXmh0uQdIAHAAk+ZPbDnFNExrW6RDTpAOMhAuIAADwABpVuGICbstUjYjFos0AMTG3jBW+55bpDVgcE/stvs7Y2tfCx5GnVxY0k1qW8rjBWhI1YBIC68DbnO+FPcSSXRAl1S4kNkrUm/YtWY6732LL+B+L9XmrrkaOzEPW5aN8KFDeLqjHYnDcUtiKgt50R1+lBV9uUnAUFNyC9d4RwKZo2T5QWVrdca6qUxqqnn1bGSGPQcHaIe11ML9Ei/A61HZNslpmYKl3FigBdc2gFBRvjYY060vnJkniYWHSJJdyq3eLgBqXz+Km4s9bCaU0ZZwnNHw+oBGlBZnG+tTxDG1F13g014HbQVEm9XThTb+sWZ/l2SL9mSZvqCq2TMmmZzhptZQVq7SNeYBoN9y6NzJ6DeB3Lb95vpCm80zyZhsf3j1Ls2Zr2AOdNG1tRyiJA3tltPfBEskclmkkaxpmDyxwcwHRwJIBdSpGmBsuKnFg3ChwklKyakkobko121QM+V5IiONgkZW8aTS2t15BJvFaYLn6TVHzZ929PleZcbwpcG6xIlnY5OmSiiqpzl0W1DDU16rrte2vVRE/S808A66bxTXsr5lHRnwWsSJap2NOIoVHTWVrq8kdYUW3O8vfymE7sK9Pk+dK/pEPIOrDrr6vOqWFNCc4vUM7JbSb2j0ehMpbAy+4jrPrS5zh+wfce15k2tOWQTXQPvSnrWyjNGblFibsms2u9+pOYoG0o4uO7uTQ5Yb5Lt3P3XpaDKbT4rtXoPrpvKdSYJpbHTk2M63js9yMMlR+U/cEnLlQNJGg40FebAeuqSGcIHiO9yOfZU9KKmFoex5EjPjSHqCmck5EZFyuWekgeaihLLnWARyHatm0117KbzsTmbPYA/NuJoNlK0r+9d0LOSxXpRpGUFqTdopfSvpTJzaCiQbnc0tqI6Y0r1Urf07h1NJs5mOeeQ4jXgPG2V8nz71ksKfBcpx3seke/UmWWzSzv6v3mrsecTa/NmlBs69fMPOmuVcqNljLQ3RrSp1XUJ17QOpaRhJSWhlKSaepWmlGqu0Fae+KkPg42BdjdHOlY0jAIO1HhaajqTlrBhSiJSjwOcJp2wcaCxNOnIQaUOOygbQ71L5dy+60hmkaNYNHwpXNLy2mkQ8lodQm4AYqLswqZOdxF2OLaUuNbwpbJ81qiBji49mLnNax1bgNI/N1uAHQl8j+DuVM5H2iNrHV5JrfJO+tGuHgyOLRQON4ARfiqHVbLPhW+OeuAqPmzUgnUThVMJLOQauD2l1aF4La3jSIq0VPKG9Luya8QiXSbokA042PToTQfJ6WnWp2IA1Tgii/VZOeZw3MiCPbcrsdxtHt+kurQ+NdolKcE40bA07ZZCT0PoT+ysms+cFoZpVIka6tWvAJAdeaOxGKcVYm6JZ9qFfC86Cj35ThJqWuBOIoLubFBdTm+TGlwel2X01ggEEXgjmKr+fTfkBzSDztcpyAiJoY0ckCjakkgdJvUFndNpQkYULD11/muPEacWb4aakjMOEHI008djkiikkDY5I3cWxz6ESlzahoJFQ8020OxUl2bNqH9GtH5EvsrWoLZKwUjle0Y0Di0V6KpRuW7QMZpe07vWPVpbG7wbd2ZLZbHbYDWKO1RHXoMmZXpoL+tFtLLQ81ksxcdbjZ3McekxtbU9NVsDc4J6/PSdt3ejzZxThtRNIPxFH+R2F/jvkxqd1odC2Hi3tiY4vawRvA03ChdUgkmnPRIR2F4xY/su7ltdizltJdfPIfxKfhy3NQfKO3o66F0Wjzo6yP8h3ZPcuPye8CpY7m5JHqXpvJ+VZXOveT79CsNrlIZUG9aRmmrMpRp0eO+Jd5J3FOLKw1wO5eo2ZTk06aRp1JxlW2Pa6jXEXcyM6Y8rTo8uFq6yLSqOa7pXoyTK0vlnzdya/HE1fnD5u5NTHkZ5wc1KWe4rdbbnFaATSZw3dySsGcdoc7lTPO7uRnRp0ZUYxahUdKjnRHYdy37KOcc7TyZXjrHco5udlqr8/JvHclnVh0WzFYoTXA7iuOhe7BruyVvlizjtJxmeesdymbLliY4yO3prERMsFo83x2ST6t/Yd3JSDJsp+ik/Lf3L0o3Kkv1jt6mcl2hzsXE9KSmmRKDieWfiS0fUTc3yUnso3xFaThZ5z0Qy+yvWVteQ240VZtdvkBue7tFNyoUVZ5wZmpbCbrLaPyZfZT+PNi2/1S0/kS+ytzdlSQ1HGP7Tu9NX2+T6yTtO70nNFRgzHWZoW4n/s7T+RL7KAzFygZK/ArRTbxTh6Qtfdan4l7r/tFCG0HSvcd5RGSHKD5MhsGY2UCHFtkn8N2A0SHNdtJxBCknZr5YcW1gtdW3tJlIIONx07sFf/AIWW6dMXzFgJvALrVxOlo1FaA6VKiujSoxT2GyzOA/WWiv8A6/X9enepNGXzZi5VkIL7NM4gUBkka4gVBoNKS7BODmVlcxiIxS8WAAGGWPR0RQhtOMFwoLuZaYLFP/Wh1WZnrlK6LDOf6Yf/AM8XtFUIb5AyU+xZP4qSgkjie5+iQQHESSEVFxppU6lijobuoLaZbc92Tp3SEOcGWlmkG6IdoOlia7RBNKhoNPtLJZo1cFoTIhTCgnxiQVkHqERXqv54Qfq8hpfRp/aCNZc/7M40L9E/bY9v7VC3zqPz1z3giszg3RmkkBDWNILaX3uI8EYc99ywcTRSrUp0biNScGrtSzaTO61N8ZvYafSiNz9tYwczsNWXSkbdWJpsNlKPabKdFZozhItg1x/ljvRzwm2w48V2D6nKejIrrI0nJ9hOkrDDZrgscs3CjbBg2DrY71PT1vC7bB4kHYk/3EujIXVRs2TIKOVmt45AXnuDhqtbDXibOfwy/wC4nsv/AMgLYRQ2ezbpfbWsYNKjKUk3ZrLIjxg6U4y0eX1LFRw7Wqtfg1n/AMX21y18OtpkNTZoOoy+0hYbSHnVmnTSpnx16zB/DDOf6PDvk70g/hYmP0EXaf3oUJFOcS+ZQdVxTSyTaLlRJeEuV30MfaekP+oEn1TN7k8jK6xo9vnDnYpGKylUBnCFIDXiWHpLk5HClKPoIt7+9Dgw6yNMsUFNSnLHEshbwt2htD8HiocKmS+8ivhbQdyWZw2WkYWeD/F9tJYbJeLZs8dmKm8kxUWBN4dLX/V7Pul/3E5g4f7a36Czbpf9xOOG0RKdnoG3jkqtz2a+qyS1f/IO3O8GGzN6Wyu/1AmEvDflA+LZx/du9byqlGyYyo1e0WE4pD4IVkzuGPKJ1wj+5HrJSD+FPKDvpGDoijHpCnIys5rstRrTXS5QWSOz/tzvpt0cQ/hSLs9rbjx7uzH7KpRE5mqtfyY30JAm4x+iHOIbx8kmlotBJFdHDbXBSEeWWDASU/sZj/AsRZnpbmgATuAbcOSy6nPop1HnlbSCfhEl2Pg+pu1VlFmNqOWm6mzHos9o/wBtHhywKg8XObxcLPaMK/2axVud1r+vk3j1BObPnZaNcsh/E5PKLMaTay6LJbmPufoUcKg8p8gLhUXG95HUVQmQguAc7QGt1C6g26IvPQlDlR8jeU9zhjynE39ZSblaJZYYcgZJ0Rp2+bS10gkaK/dMbiN5QVXK4mSWZ7gEhaIQ8Xqp/HsvN2h3pQZwS08EdoLGjWxe15CBOKQ/RkFc+O3nxP2gu/Hcnku7QRqGh39EedHGZROBRG5dlHiv7Te5Kx5ySDVL1Fvcp9Q/SHizGdtTj9AHbUk3OqUfW7meyjjO6YfXdlnspesfoAeD+T/hD/p67yqdIolBnpP/AOXsM9lAZ8zjVL2W+wj/AGdh+gQ/6dSEXX9FEU5gPGNR1VTlufM4+t/LYf4Vw57znVJ+W32UevsL0DN2ZDqU07q1oagVwrTqCL+g55z0U9KdnPGbW2Q/gb7KSOdkvkydgeyn6wqI1GZJNbw2l99anmFKklHs2aADuWCbrhq0qihNMRiKVGKVdnVKfFk7I9lFbnNIPEk7A9lV6hekSGZ2qur360YZkHbuBKVOdc1a6EnYFP3UvZ86pTjHKT9lrafuJesPSJx8HxOB83nThnBo460tFnbMMIrRTVcyu/i0q3PW1YcVPvjH+kp9fI6gdg4KXOxdRPmcEGHK7vOmDc97Z5E/bYP4Eo7Pm2U8GbrmjH8KVT5H6SUi4HW63HzJwzgmgGOmdyrRzvtXkyddqI9DwkZM5bQ7wm9q1O/3UZJchceC3P4LbMKXO63BJuzDsjcW/tqmSZYkOLIPxTud/qFEOVHHVZB0uee9GR8hmXBaLVmxY2nwR2u9NZ8i2M3giuurhjtxqq38YO8qyDoYT6WFc+MnU+ds46IanH7irI+Scy4Jj4ms+Gkyl5AJFAbq69YA3BMPg0NSOR1H1pr8Zu+vZ+GD+QRW5Sf9e/qhHtKlHuS2PDZ4trV1kDNQ3A9yZ/GL/rrQehgH8SI+1OPj2k9kKqETcRAwBPNonuRZRXBrtxUCXk/1g9L2j1JIj7EnXL3BUtBE0YzsO5cUFxH2HfmFBOxHBD9n0Log+z6EEFmWd4n7PnXOLHk+dBBAAMY8nzrmg3Yd6CCBndFuw712jefegggAUbz70ABtdvQQQAKDa7ehdtdvQQQALtrt5XKja7eUEEACo2u3rhI+1vQQQBwgfa3pSItr428oIIAcCJhHgu7S4IGjxT2kEEhijbO36v8Aa/mlBYwfovOO9BBAg4yaThCN470dmSXnCJp627sUEErAWZkGYi6Fu9vfzrpyBNWnFsB6WoIIsAfEkoxEYpSvq1IDJUtcWDf3IIKhAOTHjGRt+wOx3Ipyedcw7JQQVUII+xgYzHslJOhjGMruz/JBBNIQi8w65H7v5JF0sHlPPv0IIJ0IS+FwbX+ddQQQM//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244" name="Picture 4" descr="http://slice.seriouseats.com/images/20100607-reheating-microwa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79" y="4056564"/>
            <a:ext cx="3823593" cy="2546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2829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Cooling</a:t>
            </a:r>
            <a:endParaRPr lang="en-CA" dirty="0"/>
          </a:p>
        </p:txBody>
      </p:sp>
      <p:sp>
        <p:nvSpPr>
          <p:cNvPr id="3" name="Content Placeholder 2"/>
          <p:cNvSpPr>
            <a:spLocks noGrp="1"/>
          </p:cNvSpPr>
          <p:nvPr>
            <p:ph idx="1"/>
          </p:nvPr>
        </p:nvSpPr>
        <p:spPr/>
        <p:txBody>
          <a:bodyPr>
            <a:normAutofit/>
          </a:bodyPr>
          <a:lstStyle/>
          <a:p>
            <a:r>
              <a:rPr lang="en-CA" sz="2800" dirty="0" smtClean="0"/>
              <a:t>Remove foods as quickly as possible once it enters the danger zone – put on ice or refrigerate </a:t>
            </a:r>
          </a:p>
          <a:p>
            <a:r>
              <a:rPr lang="en-CA" sz="2800" dirty="0" smtClean="0"/>
              <a:t>Use shallow metal pans and stir frequently to cool</a:t>
            </a:r>
          </a:p>
          <a:p>
            <a:r>
              <a:rPr lang="en-CA" sz="2800" dirty="0" smtClean="0"/>
              <a:t>Chill in small portions </a:t>
            </a:r>
          </a:p>
          <a:p>
            <a:r>
              <a:rPr lang="en-CA" sz="2800" dirty="0" smtClean="0"/>
              <a:t>Label every container with date </a:t>
            </a:r>
            <a:br>
              <a:rPr lang="en-CA" sz="2800" dirty="0" smtClean="0"/>
            </a:br>
            <a:r>
              <a:rPr lang="en-CA" sz="2800" dirty="0" smtClean="0"/>
              <a:t>and contents </a:t>
            </a:r>
          </a:p>
          <a:p>
            <a:r>
              <a:rPr lang="en-CA" sz="2800" dirty="0" smtClean="0"/>
              <a:t>Use ice wands or cooling wands </a:t>
            </a:r>
            <a:endParaRPr lang="en-CA" sz="2800" dirty="0"/>
          </a:p>
        </p:txBody>
      </p:sp>
      <p:pic>
        <p:nvPicPr>
          <p:cNvPr id="11266" name="Picture 2" descr="https://encrypted-tbn1.google.com/images?q=tbn:ANd9GcRgyhG6i1W7z1nJnt1RobZ5E_wh09KECFsMaIrAaIZqyCw0ckxJT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4964" y="3501008"/>
            <a:ext cx="2419036" cy="321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4264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Cooling Continued…</a:t>
            </a:r>
            <a:endParaRPr lang="en-CA" dirty="0"/>
          </a:p>
        </p:txBody>
      </p:sp>
      <p:sp>
        <p:nvSpPr>
          <p:cNvPr id="3" name="Content Placeholder 2"/>
          <p:cNvSpPr>
            <a:spLocks noGrp="1"/>
          </p:cNvSpPr>
          <p:nvPr>
            <p:ph idx="1"/>
          </p:nvPr>
        </p:nvSpPr>
        <p:spPr>
          <a:xfrm>
            <a:off x="467544" y="1700808"/>
            <a:ext cx="8229600" cy="4525963"/>
          </a:xfrm>
        </p:spPr>
        <p:txBody>
          <a:bodyPr>
            <a:normAutofit/>
          </a:bodyPr>
          <a:lstStyle/>
          <a:p>
            <a:r>
              <a:rPr lang="en-CA" sz="2800" dirty="0" smtClean="0"/>
              <a:t>Cool from 60 degrees to 21 degrees within 2 hours</a:t>
            </a:r>
          </a:p>
          <a:p>
            <a:endParaRPr lang="en-CA" sz="2800" dirty="0" smtClean="0"/>
          </a:p>
          <a:p>
            <a:r>
              <a:rPr lang="en-CA" sz="2800" dirty="0" smtClean="0"/>
              <a:t>Get from 21 degrees to 4 degrees or lower within the next 4 hours </a:t>
            </a:r>
          </a:p>
          <a:p>
            <a:endParaRPr lang="en-CA" sz="2800" dirty="0"/>
          </a:p>
          <a:p>
            <a:r>
              <a:rPr lang="en-CA" sz="2800" dirty="0" smtClean="0"/>
              <a:t>= 6 hours total to get food cool! </a:t>
            </a:r>
          </a:p>
          <a:p>
            <a:r>
              <a:rPr lang="en-CA" sz="2800" dirty="0" smtClean="0"/>
              <a:t>If this cannot be achieved… THROW IT OUT! </a:t>
            </a:r>
            <a:endParaRPr lang="en-CA" sz="2800" dirty="0"/>
          </a:p>
        </p:txBody>
      </p:sp>
    </p:spTree>
    <p:extLst>
      <p:ext uri="{BB962C8B-B14F-4D97-AF65-F5344CB8AC3E}">
        <p14:creationId xmlns:p14="http://schemas.microsoft.com/office/powerpoint/2010/main" val="31026264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Tools &amp; Equipment</a:t>
            </a:r>
            <a:endParaRPr lang="en-CA" dirty="0"/>
          </a:p>
        </p:txBody>
      </p:sp>
      <p:sp>
        <p:nvSpPr>
          <p:cNvPr id="3" name="Content Placeholder 2"/>
          <p:cNvSpPr>
            <a:spLocks noGrp="1"/>
          </p:cNvSpPr>
          <p:nvPr>
            <p:ph idx="1"/>
          </p:nvPr>
        </p:nvSpPr>
        <p:spPr>
          <a:xfrm>
            <a:off x="460375" y="1700808"/>
            <a:ext cx="8229600" cy="4525963"/>
          </a:xfrm>
        </p:spPr>
        <p:txBody>
          <a:bodyPr>
            <a:normAutofit lnSpcReduction="10000"/>
          </a:bodyPr>
          <a:lstStyle/>
          <a:p>
            <a:r>
              <a:rPr lang="en-CA" sz="2800" dirty="0" smtClean="0"/>
              <a:t>Used on a daily basis when preparing food </a:t>
            </a:r>
          </a:p>
          <a:p>
            <a:r>
              <a:rPr lang="en-CA" sz="2800" dirty="0" smtClean="0"/>
              <a:t>Sharp tools, knives and equipment with moving parts may cause serious cuts, loss of fingers or other injury </a:t>
            </a:r>
          </a:p>
          <a:p>
            <a:pPr lvl="8"/>
            <a:r>
              <a:rPr lang="en-CA" sz="2800" dirty="0" smtClean="0"/>
              <a:t>Accidental start-up injury, electric shock or electrocution could occur when cleaning and maintaining equipment </a:t>
            </a:r>
            <a:endParaRPr lang="en-CA" sz="2800" dirty="0"/>
          </a:p>
        </p:txBody>
      </p:sp>
      <p:sp>
        <p:nvSpPr>
          <p:cNvPr id="4" name="AutoShape 2" descr="data:image/jpeg;base64,/9j/4AAQSkZJRgABAQAAAQABAAD/2wCEAAkGBhQSEBUUExQWFRQUGBQXFxUUFxUUFRQUFRUVFBQUFRQXHCYeFxkjGRQUHy8gIycpLCwsFR4xNTAqNSYtLCkBCQoKDgwOGg8PGiolHCQsKSwsLCosKSwpKiwpKSwsLCwsLCwsKSwsLCkpLCkpLCwpLCwsLCwpKSwpLCwpLCksKf/AABEIALcBFAMBIgACEQEDEQH/xAAcAAABBQEBAQAAAAAAAAAAAAAEAAIDBQYBBwj/xABIEAABAwIDBAcFBQUECQUAAAABAAIDBBEFEiEGMUFREyJhcYGRoQcyscHRFCNCUvAVYnKS4TOCorIWJEOTs8LS4vFEU1Rjc//EABsBAAIDAQEBAAAAAAAAAAAAAAIDAAEEBQYH/8QAMxEAAgEDAwMCAwcDBQAAAAAAAAECAxESBCExE0FRBZEiYXEUQoGhscHhI9HwFTIzQ1L/2gAMAwEAAhEDEQA/AOjaNkmfObcGoSCSNsbg91njdbW/FYSWuF7E8VosKgzWvqVzqenSjY6GpqwzvT4LeTGIMgcR1hoVLh1QOkbZ1w8XDeSrcXow1u5Zijq3x1Lcm+6upTxi3HkXSnnKzPVppmtF3EBcpaqOTRhuVVxYT0wBkJJPah5aH7JmfFckjcdy4MNZJz3ld+Ox1Z6GSg7fyWuNP6NmYutbgqSKplmbdkjRfgd6yuK4095+9dck7huCusGDMoPFeuoVHVjZ7fQ4Fam6EsuX89wmfA6p7Mj3tA36nejaXZSo6HKZI8qIpmZ3DOb8BqtrS7Ls6MZdSd9yUrUUYKN5XbNGk9Qr0/hp2S+h563ZmYC3TC3YSjaDZ9sbXdMc1+NjotuMBc3czyTH4S86ZFy51Uv+t+7OitdXd/jSv4SMFT0XQkmMSPBPgrKAyH3oyPBbKlwtwHunyU/7Od+VR6utKOKhZfiY3GLm5yd2zzCmL2z6xkC51sm4pWdfQL1E4MTvaPFAYnstEY3Z2i9tCN4RU8pPeNglOMWYGXE7QHuQmA4tcPRs+GARPFxpdC4DQMAdqEWxb5ITXnPddx7EyGtsiWYVmJc0EtbvPAfrRPxKjY9rQDu8PkrujQqM6q/pxb+ho9jMTaIC95s1ouSVWYzj76m5vkiadBzPC/M/BVlZIWwhjTZrdTwzHhbnZCSVwLWtGjW+p4koJTusVwdz0707p/1ai+L9P5C6KmdI6zRdbDC9iLgGQ+A+qotncXZGdbAc1vKfa2mDPe4cNPVNpRhzIZ6hqNRF40ov8AX/AEPjA93z1VTW7MAHQAIjF/aSxukTb9pWMxHbeV7tTbuRTlTXAjS0tbLeTt9S+OBgcvRMOEtHEeiyUm0kh4nzULsdeeJ80nOPg6ioVu8jXOoWfmCidTR8/VZE4u7n6qJ2JO5qs14DVCfeRrJGR8whXuj7FmjXlMNYULkMVO3c0D5mKN1SxUJqimmpKq4Vl5Lw1bVxUf2gpKXJsZ2tNnnsK2+zU1w09io8a2ZfmcWi6P2ZBZZp3hdS6aPl6vd3NBjvurE01QPtjR2ra41J1Vh2YFK+TpIxuN0upFSi0aKEsJp/NHrGGVAyBCYzVjKe4qioKyoa0Axm6gr6SolBAblvvJXl6egn1N+D1b1VKMckzB4nW3e63Mo7BMfy9Vx7irxuwItrvQtRsEfwlerpzjFbHlaqlUbbNFs5VdLURtvvPwXtlAyzQvFvZvs9LHV3f7rRp3r2+mGik55yExhirBbE9NaE5CWdTSurllCiN6rMRju0q1cEFVt0QvgJHk+N0DvvADa91U7O4cW57uC0G2oLMxHELK7PVD+vos25qUU7G22QfkcGPLTG/O0gjUZwW5rnty7vXhC/a+H/AOK24sHXuOta50y+PiFW4P8AeRTMLrPIOQX4i7jp+t3l5hLVzNeJI3uaWWsQ430PVO/uWiNpJK42jVlRcpJX/Fr9OT0jaramOpYxjI2sMebMBmzA6aOBAIWZZJfjryWZjxKaWaSWRznOfq5ziSXHde6Oin7UitTtI9J6drVKik1b/PmXkVQUZSVbb9cnuH1O5Z1lWmir1SMWdN1otF1XVgLjl0Hn6oB810FJWKM1KLBgPURWweZU0yoA1KaalXgLeqRYdMgf2yzPl9eCZ9oVc2j62/Tem06cd8jnazV17x6Hnc0HTpvTqvNQpIXZjbMG79XXtoL20HFB0zU9YgszrhnVcZiudIVfTFvVlgahJAWdyPkV1X0wftbPp+uwymIt0bfALJY1snTNkBjFjxC3klBcLK4tD0T7vOh3H5LXPZXPGx3KGfZ2N2+5XafDGsFmiwVk+tjA94LkD2v1abhIbuOUWhkdCOS66hR8YCcQEnHc0ZbFUaAKB+HK6yJnRpyQhsrsMmZBJ19AeK29HVMcAWuB7is2aJrxZwBHahxswGm8bnM/hJt5KXaBsmbtrk5zjwWJbR1LfdnPiLrSYdWOEY6V7S4byNFTmVgHxz33hSFyCjrwTu05jVRV9GZG9SQsPMa+ikZ7FOIbJIOarMSxeKNt3PaPEKnk2bmf71Q4js0VRNsS2OTPcyHiHElXm2XgVO0eMRy5yNQBv5rP4BWs61gtliOARysIbobbll8PwcQOeHNI7eBSmvI1X7AjcTyvOW4DtDu1CjxmsbG1uVgF+QA4dgSe5nSbk7Halga3QKbDZqVibHcFjfRxTZcr5HRtu02uCOLd19+tlHSezgyMDmzWvfRzORtvaULjm0jhDFEWgsa6N4cPesG+6b6Hfv0Wl2a24phEGue5hu6+ZhI1NxYtBTdg4OvBfDf2uZik9nkspcGSxdUkG+Yag67mldg9mNS94aJIrnmZLf8ADWq2e2hgY55L2NBe4jXfcnWysMK2sg+0NvJYWOpDrfzWsjUYst6vUrlfkeeVWwMsbsrpGbyOrmO7vaEhsK7jL5NP1WtxraCEymzwQC7XXXlbmq+TaCG3v6/3kt7DVV1Euz9ilZsQ3jI7waPqiI9iIuL3/wCEfJEP2ki5nwCaNrIxwcfAfVDkEo6p9n7fwJuxMA4yHvcPk0J42Rpx+AnvcVE/bJnBjvEgfIqB22HKPzdf5BTIv7Pqn2fuv7lk3ZmnA/shftLj81a4HglNJIxhgja+7Ruu2QXsbXvZ3YsqdsHcI2+JKhftbLcEBjS0hzSAbgg3BBuopIt6PUvv+ZrqjCI45Ht6JgLXOGjGjce5NETRuaB3ALKV22lRJK+QubmkILrNba4AboLaaAIR20lQfx27gFHJEXp9Z8te7/sbex5LqwbseqP/AHXJK8if6bPyj6gknC8+9qeKtbTWFi8uGXz1V9MyTLfOsjVbNunlzTnM0HqjktE5bWOLCO9yN8bfsbJLDMQLpbP1QzHee7cr6PZ6PIBa4HA7kRBRMjFmtASMd7jstrCghc4XbGSOanbQyfkIWhwUjoR4/FH2T1SurinUaMh+zn/lK6MMf+UrXZUsqLpIDqMyrMMkv7qOjoXcleZUsoV9NEzZUCiPJcdhQI1AVxlC5YKukidRlLFggB007rpz4y24urmyra1tjdBKkkglNsrhDodSEzJZEkqGRKxsMuVFXR3OZujvQ96EexsoLJBZ3x7lcPaoJ6QPFj4HiFCzzvF9kZIn5m9ZnqFT43hRIavUukLOrJq07nfIrObY7KPlZngOo1y8D3IWnfYa6l1ZmV2h2bH2aKQPt1IwWkXBdu0I7gqWDBJstwwubzbYjv5r0LC9n3VFIIZDlc3nw42uq6rqG0B6GfM3TqyFpdG8djwOHEb+xXa6NNDWVKW0bP6mJFE/8j/5XfRN+yPv7jv5T9Fe0uIRBziJYiDe3Xa30eQUJhZyVDnukjym/wDtovhmQqmn3Nr9WmvufmVUkDhva7+U/RDSzhpsQQe0W+KvZKmNr3OzxWPKWNx8mklZ/GZmSPzB4PAZQT8QEUaaAl6pVfEUM/aLfFEUIdM/KzKD+8SBwG+3aqpkIBvr4o3D3AP1OUG4zDe08D5onCK4A+3V3y7BtVQyxkhzb5QSctzZu65PJCfaRyVnXY5K2B0WYPadM7TcFt9dOBVJE+5VYK1x1HV1JSxbCDU9i4ak8lKIwl0YS7o6eNR9wfpzyCsMJp5n5pI39GYRmLr5CBqTY87DdxQ2RXDm9FRAbnTOuf4d/wAB6qnO3CMteEto35K6fETI4vkAc92rnZnxlx5ua3S/aN6SgSTM2D9ih5PpToiopIEXB7ouLE6kb7E8EyVqON3FOSszzXDsVtdU5I/eDe0rK1G1DRcGYeAWsr8ObK0tduVN/oNTn8Fye1IqU8ny/c36euqa4XsRYbtLMQGsJynUEgWK1GCYzI85HPBPYLlDU+ysjGANyC2g36BH0GzZjObN1uYTIUpU2mriK2pVVNNL8FYvB3rjh2lBSUchIs8Wv26hcmw95uGyWB5i605y8GNRXkdM9rdTK7TtT6KuZIeq4nvuqSXZF7r3ndryCOwjA3wuBdM54AtlIAHfogi5t7rYNqCWxdJLl0rp1xQ5B4gOr3Iq6hqG3aQqlui1yVRKjenlNKzjiAtXMqmK8v2u9roY4xUYBI0MrhcXvbqN3eJ8lErl3PRqgNDbvIDeJcQB5lZmo2vpad1hOx7fytJeW9xGh7rryGfGpqgkyyOef3iSPAbgmxQ6hU9i0rnrR9otK03Y2Q/3QL+ZVZj+2lPVwmJzJGh3EZLjtF+KxrafqqMtshUw8bFjSYDRuBGaoJ1sXGE2PO2S580CdkW5j98Lf/i2/wDmVhhQ1R5Zqf1vVOoHFytyY/GaCCOIdHNI+XMBYsa2MjjqNQdyGwnDYXPe2eV0ZGXIWsEgN73uMwItpuurBuFBztXttc+/zHmq+ueOlyNHW1DnAHSw0IJ4aJ8ZJ7CZSly2W02xumaOoY4HUZmvbceGYeqrp8AmZ+EO/gcHem/0W3paMMhYzflaBc8dN6rcRg0WdVNx92Y17CNHAg8QdD5FTUtIc5bZt7X6zg3Tde536o6tnO53WHJ2tu7kgWCKSUdK5zW+6cozEa7xru3/AEKcldEjXcHdcjZ63K4i24297N5EHVRnE+weSErKfJK+MWcWuIDr2zAG25WLcKyMc57CRl6rtwBuNSN50BCjhFcm+lq69W9v0OUlS6R4bYanlw4+l1YbVYiWvZG38DQD3nX6eai2YoS6obpoA57tRoxguSbbuCqsSqOlke/8zifDh6WQYJzW2yBlWqNXctwqlqWlt3ueD+6G2t4pIcMSV7CutV/9P3PqcHRMITgEsqYcwjLV1rOSkDEHPigaHfu70uVlyMim+C7ZW6ajVcNUe5UVJjjZDZp32VkJEcaia2BlTcXuF9Me1Lpf1dD5lxzyrcisQnpE3pDzQvTFPbLdUppl4NE0jyRvI7lXtifnv0j9OFxb4IsuUbXqpPciRM6Y/mPoonvJ/E7zT8t1HlRXZVkNTXBPslZCWUG1uOw00B6Z5b0ocxtgS4ktNyAOQK+fsU2fkp39YXYdWSD3XNPu68DbgvTfbjDpSH96YebWKVsYNLG5zMzTHDobi46KPUHx7R2FTLEJRyPNaSnsEdTxdZaCakpSbXMbwbHTq+JaCP8ACETT7J31jla7v/7ST6JMnfdD8XB4yK10fUQUrNVpqjAJG6XZ/O1vpJlQUmzNQ46QucObbP8A8t0uKl4I2hmGR7lZOis7UaaJ1Ngs7SLwS/7t/wAbIiahmvboJdf3Hn4NQtPwS6MLUgF2gIGZxAJuR2XUFfH12ePwstA3ZqpP/p5t5/2bx8lBXbNVOdt4i0C+ry1g3AfjIWlXEtGgjNxpw0QNdFcbkRFaMdaSPQAENdnNxxuy4VTimPRDcb95DQfi7/CsyjK+w/sUGKMsVVQUTpJGtaNXnK0brk6eXEnsR1bjmY9VjeOpud3YdPRU0eJOZI2UHrNJIPhb5rdTTsZp2OVTAJHNBuGktBIAJANgTZWdU77s7930VNCLkdp+JV1XCwcBwNvIqqv+5HW9OX9Ko/l+zAqGoezNlJbnBabby02u3uNgkY/kuxtspHDd3hU3uFCmlTOpJySXcyH1EnJALtk4551p4FBV2Dse1w3Zt5RoCDrpC3UaIZpNbjINp7Gdp9nZIZczHBw5HQrQRSOtctJP5RqhG1zu/vRMVeRwHqssYKPDNU5SnyhTVUv4YneKHdLUndGR4Kx/aWm71KeMVPL1KNwT+8wFJr7qAoYqni0eiNp6d4963mmuxJ3IeqidXu7u4K1GMe7ZTcn2QfkXLtH6uVWmqJ3krrXpma7IU4PuWHSX3JpCbCdFLZHyAR2SspCEsqhDy/23s+5pD/8Aa8ebB9Fxk+ehpxyp4B45GfVEe22Imlpzyn+LCqylf/qMPZHEPJoCCfCDgZnE22kdcW1Hz09CtfSRtaGjKNWtPoqnF6DO1zwPckeDbi2/yPxVxhMwc0cwGj4pMeEatQ7zbA8Xe9lix7234BxHwXMHfI83c8m54hp9SFFtFNqAOGnjdEYBfdyP1RNbCk9hYmZmyWjfbQfhZv8AJD0ElS6SxlIseACtMRd96Tbg1RUJAlJ7dbpsVsJnJhGKUs+QZHPfqbkta71LVj6vD5c5Mjg3vdGw+QKK2o/tXi+ma47nAH43Wf59qHFBqTQZNA2xGYO7b39Vk6j33DkT8VpINGu8gs1OfvHd5+KKCs2XJt2OA29fgomUuZzG/m1104kb+4KW24d/wUlNC4uu0Xtu/hbq4+h8069kVTp5PfjuSYVhhNXHERY5wDfgAcxv4BTVDrg9p+athJlIkIsWRuY0gakuBY253kgOPkg8SpGsaMpveyzSmpNHoqWllQpyj23f4cIrwF13DvT2hce61jyU7i5q1Nv5HLpKaPEmW91JFizidVH0+xwKcSq+llLXGM727u1vA/JGFEpXM7VhPmsgamoDtCppm6KnrmkIZMuJO2msni6qqXG7HLIbHgToD480f9qSrI0KQQHp7XII1aQrVVi7hjnqIyFCurexM+0k7lRdwszWUUuI28VR4vtBHB7zhm4NGpJ5WQ2FdLO7O4WH4RyCtAyZr4a08Bfx9NUTFLMTrYDzKhoaKwVkym1B107dPEcUzFsVkkRwOPFFJNiHinBqYlYBu5jvafs7LV0bRCMz45A/Lxc3KQQO3ULL4Fh7nU7InixZ0RcN265tr3Aea9ZIWeq8JIqZpL6PZGQORZcOPlb1VTV0XF2MlhdP908H3myPBvuO4EIqmoGMdp1QeB+CPtqQB+LXx3n4J8kdtVmWxom8ncx21EQD9NxsfO/zXdn3EEjtBRG1kWrTwII8jf8A5kDgpOc68Ajb2KS2LHE5Pve8BNw9uaTsuENizyJP7o/ouYdVkzAXGttOPBOhwZ5rgi22pcslwL5mtPkSD8VlRETfLfqgXNtBf5d69E2lxKmgkgdVRvfG/NH1HWLScrg6wHWGh0HNDz0VMWzPpWMDDFGbOna4SPbKH2Ic4ECwAt2ncriti3fkxcTQIyONys4+icXk7hc71tqrDmVVQ+SN8cTGW+7bnLM9rZQ5oc1ugvf/AMquq8Mi6Szs2UDXrts49mUnRKcsGdzS6HrwU7ft+xnejY0W1c48Bv8AIKzwihkD+kdZtmuaGcbOFiezS6LFXFELMaB/CNT3negp8WPAIHNvg6sNHRpb1Gvov38hVU5rbOdvG4dvPt71SVVUXu1TaiYk3JQ8Rubo4Qsrsy6rV9SWMdl/nIU1ckjvYc9PNdauvUXJUleDQbFg8YFrpKU045ldR5PyeaxPd6+bMxkzd7Pe7WHR3lv8FbU7w5oPYqmPZ5zm5XTWad7WC1wd4uSTqrulpwxoaNQBYX/ogjWjObcWrfVEatBLudMKgloQUaup9hZkMa2TEoIGl+SzTNnK+mP3Lw9v5X6+AO8L1NjLmyJdSg8PJD0rhdSx5WzEqxo69Fm7WO+qTsZmO6ilB7wvUDRBRmkA4Kuky+qeYfaax2jKQj+N4HwXRgGIyixeyEH8gJd5lem/ZuxdEPYq6ZOoef4V7Mo43Z5HOkfxLjfVa2kwprALCysxAeSTmEC5B8NUSiU5ETYgngLoSRAiTQUl0lQhwoeqbx7CPn8lOUyVlxb9A8FCGTnDszuppvBBG466g7k1l3N18EfNG4ON7b+A4dqHazXRZWtx6exR4/QF0dxw18DofkVm6O7XX/XevQpafMCNNN3HzHaqOpwEalm8b2cu7mEMrrgbBrhmWxuoIeDp7o+aGwir++CscUwx500twuNR3KjoqCRszXWsASmQmrMXOm7ouvaJFnhi/ddf0WIE7GyAvYHDUWN9fEfrRegYzG2VjQ+4seFuPesrPhLQ82Fxpa+unFLdSJ0tLUlSi1YqG1lgQ02aTe100z95Wgp8IzENa3rHdYK2FDHSs67gH/iNsxG60bGn3r7z8tFSkma5a6fCRg5H8SFDDNn7ArXFqg1U0cUMbQ+QhjQxti4uNszuVt/IWVfPTiOUsGoZ1b8yBqfE6rVCKtdmGvqquWN7eQ3FYYxA3IADYEniTn4nuVSwWCtKsZofP0sbeirTcEg8Fb4A08lk78krSnO3KNqkaUo68eDgxQjQ2009ElFJRhxuTZJOThY4FWhVU3ZbXPqg0LD+EA8x1fgkaLk948b/ABRNkgglRpy5ijJkwboZBueD/E36J5fIPwg9x+RRAKkjZdK+yQ+62vo2iZ+R9PTtHWy2cRr/AFRAC4Amly6EVtYQxwCbI1cuuXR4FXFlXQ1Ndrpfdy+akz2CXbcI5ZMkCidVu6TKB1QLucQRqfda3meJ5aIjeqIBZSN9uzW/mkU+R7S4gHUb0wpbGIYSkkUwqixFy4XJjnKJ0iq5YNiUF+sN4393NVgcPHX1Vu+RZbaWlqGnpqaz7e9AQNbcY3Dj+6fDklyQyG7sW0ZF/ilMLkG9iNx+XaF56z2kcCwNcN4JIsRwsRout9oL73zNHhf4oNzStPJ+Ddy4eJPfZr+Zu63Pmq6bZTrdRwOm46H0VFBt4CLPncL78rAU6o24jI0qJP8AdNVOCYao1I8MsqvZmSw90cd5+iqp8Fjj1mmaBybqfr6KmxHbAEWE8h/uhqy1djYcd7j3lB0k+xojTkl8UkjXV21McQLadtuBeTqf1+rLH4nizn3c434DkOwDgqybES7QBEYYyRj2ygROLdR0rmFoPA5CdT3hPjStyU60Kf8Ax7vyejezbZQwg1c7fvpB920744zxtwc7zA7yvMa6p/1iS/5j57lo6nb2tG+eK/JjQ71tZY+qmMkjnuPWcS4ndqTcmwToq/JzndO7LvpbsYOZQtR/aO7yh6Oa74266FFztu91uZ80M9ka9Isqj+hGE8LrYlI2JIbO3GDGFqSm6MpIbjumfUtuxK6V10hazxQmhTxtULDYp087LXdpbzVppbsppvZE8zy1pNr27hp4qin2paw+7cc72PgOKrsf2iysJccsY57zyB5p2y2H57Tyg3cB0bC112dpB0va1kh6mc5Y0uPJpjQhCOVT2NNBVteBwJF8p0d5KRj73tw4/RDz07HG7mEnnbXx59y6HZRZrSAOAAHzWuVR2sZMQgZRoLD4pSNvx0Qbw4uuM47AGWXZc1tM5PgPVBlsFYKLVyV9tBx4qrEM53uy9gtfzRNNQ5dScx5nX4qsi8SRjMo70xykeUwqixhUb1I5RPCosgkKCrKxsTC57g1o1JO4Ix6819omLEydENzAD2Fx3k+Gg8UqbsjVpqDr1FBEe0HtEksfs7crd3SOtmPczh4rB4ltLNJfPK91+BcbeA3KKvlNtSVUvVQ+LdnUq0oUfhih01QXHX+qj6Rw3FNSunmGT3HGqcE01ju1K6V1dkDnLyMMzimZSTqpVxWLd3yxBtlwuXUgy6hBoCXRh3PvT8l+5FU8diDy11F0LlYZTpObsB0j8kgJG4/Ij5q1ZJfXmSfM3RNNQAjOQDru8Lo+Fgtuss9SrkdzR6B0m5XK5oJ3NPkpo6d54Ad5+ismsH6sni3akXOuqXzK77E7m31+i4rLz81xS4XSXl/kfQ4CTnW3pJLefOiKoqAwXPgs3jWOZAHOuSTZrRxJ0A5DfxSSWKrJynh2NlKKUMu5LhWzBc8T1VnPGrI97Iv+p/b5LTWskktkYqKsjNKTk7scHeS7nXUlYAsy6HJJKyHE1y6kqIiMlIpJKFkZCjkHgkkqZYNIOC8w9oFKOlLhzSSSavB0/THaujDVdLmaQqGWIhJJLoyfB2/UKcbZdyMG6RCSS1nA5QsqT7DdfxSSVgHLpWSSUIiVkOlzuTo4i82A8NySSFsZFIsIqGMDUuc88rBvqLn0U00DWmw8e/iuJLPNs7GipxyC4X2YB3n9eQTw9dSSGzvQSHtlUgckkhGWFddSSUI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2292" name="Picture 4" descr="https://encrypted-tbn0.google.com/images?q=tbn:ANd9GcTviJ_-BeVAt4IowD7RinPSEj_kT3J_wlFJJrIM2K_fF3-uJnu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3577543"/>
            <a:ext cx="3312368" cy="3268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1019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15416"/>
            <a:ext cx="8229600" cy="1600200"/>
          </a:xfrm>
        </p:spPr>
        <p:txBody>
          <a:bodyPr/>
          <a:lstStyle/>
          <a:p>
            <a:r>
              <a:rPr lang="en-CA" dirty="0" smtClean="0"/>
              <a:t>Avoiding Risk &amp; Injury </a:t>
            </a:r>
            <a:endParaRPr lang="en-CA" dirty="0"/>
          </a:p>
        </p:txBody>
      </p:sp>
      <p:sp>
        <p:nvSpPr>
          <p:cNvPr id="3" name="Content Placeholder 2"/>
          <p:cNvSpPr>
            <a:spLocks noGrp="1"/>
          </p:cNvSpPr>
          <p:nvPr>
            <p:ph idx="1"/>
          </p:nvPr>
        </p:nvSpPr>
        <p:spPr>
          <a:xfrm>
            <a:off x="0" y="1412776"/>
            <a:ext cx="8507288" cy="4968552"/>
          </a:xfrm>
        </p:spPr>
        <p:txBody>
          <a:bodyPr>
            <a:normAutofit/>
          </a:bodyPr>
          <a:lstStyle/>
          <a:p>
            <a:r>
              <a:rPr lang="en-CA" sz="2800" dirty="0" smtClean="0"/>
              <a:t>How can workers avoid risk/injury when working with… </a:t>
            </a:r>
          </a:p>
          <a:p>
            <a:pPr lvl="1"/>
            <a:r>
              <a:rPr lang="en-CA" sz="2000" dirty="0" smtClean="0"/>
              <a:t>Knives</a:t>
            </a:r>
          </a:p>
          <a:p>
            <a:pPr lvl="2"/>
            <a:r>
              <a:rPr lang="en-CA" sz="2000" dirty="0" smtClean="0"/>
              <a:t>It should be sharp! </a:t>
            </a:r>
          </a:p>
          <a:p>
            <a:pPr lvl="2"/>
            <a:r>
              <a:rPr lang="en-CA" sz="2000" dirty="0" smtClean="0"/>
              <a:t>Use a flat, secure cutting board </a:t>
            </a:r>
          </a:p>
          <a:p>
            <a:pPr lvl="2"/>
            <a:r>
              <a:rPr lang="en-CA" sz="2000" dirty="0" smtClean="0"/>
              <a:t>Cut away from your body</a:t>
            </a:r>
          </a:p>
          <a:p>
            <a:pPr lvl="2"/>
            <a:r>
              <a:rPr lang="en-CA" sz="2000" dirty="0" smtClean="0"/>
              <a:t>Carry one knife at a time, tip pointed down, go slow! </a:t>
            </a:r>
          </a:p>
          <a:p>
            <a:pPr lvl="2"/>
            <a:r>
              <a:rPr lang="en-CA" sz="2000" dirty="0" smtClean="0"/>
              <a:t>Store knives securely </a:t>
            </a:r>
          </a:p>
          <a:p>
            <a:pPr lvl="2"/>
            <a:endParaRPr lang="en-CA" sz="2000" dirty="0" smtClean="0"/>
          </a:p>
          <a:p>
            <a:pPr lvl="1"/>
            <a:r>
              <a:rPr lang="en-CA" sz="2000" dirty="0" smtClean="0"/>
              <a:t>Food processors </a:t>
            </a:r>
          </a:p>
          <a:p>
            <a:pPr lvl="2"/>
            <a:r>
              <a:rPr lang="en-CA" sz="2000" dirty="0" smtClean="0"/>
              <a:t>Should have safety guards </a:t>
            </a:r>
          </a:p>
          <a:p>
            <a:pPr lvl="2"/>
            <a:r>
              <a:rPr lang="en-CA" sz="2000" dirty="0" smtClean="0"/>
              <a:t>Use pushers to avoid contact with blades </a:t>
            </a:r>
          </a:p>
          <a:p>
            <a:pPr lvl="2"/>
            <a:r>
              <a:rPr lang="en-CA" sz="2000" dirty="0" smtClean="0"/>
              <a:t>Do not put hands into operating machines </a:t>
            </a:r>
          </a:p>
        </p:txBody>
      </p:sp>
      <p:pic>
        <p:nvPicPr>
          <p:cNvPr id="13314" name="Picture 2" descr="https://encrypted-tbn2.google.com/images?q=tbn:ANd9GcT5pECChQop2MJB5vcHooqsnjRn-LVv45z8MJATUloxXJkCxtVG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1761" y="2060848"/>
            <a:ext cx="3902239" cy="1656184"/>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encrypted-tbn0.google.com/images?q=tbn:ANd9GcTakII1xDZmBYhDT9wSAgKK9LkgbLVpXIYj5pl-9uJueo6TwfV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4230216"/>
            <a:ext cx="2627784" cy="2627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5215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1400"/>
            <a:ext cx="8229600" cy="1600200"/>
          </a:xfrm>
        </p:spPr>
        <p:txBody>
          <a:bodyPr/>
          <a:lstStyle/>
          <a:p>
            <a:r>
              <a:rPr lang="en-CA" dirty="0"/>
              <a:t>Avoiding Risk &amp; Injury </a:t>
            </a:r>
          </a:p>
        </p:txBody>
      </p:sp>
      <p:sp>
        <p:nvSpPr>
          <p:cNvPr id="3" name="Content Placeholder 2"/>
          <p:cNvSpPr>
            <a:spLocks noGrp="1"/>
          </p:cNvSpPr>
          <p:nvPr>
            <p:ph idx="1"/>
          </p:nvPr>
        </p:nvSpPr>
        <p:spPr>
          <a:xfrm>
            <a:off x="0" y="1340768"/>
            <a:ext cx="8964488" cy="5517232"/>
          </a:xfrm>
        </p:spPr>
        <p:txBody>
          <a:bodyPr>
            <a:normAutofit fontScale="92500" lnSpcReduction="10000"/>
          </a:bodyPr>
          <a:lstStyle/>
          <a:p>
            <a:r>
              <a:rPr lang="en-CA" sz="2800" dirty="0"/>
              <a:t>How can workers avoid risk/injury when working with… </a:t>
            </a:r>
          </a:p>
          <a:p>
            <a:pPr lvl="1"/>
            <a:r>
              <a:rPr lang="en-CA" sz="2200" dirty="0"/>
              <a:t>Dough mixers </a:t>
            </a:r>
            <a:endParaRPr lang="en-CA" sz="2200" dirty="0" smtClean="0"/>
          </a:p>
          <a:p>
            <a:pPr lvl="2"/>
            <a:r>
              <a:rPr lang="en-CA" sz="2200" dirty="0" smtClean="0"/>
              <a:t>Have interlocks and guards in place </a:t>
            </a:r>
          </a:p>
          <a:p>
            <a:pPr lvl="2"/>
            <a:r>
              <a:rPr lang="en-CA" sz="2200" dirty="0" smtClean="0"/>
              <a:t>Bowl must be locked in place </a:t>
            </a:r>
          </a:p>
          <a:p>
            <a:pPr lvl="2"/>
            <a:r>
              <a:rPr lang="en-CA" sz="2200" dirty="0" smtClean="0"/>
              <a:t>DON’T reach into machine while operating</a:t>
            </a:r>
          </a:p>
          <a:p>
            <a:pPr lvl="2"/>
            <a:r>
              <a:rPr lang="en-CA" sz="2200" dirty="0" smtClean="0"/>
              <a:t>Unplug or lockout before removing dough </a:t>
            </a:r>
            <a:br>
              <a:rPr lang="en-CA" sz="2200" dirty="0" smtClean="0"/>
            </a:br>
            <a:r>
              <a:rPr lang="en-CA" sz="2200" dirty="0" smtClean="0"/>
              <a:t>from mixer </a:t>
            </a:r>
          </a:p>
          <a:p>
            <a:pPr marL="914400" lvl="2" indent="0">
              <a:buNone/>
            </a:pPr>
            <a:endParaRPr lang="en-CA" sz="2200" dirty="0"/>
          </a:p>
          <a:p>
            <a:pPr lvl="6"/>
            <a:r>
              <a:rPr lang="en-CA" sz="2200" dirty="0"/>
              <a:t>Slicing machines </a:t>
            </a:r>
            <a:endParaRPr lang="en-CA" sz="2200" dirty="0" smtClean="0"/>
          </a:p>
          <a:p>
            <a:pPr lvl="7"/>
            <a:r>
              <a:rPr lang="en-CA" sz="2200" dirty="0" smtClean="0"/>
              <a:t>Have safety guards in position </a:t>
            </a:r>
          </a:p>
          <a:p>
            <a:pPr lvl="7"/>
            <a:r>
              <a:rPr lang="en-CA" sz="2200" dirty="0" smtClean="0"/>
              <a:t>Always use a feeding device </a:t>
            </a:r>
          </a:p>
          <a:p>
            <a:pPr lvl="7"/>
            <a:r>
              <a:rPr lang="en-CA" sz="2200" dirty="0" smtClean="0"/>
              <a:t>Meat thickness gauge should be set back to zero after using machine, then turn it off </a:t>
            </a:r>
          </a:p>
          <a:p>
            <a:pPr lvl="7"/>
            <a:r>
              <a:rPr lang="en-CA" sz="2200" dirty="0" smtClean="0"/>
              <a:t>Ensure machine is locked out or unplugged before cleaning </a:t>
            </a:r>
            <a:endParaRPr lang="en-CA" sz="2200" dirty="0"/>
          </a:p>
          <a:p>
            <a:pPr lvl="1"/>
            <a:endParaRPr lang="en-CA" dirty="0"/>
          </a:p>
        </p:txBody>
      </p:sp>
      <p:pic>
        <p:nvPicPr>
          <p:cNvPr id="14338" name="Picture 2" descr="https://encrypted-tbn3.google.com/images?q=tbn:ANd9GcRCeAt_I-HvcSvHMgJkTvU6hguoWTq7-pnqc4Nziicp-MbPh22_H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0403" y="1963526"/>
            <a:ext cx="2473585" cy="2473586"/>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s://encrypted-tbn1.google.com/images?q=tbn:ANd9GcTFxC4Waz7X4DMFxLjcZlpwh6pGA4Nt3Jxcxbyan1UkYYewAotvJ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06475"/>
            <a:ext cx="2808312" cy="2949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411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3408"/>
            <a:ext cx="8229600" cy="1600200"/>
          </a:xfrm>
        </p:spPr>
        <p:txBody>
          <a:bodyPr/>
          <a:lstStyle/>
          <a:p>
            <a:r>
              <a:rPr lang="en-CA" dirty="0" smtClean="0"/>
              <a:t>Learning Outcomes</a:t>
            </a:r>
            <a:endParaRPr lang="en-CA" dirty="0"/>
          </a:p>
        </p:txBody>
      </p:sp>
      <p:sp>
        <p:nvSpPr>
          <p:cNvPr id="3" name="Content Placeholder 2"/>
          <p:cNvSpPr>
            <a:spLocks noGrp="1"/>
          </p:cNvSpPr>
          <p:nvPr>
            <p:ph idx="1"/>
          </p:nvPr>
        </p:nvSpPr>
        <p:spPr>
          <a:xfrm>
            <a:off x="179512" y="1412776"/>
            <a:ext cx="8784976" cy="5256584"/>
          </a:xfrm>
        </p:spPr>
        <p:txBody>
          <a:bodyPr>
            <a:normAutofit/>
          </a:bodyPr>
          <a:lstStyle/>
          <a:p>
            <a:r>
              <a:rPr lang="en-CA" sz="2800" dirty="0" smtClean="0"/>
              <a:t>By the end of Topic 1, you will be able to…</a:t>
            </a:r>
          </a:p>
          <a:p>
            <a:pPr lvl="1"/>
            <a:r>
              <a:rPr lang="en-CA" sz="2400" dirty="0" smtClean="0"/>
              <a:t>Describe the benefits of the </a:t>
            </a:r>
            <a:r>
              <a:rPr lang="en-CA" sz="2400" dirty="0" err="1" smtClean="0"/>
              <a:t>FoodSafe</a:t>
            </a:r>
            <a:r>
              <a:rPr lang="en-CA" sz="2400" dirty="0" smtClean="0"/>
              <a:t> program (o workers, employers and customers)</a:t>
            </a:r>
          </a:p>
          <a:p>
            <a:pPr lvl="1"/>
            <a:r>
              <a:rPr lang="en-CA" sz="2400" dirty="0" smtClean="0"/>
              <a:t>Identify the top 10 improper food handling practices causing foodborne illness </a:t>
            </a:r>
          </a:p>
          <a:p>
            <a:pPr lvl="1"/>
            <a:r>
              <a:rPr lang="en-CA" sz="2400" dirty="0" smtClean="0"/>
              <a:t>Identify the top workplace safety hazards and risks to workers </a:t>
            </a:r>
          </a:p>
          <a:p>
            <a:pPr lvl="1"/>
            <a:r>
              <a:rPr lang="en-CA" sz="2400" dirty="0" smtClean="0"/>
              <a:t>Explain why it is important for food handlers to learn and follow safe food handling procedures </a:t>
            </a:r>
          </a:p>
          <a:p>
            <a:pPr lvl="1"/>
            <a:r>
              <a:rPr lang="en-CA" sz="2400" dirty="0" smtClean="0"/>
              <a:t>Describe the responsibilities of all staff in ensuring food safety and worker safety </a:t>
            </a:r>
          </a:p>
          <a:p>
            <a:pPr lvl="1"/>
            <a:r>
              <a:rPr lang="en-CA" sz="2400" dirty="0" smtClean="0"/>
              <a:t>Recognize the importance of a food safety plan </a:t>
            </a:r>
            <a:endParaRPr lang="en-CA" sz="2400" dirty="0"/>
          </a:p>
        </p:txBody>
      </p:sp>
    </p:spTree>
    <p:extLst>
      <p:ext uri="{BB962C8B-B14F-4D97-AF65-F5344CB8AC3E}">
        <p14:creationId xmlns:p14="http://schemas.microsoft.com/office/powerpoint/2010/main" val="39281161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Hot Materials &amp; Surfaces </a:t>
            </a:r>
            <a:endParaRPr lang="en-CA" dirty="0"/>
          </a:p>
        </p:txBody>
      </p:sp>
      <p:sp>
        <p:nvSpPr>
          <p:cNvPr id="3" name="Content Placeholder 2"/>
          <p:cNvSpPr>
            <a:spLocks noGrp="1"/>
          </p:cNvSpPr>
          <p:nvPr>
            <p:ph idx="1"/>
          </p:nvPr>
        </p:nvSpPr>
        <p:spPr/>
        <p:txBody>
          <a:bodyPr>
            <a:normAutofit/>
          </a:bodyPr>
          <a:lstStyle/>
          <a:p>
            <a:r>
              <a:rPr lang="en-CA" sz="2800" dirty="0" smtClean="0"/>
              <a:t>Incidents of burns and scalds can be avoided if you…</a:t>
            </a:r>
          </a:p>
          <a:p>
            <a:pPr lvl="1"/>
            <a:r>
              <a:rPr lang="en-CA" sz="2000" dirty="0" smtClean="0"/>
              <a:t>Use dry oven mitts </a:t>
            </a:r>
          </a:p>
          <a:p>
            <a:pPr lvl="1"/>
            <a:r>
              <a:rPr lang="en-CA" sz="2000" dirty="0" smtClean="0"/>
              <a:t>Lift lids away from you</a:t>
            </a:r>
          </a:p>
          <a:p>
            <a:pPr lvl="1"/>
            <a:r>
              <a:rPr lang="en-CA" sz="2000" dirty="0" smtClean="0"/>
              <a:t>Wear long sleeve, fitted cotton shirts, </a:t>
            </a:r>
            <a:br>
              <a:rPr lang="en-CA" sz="2000" dirty="0" smtClean="0"/>
            </a:br>
            <a:r>
              <a:rPr lang="en-CA" sz="2000" dirty="0" smtClean="0"/>
              <a:t>		long pants and closed toe 					shoes with</a:t>
            </a:r>
            <a:r>
              <a:rPr lang="en-CA" sz="2000" dirty="0"/>
              <a:t> </a:t>
            </a:r>
            <a:r>
              <a:rPr lang="en-CA" sz="2000" dirty="0" smtClean="0"/>
              <a:t>non-slip soles </a:t>
            </a:r>
          </a:p>
          <a:p>
            <a:pPr lvl="4"/>
            <a:r>
              <a:rPr lang="en-CA" sz="2000" dirty="0" smtClean="0"/>
              <a:t>Use tongs or frying baskets to lower food into hot oil</a:t>
            </a:r>
          </a:p>
          <a:p>
            <a:pPr lvl="4"/>
            <a:r>
              <a:rPr lang="en-CA" sz="2000" dirty="0" smtClean="0"/>
              <a:t>Don’t put just washed food into oil</a:t>
            </a:r>
          </a:p>
          <a:p>
            <a:pPr lvl="4"/>
            <a:r>
              <a:rPr lang="en-CA" sz="2000" dirty="0" smtClean="0"/>
              <a:t>Turn hot water faucets on slowly to avoid splashes </a:t>
            </a:r>
          </a:p>
        </p:txBody>
      </p:sp>
      <p:pic>
        <p:nvPicPr>
          <p:cNvPr id="15362" name="Picture 2" descr="https://encrypted-tbn0.google.com/images?q=tbn:ANd9GcQ7yMH3ay8yi3x5r9wKvr1-t9vk8EC2hWJr9o6quMJdoKLRkwwn7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8793" y="2055381"/>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s://encrypted-tbn1.google.com/images?q=tbn:ANd9GcRVewKum4N72ykyrsYnaVcArsSL6FGV_ZFb38jjSUp5eoNNn6aS9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 y="3717032"/>
            <a:ext cx="2160240" cy="3246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3435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Topic 5: </a:t>
            </a:r>
            <a:br>
              <a:rPr lang="en-CA" dirty="0" smtClean="0"/>
            </a:br>
            <a:r>
              <a:rPr lang="en-CA" dirty="0" smtClean="0"/>
              <a:t>Serving Food</a:t>
            </a:r>
            <a:endParaRPr lang="en-CA" dirty="0"/>
          </a:p>
        </p:txBody>
      </p:sp>
      <p:sp>
        <p:nvSpPr>
          <p:cNvPr id="3" name="Subtitle 2"/>
          <p:cNvSpPr>
            <a:spLocks noGrp="1"/>
          </p:cNvSpPr>
          <p:nvPr>
            <p:ph type="subTitle" idx="1"/>
          </p:nvPr>
        </p:nvSpPr>
        <p:spPr/>
        <p:txBody>
          <a:bodyPr/>
          <a:lstStyle/>
          <a:p>
            <a:endParaRPr lang="en-CA" dirty="0"/>
          </a:p>
        </p:txBody>
      </p:sp>
    </p:spTree>
    <p:extLst>
      <p:ext uri="{BB962C8B-B14F-4D97-AF65-F5344CB8AC3E}">
        <p14:creationId xmlns:p14="http://schemas.microsoft.com/office/powerpoint/2010/main" val="24607787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Major Topics</a:t>
            </a:r>
            <a:endParaRPr lang="en-CA" dirty="0"/>
          </a:p>
        </p:txBody>
      </p:sp>
      <p:sp>
        <p:nvSpPr>
          <p:cNvPr id="3" name="Content Placeholder 2"/>
          <p:cNvSpPr>
            <a:spLocks noGrp="1"/>
          </p:cNvSpPr>
          <p:nvPr>
            <p:ph idx="1"/>
          </p:nvPr>
        </p:nvSpPr>
        <p:spPr>
          <a:xfrm>
            <a:off x="457200" y="1772816"/>
            <a:ext cx="8291264" cy="4464496"/>
          </a:xfrm>
        </p:spPr>
        <p:txBody>
          <a:bodyPr>
            <a:normAutofit/>
          </a:bodyPr>
          <a:lstStyle/>
          <a:p>
            <a:pPr lvl="1"/>
            <a:r>
              <a:rPr lang="en-CA" sz="3200" dirty="0" smtClean="0"/>
              <a:t>Personal Habits and Hygiene </a:t>
            </a:r>
          </a:p>
          <a:p>
            <a:pPr lvl="1"/>
            <a:r>
              <a:rPr lang="en-CA" sz="3200" dirty="0" smtClean="0"/>
              <a:t>Setting Tables</a:t>
            </a:r>
          </a:p>
          <a:p>
            <a:pPr lvl="1"/>
            <a:r>
              <a:rPr lang="en-CA" sz="3200" dirty="0" smtClean="0"/>
              <a:t>Serving Food</a:t>
            </a:r>
          </a:p>
          <a:p>
            <a:pPr lvl="1"/>
            <a:r>
              <a:rPr lang="en-CA" sz="3200" dirty="0" smtClean="0"/>
              <a:t>Food Protection and Transportation</a:t>
            </a:r>
          </a:p>
          <a:p>
            <a:pPr lvl="1"/>
            <a:r>
              <a:rPr lang="en-CA" sz="3200" dirty="0" smtClean="0"/>
              <a:t>Food Allergies and Foodborne Illness Complaints </a:t>
            </a:r>
          </a:p>
          <a:p>
            <a:pPr lvl="1"/>
            <a:r>
              <a:rPr lang="en-CA" sz="3200" dirty="0" smtClean="0"/>
              <a:t>Transmitting Illness and Disease </a:t>
            </a:r>
            <a:endParaRPr lang="en-CA" sz="3200" dirty="0"/>
          </a:p>
          <a:p>
            <a:pPr marL="0" indent="0">
              <a:buNone/>
            </a:pPr>
            <a:endParaRPr lang="en-CA" dirty="0" smtClean="0"/>
          </a:p>
        </p:txBody>
      </p:sp>
    </p:spTree>
    <p:extLst>
      <p:ext uri="{BB962C8B-B14F-4D97-AF65-F5344CB8AC3E}">
        <p14:creationId xmlns:p14="http://schemas.microsoft.com/office/powerpoint/2010/main" val="1039846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Learning Outcomes</a:t>
            </a:r>
            <a:endParaRPr lang="en-CA" dirty="0"/>
          </a:p>
        </p:txBody>
      </p:sp>
      <p:sp>
        <p:nvSpPr>
          <p:cNvPr id="3" name="Content Placeholder 2"/>
          <p:cNvSpPr>
            <a:spLocks noGrp="1"/>
          </p:cNvSpPr>
          <p:nvPr>
            <p:ph idx="1"/>
          </p:nvPr>
        </p:nvSpPr>
        <p:spPr>
          <a:xfrm>
            <a:off x="457200" y="1600200"/>
            <a:ext cx="8686800" cy="5257800"/>
          </a:xfrm>
        </p:spPr>
        <p:txBody>
          <a:bodyPr>
            <a:normAutofit fontScale="92500" lnSpcReduction="10000"/>
          </a:bodyPr>
          <a:lstStyle/>
          <a:p>
            <a:r>
              <a:rPr lang="en-CA" sz="2800" dirty="0" smtClean="0"/>
              <a:t>By the end of Topic 5, you will be able to…</a:t>
            </a:r>
          </a:p>
          <a:p>
            <a:pPr lvl="1"/>
            <a:r>
              <a:rPr lang="en-CA" sz="2400" dirty="0" smtClean="0"/>
              <a:t>Describe personal hygiene in a foodservice establishment </a:t>
            </a:r>
          </a:p>
          <a:p>
            <a:pPr lvl="1"/>
            <a:r>
              <a:rPr lang="en-CA" sz="2400" dirty="0" smtClean="0"/>
              <a:t>Demonstrate sanitary practices in the serving and dispensing of food</a:t>
            </a:r>
          </a:p>
          <a:p>
            <a:pPr lvl="1"/>
            <a:r>
              <a:rPr lang="en-CA" sz="2400" dirty="0" smtClean="0"/>
              <a:t>Use effective sanitary practices when setting and clearing tables</a:t>
            </a:r>
          </a:p>
          <a:p>
            <a:pPr lvl="1"/>
            <a:r>
              <a:rPr lang="en-CA" sz="2400" dirty="0" smtClean="0"/>
              <a:t>Describe techniques for safe carrying and serving</a:t>
            </a:r>
          </a:p>
          <a:p>
            <a:pPr lvl="1"/>
            <a:r>
              <a:rPr lang="en-CA" sz="2400" dirty="0" smtClean="0"/>
              <a:t>Identify techniques to prevent slips and trips </a:t>
            </a:r>
          </a:p>
          <a:p>
            <a:pPr lvl="1"/>
            <a:r>
              <a:rPr lang="en-CA" sz="2400" dirty="0" smtClean="0"/>
              <a:t>Explain why illness, infection and injury are situations when not to work</a:t>
            </a:r>
          </a:p>
          <a:p>
            <a:pPr lvl="1"/>
            <a:r>
              <a:rPr lang="en-CA" sz="2400" dirty="0" smtClean="0"/>
              <a:t>Describe the procedure for handling food allergies </a:t>
            </a:r>
          </a:p>
          <a:p>
            <a:pPr lvl="1"/>
            <a:r>
              <a:rPr lang="en-CA" sz="2400" dirty="0" smtClean="0"/>
              <a:t>Identify the process for handling a foodborne illness complaint </a:t>
            </a:r>
            <a:endParaRPr lang="en-CA" sz="2400" dirty="0"/>
          </a:p>
        </p:txBody>
      </p:sp>
    </p:spTree>
    <p:extLst>
      <p:ext uri="{BB962C8B-B14F-4D97-AF65-F5344CB8AC3E}">
        <p14:creationId xmlns:p14="http://schemas.microsoft.com/office/powerpoint/2010/main" val="40766386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00808"/>
          </a:xfrm>
        </p:spPr>
        <p:txBody>
          <a:bodyPr/>
          <a:lstStyle/>
          <a:p>
            <a:r>
              <a:rPr lang="en-CA" dirty="0" smtClean="0"/>
              <a:t>Chefs… TASTE FOOD OFTEN! </a:t>
            </a:r>
            <a:endParaRPr lang="en-CA" dirty="0"/>
          </a:p>
        </p:txBody>
      </p:sp>
      <p:sp>
        <p:nvSpPr>
          <p:cNvPr id="3" name="Content Placeholder 2"/>
          <p:cNvSpPr>
            <a:spLocks noGrp="1"/>
          </p:cNvSpPr>
          <p:nvPr>
            <p:ph idx="1"/>
          </p:nvPr>
        </p:nvSpPr>
        <p:spPr>
          <a:xfrm>
            <a:off x="467544" y="1772816"/>
            <a:ext cx="8229600" cy="4453955"/>
          </a:xfrm>
        </p:spPr>
        <p:txBody>
          <a:bodyPr/>
          <a:lstStyle/>
          <a:p>
            <a:r>
              <a:rPr lang="en-CA" sz="2800" dirty="0" smtClean="0"/>
              <a:t>But… when tasting…</a:t>
            </a:r>
          </a:p>
          <a:p>
            <a:pPr lvl="1"/>
            <a:r>
              <a:rPr lang="en-CA" sz="2400" dirty="0" smtClean="0"/>
              <a:t>Use a disposable spoon or a regular spoon only once</a:t>
            </a:r>
          </a:p>
          <a:p>
            <a:pPr lvl="1"/>
            <a:r>
              <a:rPr lang="en-CA" sz="2400" dirty="0" smtClean="0"/>
              <a:t>Ladle the food into a cup then taste it</a:t>
            </a:r>
          </a:p>
          <a:p>
            <a:pPr lvl="1"/>
            <a:endParaRPr lang="en-CA" dirty="0" smtClean="0"/>
          </a:p>
        </p:txBody>
      </p:sp>
      <p:pic>
        <p:nvPicPr>
          <p:cNvPr id="16386" name="Picture 2" descr="https://encrypted-tbn1.google.com/images?q=tbn:ANd9GcSWfjCKzuqrAnbO9lx0-luE6aYs1lwo1FjSlfg0fJ56xafWEWb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641367"/>
            <a:ext cx="4838184" cy="3207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116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When Should You Wash Your Hands? </a:t>
            </a:r>
            <a:endParaRPr lang="en-CA" dirty="0"/>
          </a:p>
        </p:txBody>
      </p:sp>
      <p:sp>
        <p:nvSpPr>
          <p:cNvPr id="3" name="Content Placeholder 2"/>
          <p:cNvSpPr>
            <a:spLocks noGrp="1"/>
          </p:cNvSpPr>
          <p:nvPr>
            <p:ph idx="1"/>
          </p:nvPr>
        </p:nvSpPr>
        <p:spPr>
          <a:xfrm>
            <a:off x="107504" y="1628800"/>
            <a:ext cx="8229600" cy="4525963"/>
          </a:xfrm>
        </p:spPr>
        <p:txBody>
          <a:bodyPr>
            <a:normAutofit lnSpcReduction="10000"/>
          </a:bodyPr>
          <a:lstStyle/>
          <a:p>
            <a:r>
              <a:rPr lang="en-CA" sz="2800" dirty="0" smtClean="0"/>
              <a:t>After…. Sneezing, coughing, using the toilet, handling raw food, cleaning, </a:t>
            </a:r>
            <a:br>
              <a:rPr lang="en-CA" sz="2800" dirty="0" smtClean="0"/>
            </a:br>
            <a:r>
              <a:rPr lang="en-CA" sz="2800" dirty="0" smtClean="0"/>
              <a:t>handling soiled items, </a:t>
            </a:r>
            <a:br>
              <a:rPr lang="en-CA" sz="2800" dirty="0" smtClean="0"/>
            </a:br>
            <a:r>
              <a:rPr lang="en-CA" sz="2800" dirty="0" smtClean="0"/>
              <a:t>smoking… OFTEN!</a:t>
            </a:r>
          </a:p>
          <a:p>
            <a:endParaRPr lang="en-CA" sz="2800" dirty="0" smtClean="0"/>
          </a:p>
          <a:p>
            <a:r>
              <a:rPr lang="en-CA" sz="2800" dirty="0" smtClean="0"/>
              <a:t>Why? … because during </a:t>
            </a:r>
            <a:br>
              <a:rPr lang="en-CA" sz="2800" dirty="0" smtClean="0"/>
            </a:br>
            <a:r>
              <a:rPr lang="en-CA" sz="2800" dirty="0" smtClean="0"/>
              <a:t>these tasks you pick up </a:t>
            </a:r>
            <a:br>
              <a:rPr lang="en-CA" sz="2800" dirty="0" smtClean="0"/>
            </a:br>
            <a:r>
              <a:rPr lang="en-CA" sz="2800" dirty="0" smtClean="0"/>
              <a:t>pathogens, then things you </a:t>
            </a:r>
            <a:br>
              <a:rPr lang="en-CA" sz="2800" dirty="0" smtClean="0"/>
            </a:br>
            <a:r>
              <a:rPr lang="en-CA" sz="2800" dirty="0" smtClean="0"/>
              <a:t>touch afterwards can be </a:t>
            </a:r>
            <a:br>
              <a:rPr lang="en-CA" sz="2800" dirty="0" smtClean="0"/>
            </a:br>
            <a:r>
              <a:rPr lang="en-CA" sz="2800" dirty="0" smtClean="0"/>
              <a:t>cross-contaminated </a:t>
            </a:r>
          </a:p>
          <a:p>
            <a:endParaRPr lang="en-CA" dirty="0"/>
          </a:p>
        </p:txBody>
      </p:sp>
      <p:pic>
        <p:nvPicPr>
          <p:cNvPr id="17410" name="Picture 2" descr="https://encrypted-tbn3.google.com/images?q=tbn:ANd9GcSvua-5LQeXj6MqkuYsESZ-RLdOEy4zy_-c3kMCBPtkbuHS0Mses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3114" y="2204864"/>
            <a:ext cx="3229995"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565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183871"/>
            <a:ext cx="8229600" cy="1600200"/>
          </a:xfrm>
        </p:spPr>
        <p:txBody>
          <a:bodyPr/>
          <a:lstStyle/>
          <a:p>
            <a:r>
              <a:rPr lang="en-CA" dirty="0" smtClean="0"/>
              <a:t>Washing Hands</a:t>
            </a:r>
            <a:endParaRPr lang="en-CA" dirty="0"/>
          </a:p>
        </p:txBody>
      </p:sp>
      <p:sp>
        <p:nvSpPr>
          <p:cNvPr id="3" name="Content Placeholder 2"/>
          <p:cNvSpPr>
            <a:spLocks noGrp="1"/>
          </p:cNvSpPr>
          <p:nvPr>
            <p:ph idx="1"/>
          </p:nvPr>
        </p:nvSpPr>
        <p:spPr>
          <a:xfrm>
            <a:off x="467544" y="2298902"/>
            <a:ext cx="8568952" cy="4525963"/>
          </a:xfrm>
        </p:spPr>
        <p:txBody>
          <a:bodyPr>
            <a:normAutofit/>
          </a:bodyPr>
          <a:lstStyle/>
          <a:p>
            <a:pPr lvl="7"/>
            <a:r>
              <a:rPr lang="en-CA" sz="2800" dirty="0" smtClean="0"/>
              <a:t>Methods:</a:t>
            </a:r>
          </a:p>
          <a:p>
            <a:pPr lvl="8">
              <a:buFont typeface="Courier New" pitchFamily="49" charset="0"/>
              <a:buChar char="o"/>
            </a:pPr>
            <a:r>
              <a:rPr lang="en-CA" sz="2400" dirty="0" smtClean="0"/>
              <a:t>Use a designated hand washing sink</a:t>
            </a:r>
          </a:p>
          <a:p>
            <a:pPr lvl="1"/>
            <a:r>
              <a:rPr lang="en-CA" sz="2400" dirty="0" smtClean="0"/>
              <a:t>Use liquid soap – not bar soap</a:t>
            </a:r>
          </a:p>
          <a:p>
            <a:pPr lvl="1"/>
            <a:r>
              <a:rPr lang="en-CA" sz="2400" dirty="0" smtClean="0"/>
              <a:t>Use warm running water</a:t>
            </a:r>
          </a:p>
          <a:p>
            <a:pPr lvl="1"/>
            <a:r>
              <a:rPr lang="en-CA" sz="2400" dirty="0" smtClean="0"/>
              <a:t>Use a nail brush </a:t>
            </a:r>
          </a:p>
          <a:p>
            <a:pPr lvl="1"/>
            <a:r>
              <a:rPr lang="en-CA" sz="2400" dirty="0" smtClean="0"/>
              <a:t>Use a single service towel or air dryer</a:t>
            </a:r>
          </a:p>
          <a:p>
            <a:pPr lvl="1"/>
            <a:r>
              <a:rPr lang="en-CA" sz="2400" dirty="0" smtClean="0"/>
              <a:t>Wash for at least 20-30 seconds </a:t>
            </a:r>
          </a:p>
          <a:p>
            <a:pPr lvl="1"/>
            <a:r>
              <a:rPr lang="en-CA" sz="2400" dirty="0" smtClean="0"/>
              <a:t>Use the rotary method for friction to remove germs – front, back, wrist, between fingers </a:t>
            </a:r>
            <a:endParaRPr lang="en-CA" sz="2400" dirty="0"/>
          </a:p>
        </p:txBody>
      </p:sp>
      <p:pic>
        <p:nvPicPr>
          <p:cNvPr id="18434" name="Picture 2" descr="https://encrypted-tbn2.google.com/images?q=tbn:ANd9GcQvwd7yWW5ALmEZzijVQp0qSPcJA3RH57G9IRZevZXWqafhPy7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88640"/>
            <a:ext cx="3495387"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66071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704" y="12255"/>
            <a:ext cx="8229600" cy="1772816"/>
          </a:xfrm>
        </p:spPr>
        <p:txBody>
          <a:bodyPr/>
          <a:lstStyle/>
          <a:p>
            <a:r>
              <a:rPr lang="en-CA" dirty="0" smtClean="0"/>
              <a:t>Gross </a:t>
            </a:r>
            <a:br>
              <a:rPr lang="en-CA" dirty="0" smtClean="0"/>
            </a:br>
            <a:r>
              <a:rPr lang="en-CA" dirty="0" smtClean="0"/>
              <a:t>Statistic… </a:t>
            </a:r>
            <a:endParaRPr lang="en-CA" dirty="0"/>
          </a:p>
        </p:txBody>
      </p:sp>
      <p:sp>
        <p:nvSpPr>
          <p:cNvPr id="3" name="Content Placeholder 2"/>
          <p:cNvSpPr>
            <a:spLocks noGrp="1"/>
          </p:cNvSpPr>
          <p:nvPr>
            <p:ph idx="1"/>
          </p:nvPr>
        </p:nvSpPr>
        <p:spPr>
          <a:xfrm>
            <a:off x="107504" y="1772816"/>
            <a:ext cx="8229600" cy="4525963"/>
          </a:xfrm>
        </p:spPr>
        <p:txBody>
          <a:bodyPr>
            <a:normAutofit/>
          </a:bodyPr>
          <a:lstStyle/>
          <a:p>
            <a:r>
              <a:rPr lang="en-CA" sz="2800" dirty="0" smtClean="0"/>
              <a:t>A study showed that 91% of </a:t>
            </a:r>
            <a:br>
              <a:rPr lang="en-CA" sz="2800" dirty="0" smtClean="0"/>
            </a:br>
            <a:r>
              <a:rPr lang="en-CA" sz="2800" dirty="0" smtClean="0"/>
              <a:t>people claim to wash their </a:t>
            </a:r>
            <a:br>
              <a:rPr lang="en-CA" sz="2800" dirty="0" smtClean="0"/>
            </a:br>
            <a:r>
              <a:rPr lang="en-CA" sz="2800" dirty="0" smtClean="0"/>
              <a:t>hands after washroom use</a:t>
            </a:r>
          </a:p>
          <a:p>
            <a:r>
              <a:rPr lang="en-CA" sz="2800" dirty="0" smtClean="0"/>
              <a:t>However… 17% of people do </a:t>
            </a:r>
            <a:br>
              <a:rPr lang="en-CA" sz="2800" dirty="0" smtClean="0"/>
            </a:br>
            <a:r>
              <a:rPr lang="en-CA" sz="2800" dirty="0" smtClean="0"/>
              <a:t>not wash</a:t>
            </a:r>
          </a:p>
          <a:p>
            <a:r>
              <a:rPr lang="en-CA" sz="2800" dirty="0" smtClean="0"/>
              <a:t>Fewer people wash hands after handling money (21%), petting animals (42%), or after coughing/sneezing (32%)</a:t>
            </a:r>
            <a:endParaRPr lang="en-CA" sz="2800" dirty="0"/>
          </a:p>
        </p:txBody>
      </p:sp>
      <p:pic>
        <p:nvPicPr>
          <p:cNvPr id="19458" name="Picture 2" descr="https://encrypted-tbn0.google.com/images?q=tbn:ANd9GcQwt7_jWFx-83bT2kGeIuzy2UsKlyUzA30Q2ghe_Mt8lALCA-D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2635" y="-1"/>
            <a:ext cx="3011366"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6308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Setting Tables</a:t>
            </a:r>
            <a:endParaRPr lang="en-CA" dirty="0"/>
          </a:p>
        </p:txBody>
      </p:sp>
      <p:sp>
        <p:nvSpPr>
          <p:cNvPr id="3" name="Content Placeholder 2"/>
          <p:cNvSpPr>
            <a:spLocks noGrp="1"/>
          </p:cNvSpPr>
          <p:nvPr>
            <p:ph idx="1"/>
          </p:nvPr>
        </p:nvSpPr>
        <p:spPr>
          <a:xfrm>
            <a:off x="185211" y="1628800"/>
            <a:ext cx="8229600" cy="4968552"/>
          </a:xfrm>
        </p:spPr>
        <p:txBody>
          <a:bodyPr>
            <a:normAutofit/>
          </a:bodyPr>
          <a:lstStyle/>
          <a:p>
            <a:r>
              <a:rPr lang="en-CA" sz="2800" dirty="0" smtClean="0"/>
              <a:t>Place inverted glasses on</a:t>
            </a:r>
            <a:br>
              <a:rPr lang="en-CA" sz="2800" dirty="0" smtClean="0"/>
            </a:br>
            <a:r>
              <a:rPr lang="en-CA" sz="2800" dirty="0" smtClean="0"/>
              <a:t> placements and inverted </a:t>
            </a:r>
            <a:br>
              <a:rPr lang="en-CA" sz="2800" dirty="0" smtClean="0"/>
            </a:br>
            <a:r>
              <a:rPr lang="en-CA" sz="2800" dirty="0" smtClean="0"/>
              <a:t>cups on saucers – protect </a:t>
            </a:r>
            <a:br>
              <a:rPr lang="en-CA" sz="2800" dirty="0" smtClean="0"/>
            </a:br>
            <a:r>
              <a:rPr lang="en-CA" sz="2800" dirty="0" smtClean="0"/>
              <a:t>the business end  </a:t>
            </a:r>
          </a:p>
          <a:p>
            <a:r>
              <a:rPr lang="en-CA" sz="2800" dirty="0" smtClean="0"/>
              <a:t>Keep hands away from food when handling dishes </a:t>
            </a:r>
          </a:p>
          <a:p>
            <a:r>
              <a:rPr lang="en-CA" sz="2800" dirty="0" smtClean="0"/>
              <a:t>Handle every glass by its base</a:t>
            </a:r>
          </a:p>
          <a:p>
            <a:r>
              <a:rPr lang="en-CA" sz="2800" dirty="0" smtClean="0"/>
              <a:t>Don’t pick up cutlery by the business end </a:t>
            </a:r>
          </a:p>
          <a:p>
            <a:r>
              <a:rPr lang="en-CA" sz="2800" dirty="0" smtClean="0"/>
              <a:t>If leaving table set – wrap the cutlery to avoid contamination </a:t>
            </a:r>
            <a:endParaRPr lang="en-CA" sz="2800" dirty="0"/>
          </a:p>
        </p:txBody>
      </p:sp>
      <p:sp>
        <p:nvSpPr>
          <p:cNvPr id="4" name="AutoShape 2" descr="data:image/jpeg;base64,/9j/4AAQSkZJRgABAQAAAQABAAD/2wCEAAkGBhANEBAPDxAQDRAPDw8NEA8PDQ8PDhAPFRAVFBQQFBIXGyYeFxkjGRQSHy8gIycpLCwsFR4xNTAqNSYrLCkBCQoKDgwOGg8PGSkiHx8pLCwsKSkpLCksLCkpLCwsKSwpKSksKS0pKSksKiksKSksLCwpLCksKSkpLCwpLCkpKf/AABEIAMMBAgMBIgACEQEDEQH/xAAbAAEBAAIDAQAAAAAAAAAAAAAAAQMFAgQHBv/EAEAQAAIBAgIHBQUGBAQHAAAAAAABAgMRBCEFBhIxQWGRE1FScaEUIjKBsQdCQ2KS0SNygsEWM6LwFVNjc7LC4f/EABoBAQADAQEBAAAAAAAAAAAAAAABAgMEBQb/xAAnEQEAAgIBBAIBBAMAAAAAAAAAAQIDEQQSEyExQVEUBWGxwSJxkf/aAAwDAQACEQMRAD8A9wAAAFIAAAACwAAAAALAALCwAAWAACwAAAAAAAFgAFhYABYWAAWFgAFgAAAFBABQQAUEAFBABSAACkAFBABQQACkAFBABQQAUEAFBABQQAUEAFBABQQAAUAQFAEAKBAUAQFAEAKBABcAAAAAAAAjYAFJEBQBAUAQFAEBQBAUAQFAEAAAAAAAAAAAAAALmGvi4U1eUlHzefyXEiZ0OVeqoRbeWXqfL09MbblHtLzWT99pJnPWTTqjFpd1kuNz5HRdOzc3vb2meXzOX25itfas30+tbrv4ayV+cWTYxX/MizU2T+6uhljWsrLLkcffmfM/zKvcd/ZxXjj1GzieNRI1k6jZxk096v8ANkTm/wB/9R3Gz2qq314/qRljjNle9W+amaTYh4F6nCbSTSSSFeTavo7uvh9TonT0ZVFSdRTck7Xve6N/c8pV4TjUi7Sg1JPmeh6D01DFU01lJZSjxTPT4nJ7san2UydU+WzAB3tQAAAAAAAAAACkAAFAEBQBAUAQElJLNmi0nrXTp3jS/iyW93tTXz4mWTLTHG7TpEzr23k5qKu2klvbyRpMdrbRp3VNOtJd2UF/UfIaU0/Ko71Z7S4R+GC8o8TS1dLxfHoeLn/VZ9YoZzf6fW19ZatZtObpx4xorO3OTNYtIJ18pSlCCcnKWbulfrexpZaQUY3TvfgYaFV7D8VR3f8AKv8A7/Y4acrJNuq8+lNy7+JxTxFS73XyRssFSNXg6efkbnD1lGxhiv3ck3ul24x5Poctnk+hyhjqb42OxTrQe6SPSr0W9IdXsuT6BUb8nzNknFZ3XVGLEV4JXuro06KGmvnhn3GGdCx262k4cFc6U9I34HLeaV8bVl0a8LHHRmkJYatGabSbszLiKilma/ERK4cnRfcMp8Tt6xgsUq0FNcd/mZz4vUrTF/4Uny/Zn2h9NjvF67dtLdUbAUGiyWBQBAUAQFACwAAgAAoIAKYMXjIUYOdSSjGO9s51aqgnKTtGKbbe5JcTz7TemnipOcns0Yf5cXxXjku9nHy+VXj03Pv4hEzpn0xrBPEXd3So8Fucl3s+VqaRq4mfYYOnOvPwwV0l3ye6K5s72h9B1tMVG3KVHCQlsyqL46jW+FPh5y3Lmz0zRWhqODpqlh6caUFwSzk/FKTzk+bPLxcTJyp7mafH0ziJs8/0f9l1etaeMxCpXz7Kgtua5OpLLombDF/ZHhXD+FWxNOollKc41It/mjsr0sfemLE1diEpdy9eB6teJhpGuleKQ8P0voarg6lOnUd9pStmn8LSf1T+Z2cPH9kZ9asS62L7+zgorzbbZjorI+X501rea19M9eXfwysmZnIxU3aJkRwb1WITLlcKbJJZGPbOvDPjwqzxrS3XfUOb7zFDN8jIVy3nftEoyB8CMpafEIlGzDWRlZjrG+KWVnDR2L7CrGSyV0n5XPV8Die0pxkuK9Tx2uj0HUfSfa0thvOOXzR9BwMu/wDFphnU6fUglweq6lBABRcgAoIAKCACixABbEAA+X120haNPDRdnVvOf/bi93zf0PinhJ47EUsHTbiptzqyX3KK+KXnuS5tG91mrbWNq8ezhTgly2dp+sjN9meE2pYvEtZynGhHlCK2musl0Pm5j8nm9M+q/wBMp820+zwWDhQpwpU4qEIRUYxW5JIzgH0cRpqpptZMVsU1Hvzfkbg+L17xmxCpZ/DDZXm8v7mea3TSZRLz91e1qzqeKba8ty9Eju0zoYWNkd+k9x8Nnt1WmWTuN5GZM62137jml+a3nYyjUxpMs3aIbSfC5jjR/Mco4e+6XQ6qdGlXPtEc1mYexXiXoXsWt0rEWik+hynvXmVxOEEt99p+aOdzO3xCHCxjqoySZhrPca450zs6lZG11Nx/Y19m+UrP9zV1GYMLX7OrCXhkunE9TiX6bxKkTqdvbYu5bHT0ViO0pQlysds+kjzDvhQQEi2FiAC2FiAC2AAEAAAAAefax0dnHVf+pGEl+hL/ANTY/Z5VUYV6O6Uarqc3GSWfodjXfBWpxxS/ByqZfht7/k/qz5rRuM2Kka1GScks4+KPdzPm7zPE5nXPq39sZ8W29NQZpsHrRRmvevTlxi+854nWWhBfFtPuR7kcnFMb6oadUOxpfSkcLT25PklzPPdeMZtJK/xzT+SV2ZdaNKyrxcndKOcY/wBz5bSukO2VLO+zSin/ADvJ/Q8rPzq5a2rX4V6tuOHO/RNfRZ3aMj5zIhmrP3WZHKGV83ZZK9zDNOSaXEsISUrq25LNvuKV1odmjH3XtJtXuo8RFrbjZOGfG6uSMp2+7f52sTZnJxcrJRzyN6Xj3KNOcXDPazzffuOM/wDLV9216WMtCllJO3vNnCVGWyo5ZSvv4G0XgWm4N5RafC9/3MlrFlI47Rz2tuVUaOvWkZp1DqVZEROlZcJyOnVebOxNnUrP6Ho4J8wys9S1HxvaUEm80k/nuZ9Ked/Z9j1D3ZOy95ZvLvPQIYiMvhlGXlJM+pxW3WHXjndWQC4NWgAAAAAAACkAApirVlFd74IyGp09hq0oqdCznH7r4+RW3iES6uk8XUknF5Rd042yae9M890roSrhG6uGe1De6Ldpx/kk965M+ira01IXjXpShJZXs7X5mtxele33bOy962s/PNI8/P2ssauym0S1MNdYq0aiSaVmqlOz9UZJa2U3udOK5KKOvi9CTn8Nprk19DUV9WJK7lGUOqR51v0+lvVmW/pscfpmNSnK0k733M1FOW1ax1cRglR+GW1tZNLcuZ2cEzkvx4weIlpWfDYUTu0mdWkjtwPPuttlizLCRigjIonPIzqRzujroywZFfYzRmGY0xtG0Ky5sxzkcXUOMphEpOR16rOcpGKaJQwzkdSrLM7FRHUq5HZivEM5htNHY9YdLP3nkl5n0WHx8Zbpep55UrWZ9ThME4pPPNI9jHlm8eCJl9bhdIVI/DOS/qbXQ2+F0xV+9aa8rP0PlcG5wa9yUr8nZLzN6tJUqa95q/cnc78dpj3LeJfSYbFxqLufczOfIYDTfb1owo+9Z8M0lzfyPrzqpbqhpW21BAXWUEAAAWAApAOjpPRVPExcZxje2UrZp+Z5xpjR/s03GUbc+D5nqtjW6a0RHEwtJXaWT4owy4ovHpWaxLy2GLguRnhj4+Jrqc9M6tToN2vb0NJODjvPKyYemfTGaN261OfxOMv5kn9SexUH9yn/AEqK+hpozX+2ZY2Oe0favTDarRdLgmvKTOX/AAuHByXQ1cVzfUyKT8T6sxnHSfhGv3bFaNXifQ5LAfnXRmvVSfjfU5dtU8b9DOcGP6PP22CwP54+v7F9gfih1Ncq9XxeiHtNXxeiJ/HxfR5+20jgH3w/UY54TnH9R0PaqviXRF9rq966ImcGP6PP27MsNzXU4PB811Ov7XV710RHiani9EV/Hojz9ux7FzXqcXgefodd4mp4vocXiJ+JlowUPP2zvR0eLl8kT/hVLjGUvOTX0sdd15eJ9TFKq+9v5s1rhpHpXX7u/HAUI/g02++Xvf8Ak2dp6SmlZSUfKy+ho5VH3+pypU5TdldvuzZ2Y6T8EQ2c8XKW+o+putAaq+1/xKrkqa3NvOT7l+5w1f1RlUalVTtv2T0LD0FCKilZJWSW5HoYsER5s1pjj5YNH6MpYaOzSgoLi+L82dsWFjrdOtAFhYABYoAAgAAoAhQBhr4SFRWlFP5HzWlNQaNa7g3Tb7j6sETESPKNJ/ZzjKd3RlCqu6Ss+qsfN4nROkKDtUws/ODbX0PejjKknvRjbBS3wjUPAlWrR+KlUjy2Vf0Zkjip+GS84tHuc8BTlvin5pMwT0HQe+nH9Mf2Oa3DrPpXoh4usXLuZz9sl4WevT1Ywz/Ch+lGCep2Ff4UehnPCOiHlPtsvC+hyWNfhl0Z6fLUbCv7i6tHD/AuG8P+qRX8E7cPM/bn4ZfpY9tfhfQ9M/wLh/D/AKpHH/AmH8Pqx+Cjtw80eMfc+hwljvl0PUFqJh+MV6nJai4TjTT6lo4R24eUS0ku9GN6TXDaflCX7HsENSsIvwovzVztUdWcLDdRpr+iP7F44cHbh4xSqVqn+XRqz8or9zZ4LVjH1vwNhfmbb+iPYqWDhD4YpeSRmSR0V49IO3DzfAfZxWlZ1pqPJf7ufV6L1QoYfctp97N6DeKxHpaKxDjCmoqySRyKCywQoAAAAAAICgCApAAKQAAABSAAAUCApAAKAICgCAFAEKAIAUCAoAgKAIAUCAoAgKAIAAAAAAAAAAAAAAAAAAAAAAAAAAAAAAAAAAAAAAAAAAAAA//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20484" name="Picture 4" descr="https://encrypted-tbn2.google.com/images?q=tbn:ANd9GcR6TwVBmrHCJJ7UpM9OijsPcQSK19tnUsYyzRh-9njBSLqIY6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412775"/>
            <a:ext cx="2880320" cy="217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7393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Serving Food</a:t>
            </a:r>
            <a:endParaRPr lang="en-CA" dirty="0"/>
          </a:p>
        </p:txBody>
      </p:sp>
      <p:sp>
        <p:nvSpPr>
          <p:cNvPr id="3" name="Content Placeholder 2"/>
          <p:cNvSpPr>
            <a:spLocks noGrp="1"/>
          </p:cNvSpPr>
          <p:nvPr>
            <p:ph idx="1"/>
          </p:nvPr>
        </p:nvSpPr>
        <p:spPr>
          <a:xfrm>
            <a:off x="107504" y="1556792"/>
            <a:ext cx="8229600" cy="4525963"/>
          </a:xfrm>
        </p:spPr>
        <p:txBody>
          <a:bodyPr>
            <a:normAutofit lnSpcReduction="10000"/>
          </a:bodyPr>
          <a:lstStyle/>
          <a:p>
            <a:r>
              <a:rPr lang="en-CA" sz="2800" dirty="0" smtClean="0"/>
              <a:t>Use tongs to serve food – tong handles shouldn’t be in contact with food</a:t>
            </a:r>
          </a:p>
          <a:p>
            <a:r>
              <a:rPr lang="en-CA" sz="2800" dirty="0" smtClean="0"/>
              <a:t>Use proper scoops for ice </a:t>
            </a:r>
          </a:p>
          <a:p>
            <a:r>
              <a:rPr lang="en-CA" sz="2800" dirty="0" smtClean="0"/>
              <a:t>Store ice cream scoops with cold running water, or wash after each use </a:t>
            </a:r>
          </a:p>
          <a:p>
            <a:r>
              <a:rPr lang="en-CA" sz="2800" dirty="0" smtClean="0"/>
              <a:t>Avoid touching </a:t>
            </a:r>
            <a:br>
              <a:rPr lang="en-CA" sz="2800" dirty="0" smtClean="0"/>
            </a:br>
            <a:r>
              <a:rPr lang="en-CA" sz="2800" dirty="0" smtClean="0"/>
              <a:t>surfaces that may </a:t>
            </a:r>
            <a:br>
              <a:rPr lang="en-CA" sz="2800" dirty="0" smtClean="0"/>
            </a:br>
            <a:r>
              <a:rPr lang="en-CA" sz="2800" dirty="0" smtClean="0"/>
              <a:t>touch a persons food </a:t>
            </a:r>
            <a:br>
              <a:rPr lang="en-CA" sz="2800" dirty="0" smtClean="0"/>
            </a:br>
            <a:r>
              <a:rPr lang="en-CA" sz="2800" dirty="0" smtClean="0"/>
              <a:t>or mouth</a:t>
            </a:r>
          </a:p>
          <a:p>
            <a:r>
              <a:rPr lang="en-CA" sz="2800" dirty="0" smtClean="0"/>
              <a:t>Discard leftovers </a:t>
            </a:r>
            <a:endParaRPr lang="en-CA" sz="2800" dirty="0"/>
          </a:p>
        </p:txBody>
      </p:sp>
      <p:pic>
        <p:nvPicPr>
          <p:cNvPr id="21506" name="Picture 2" descr="https://encrypted-tbn3.google.com/images?q=tbn:ANd9GcQAd2V84lmYYJFbxvWZnHdtHf6MSAwiv1XhPU_NoVZpUiUcqkp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3" y="3789040"/>
            <a:ext cx="4563505"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626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0"/>
            <a:ext cx="7848872" cy="6858000"/>
          </a:xfrm>
          <a:prstGeom prst="rect">
            <a:avLst/>
          </a:prstGeom>
          <a:noFill/>
          <a:ln>
            <a:noFill/>
          </a:ln>
        </p:spPr>
      </p:pic>
    </p:spTree>
    <p:extLst>
      <p:ext uri="{BB962C8B-B14F-4D97-AF65-F5344CB8AC3E}">
        <p14:creationId xmlns:p14="http://schemas.microsoft.com/office/powerpoint/2010/main" val="99010392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Single Service Items</a:t>
            </a:r>
            <a:endParaRPr lang="en-CA" dirty="0"/>
          </a:p>
        </p:txBody>
      </p:sp>
      <p:sp>
        <p:nvSpPr>
          <p:cNvPr id="3" name="Content Placeholder 2"/>
          <p:cNvSpPr>
            <a:spLocks noGrp="1"/>
          </p:cNvSpPr>
          <p:nvPr>
            <p:ph idx="1"/>
          </p:nvPr>
        </p:nvSpPr>
        <p:spPr/>
        <p:txBody>
          <a:bodyPr/>
          <a:lstStyle/>
          <a:p>
            <a:r>
              <a:rPr lang="en-CA" sz="2800" dirty="0" smtClean="0"/>
              <a:t>These are items which are to be used once then thrown away </a:t>
            </a:r>
          </a:p>
          <a:p>
            <a:r>
              <a:rPr lang="en-CA" sz="2800" dirty="0" smtClean="0"/>
              <a:t>Items include:</a:t>
            </a:r>
          </a:p>
          <a:p>
            <a:pPr lvl="1"/>
            <a:r>
              <a:rPr lang="en-CA" sz="2400" dirty="0" smtClean="0"/>
              <a:t>Straws</a:t>
            </a:r>
          </a:p>
          <a:p>
            <a:pPr lvl="1"/>
            <a:r>
              <a:rPr lang="en-CA" sz="2400" dirty="0" smtClean="0"/>
              <a:t>Paper cups</a:t>
            </a:r>
          </a:p>
          <a:p>
            <a:pPr lvl="1"/>
            <a:r>
              <a:rPr lang="en-CA" sz="2400" dirty="0" smtClean="0"/>
              <a:t>Plastic cutlery </a:t>
            </a:r>
          </a:p>
          <a:p>
            <a:pPr lvl="1"/>
            <a:endParaRPr lang="en-CA" dirty="0"/>
          </a:p>
          <a:p>
            <a:pPr marL="457200" lvl="1" indent="0">
              <a:buNone/>
            </a:pPr>
            <a:endParaRPr lang="en-CA" dirty="0"/>
          </a:p>
        </p:txBody>
      </p:sp>
      <p:pic>
        <p:nvPicPr>
          <p:cNvPr id="22530" name="Picture 2" descr="https://encrypted-tbn0.google.com/images?q=tbn:ANd9GcR5_owd1P-VHMabPDHtBGLt9AT5zpZiLtaRj_FHYJMg1-08dVHZ6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8" y="4495160"/>
            <a:ext cx="2503742" cy="2362839"/>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https://encrypted-tbn1.google.com/images?q=tbn:ANd9GcQX5QR-LgXCk4jSiNuuxsh5Yij1G0V7US0UnmYeBJQqktpF7wnQw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7" y="4495160"/>
            <a:ext cx="3368301" cy="2362839"/>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https://encrypted-tbn1.google.com/images?q=tbn:ANd9GcTYRfyLPHPNo6ovePSOmLFQxk3VYK1VfeQuVPJrNhSd_qe2EAKT9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1123" y="4263178"/>
            <a:ext cx="2143092" cy="2594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8445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Self-Service Process </a:t>
            </a:r>
            <a:endParaRPr lang="en-CA" dirty="0"/>
          </a:p>
        </p:txBody>
      </p:sp>
      <p:sp>
        <p:nvSpPr>
          <p:cNvPr id="3" name="Content Placeholder 2"/>
          <p:cNvSpPr>
            <a:spLocks noGrp="1"/>
          </p:cNvSpPr>
          <p:nvPr>
            <p:ph idx="1"/>
          </p:nvPr>
        </p:nvSpPr>
        <p:spPr>
          <a:xfrm>
            <a:off x="4283968" y="1600200"/>
            <a:ext cx="4402832" cy="5069160"/>
          </a:xfrm>
        </p:spPr>
        <p:txBody>
          <a:bodyPr>
            <a:normAutofit/>
          </a:bodyPr>
          <a:lstStyle/>
          <a:p>
            <a:r>
              <a:rPr lang="en-CA" dirty="0" smtClean="0"/>
              <a:t>Self serve present many risks for food contamination </a:t>
            </a:r>
          </a:p>
          <a:p>
            <a:r>
              <a:rPr lang="en-CA" dirty="0" smtClean="0"/>
              <a:t>If not properly displayed food can enter the danger zone! </a:t>
            </a:r>
          </a:p>
          <a:p>
            <a:r>
              <a:rPr lang="en-CA" dirty="0" smtClean="0"/>
              <a:t>Food placed in display units should be heated or cooled to the correct temperatures </a:t>
            </a:r>
          </a:p>
          <a:p>
            <a:r>
              <a:rPr lang="en-CA" dirty="0" smtClean="0"/>
              <a:t>When refilling, new food should NOT be placed on top of old food </a:t>
            </a:r>
            <a:endParaRPr lang="en-CA" dirty="0"/>
          </a:p>
        </p:txBody>
      </p:sp>
      <p:pic>
        <p:nvPicPr>
          <p:cNvPr id="23554" name="Picture 2" descr="https://encrypted-tbn1.google.com/images?q=tbn:ANd9GcRG3u0BlEtf62jaGsbr0XuVehvqaMLJmewYaX_Ey05HGCOVlKY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852936"/>
            <a:ext cx="3942962" cy="3384376"/>
          </a:xfrm>
          <a:prstGeom prst="rect">
            <a:avLst/>
          </a:prstGeom>
          <a:noFill/>
          <a:extLst>
            <a:ext uri="{909E8E84-426E-40DD-AFC4-6F175D3DCCD1}">
              <a14:hiddenFill xmlns:a14="http://schemas.microsoft.com/office/drawing/2010/main">
                <a:solidFill>
                  <a:srgbClr val="FFFFFF"/>
                </a:solidFill>
              </a14:hiddenFill>
            </a:ext>
          </a:extLst>
        </p:spPr>
      </p:pic>
      <p:sp>
        <p:nvSpPr>
          <p:cNvPr id="4" name="Down Arrow 3"/>
          <p:cNvSpPr/>
          <p:nvPr/>
        </p:nvSpPr>
        <p:spPr>
          <a:xfrm rot="1966996">
            <a:off x="1460994" y="2478639"/>
            <a:ext cx="728819" cy="122413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1172899" y="1579041"/>
            <a:ext cx="2880320" cy="830997"/>
          </a:xfrm>
          <a:prstGeom prst="rect">
            <a:avLst/>
          </a:prstGeom>
          <a:noFill/>
        </p:spPr>
        <p:txBody>
          <a:bodyPr wrap="square" rtlCol="0">
            <a:spAutoFit/>
          </a:bodyPr>
          <a:lstStyle/>
          <a:p>
            <a:r>
              <a:rPr lang="en-CA" sz="2400" b="1" dirty="0" smtClean="0"/>
              <a:t>What’s that called? A sneeze guard!! </a:t>
            </a:r>
            <a:endParaRPr lang="en-CA" sz="2400" b="1" dirty="0"/>
          </a:p>
        </p:txBody>
      </p:sp>
    </p:spTree>
    <p:extLst>
      <p:ext uri="{BB962C8B-B14F-4D97-AF65-F5344CB8AC3E}">
        <p14:creationId xmlns:p14="http://schemas.microsoft.com/office/powerpoint/2010/main" val="33608032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Food Protection &amp; Transportation</a:t>
            </a:r>
            <a:endParaRPr lang="en-CA" dirty="0"/>
          </a:p>
        </p:txBody>
      </p:sp>
      <p:sp>
        <p:nvSpPr>
          <p:cNvPr id="3" name="Content Placeholder 2"/>
          <p:cNvSpPr>
            <a:spLocks noGrp="1"/>
          </p:cNvSpPr>
          <p:nvPr>
            <p:ph idx="1"/>
          </p:nvPr>
        </p:nvSpPr>
        <p:spPr>
          <a:xfrm>
            <a:off x="137658" y="1509258"/>
            <a:ext cx="9036496" cy="5373216"/>
          </a:xfrm>
        </p:spPr>
        <p:txBody>
          <a:bodyPr>
            <a:normAutofit/>
          </a:bodyPr>
          <a:lstStyle/>
          <a:p>
            <a:r>
              <a:rPr lang="en-CA" sz="2800" dirty="0" smtClean="0"/>
              <a:t>Carrying and serving tips… </a:t>
            </a:r>
          </a:p>
          <a:p>
            <a:pPr lvl="1"/>
            <a:r>
              <a:rPr lang="en-CA" sz="2000" dirty="0" smtClean="0"/>
              <a:t>Use a tray to avoid placing plates on the arm to reduce risk of contamination </a:t>
            </a:r>
          </a:p>
          <a:p>
            <a:pPr lvl="1"/>
            <a:r>
              <a:rPr lang="en-CA" sz="2000" dirty="0" smtClean="0"/>
              <a:t>Balance items evenly on tray with heavier items in the center </a:t>
            </a:r>
          </a:p>
          <a:p>
            <a:pPr lvl="1"/>
            <a:r>
              <a:rPr lang="en-CA" sz="2000" dirty="0" smtClean="0"/>
              <a:t>Rest muscles for 5-10 seconds after carrying heavy items </a:t>
            </a:r>
          </a:p>
          <a:p>
            <a:pPr lvl="1"/>
            <a:r>
              <a:rPr lang="en-CA" sz="2000" dirty="0" smtClean="0"/>
              <a:t>Its better to make more trips with smaller loads </a:t>
            </a:r>
          </a:p>
          <a:p>
            <a:pPr lvl="1"/>
            <a:endParaRPr lang="en-CA" sz="1800" dirty="0"/>
          </a:p>
          <a:p>
            <a:r>
              <a:rPr lang="en-CA" sz="2800" dirty="0" smtClean="0"/>
              <a:t>Preventing slips and trips</a:t>
            </a:r>
          </a:p>
          <a:p>
            <a:pPr lvl="1"/>
            <a:r>
              <a:rPr lang="en-CA" sz="2000" dirty="0" smtClean="0"/>
              <a:t>Wear good shoes, closed toe,  with non-slip soles </a:t>
            </a:r>
          </a:p>
          <a:p>
            <a:pPr lvl="1"/>
            <a:r>
              <a:rPr lang="en-CA" sz="2000" dirty="0" smtClean="0"/>
              <a:t>Clean spills immediately and clean floors regularly </a:t>
            </a:r>
          </a:p>
          <a:p>
            <a:pPr lvl="1"/>
            <a:r>
              <a:rPr lang="en-CA" sz="2000" dirty="0" smtClean="0"/>
              <a:t>Use slip resistant floor waxes </a:t>
            </a:r>
          </a:p>
          <a:p>
            <a:pPr lvl="1"/>
            <a:r>
              <a:rPr lang="en-CA" sz="2000" dirty="0" smtClean="0"/>
              <a:t>Keep passageways clear of clutter </a:t>
            </a:r>
          </a:p>
          <a:p>
            <a:pPr lvl="1"/>
            <a:r>
              <a:rPr lang="en-CA" sz="2000" dirty="0" smtClean="0"/>
              <a:t>Walk – do not run </a:t>
            </a:r>
          </a:p>
          <a:p>
            <a:pPr lvl="1"/>
            <a:r>
              <a:rPr lang="en-CA" sz="2000" dirty="0" smtClean="0"/>
              <a:t>Inspect carpeting/mats for tripping hazards </a:t>
            </a:r>
          </a:p>
          <a:p>
            <a:pPr lvl="1"/>
            <a:endParaRPr lang="en-CA" dirty="0"/>
          </a:p>
        </p:txBody>
      </p:sp>
    </p:spTree>
    <p:extLst>
      <p:ext uri="{BB962C8B-B14F-4D97-AF65-F5344CB8AC3E}">
        <p14:creationId xmlns:p14="http://schemas.microsoft.com/office/powerpoint/2010/main" val="122554069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Food Allergies</a:t>
            </a:r>
            <a:endParaRPr lang="en-CA" dirty="0"/>
          </a:p>
        </p:txBody>
      </p:sp>
      <p:sp>
        <p:nvSpPr>
          <p:cNvPr id="3" name="Content Placeholder 2"/>
          <p:cNvSpPr>
            <a:spLocks noGrp="1"/>
          </p:cNvSpPr>
          <p:nvPr>
            <p:ph idx="1"/>
          </p:nvPr>
        </p:nvSpPr>
        <p:spPr>
          <a:xfrm>
            <a:off x="179512" y="1556792"/>
            <a:ext cx="8507288" cy="4569371"/>
          </a:xfrm>
        </p:spPr>
        <p:txBody>
          <a:bodyPr>
            <a:normAutofit lnSpcReduction="10000"/>
          </a:bodyPr>
          <a:lstStyle/>
          <a:p>
            <a:r>
              <a:rPr lang="en-CA" sz="2800" dirty="0" smtClean="0"/>
              <a:t>Many people suffer adverse </a:t>
            </a:r>
            <a:br>
              <a:rPr lang="en-CA" sz="2800" dirty="0" smtClean="0"/>
            </a:br>
            <a:r>
              <a:rPr lang="en-CA" sz="2800" dirty="0" smtClean="0"/>
              <a:t>reactions to specific food </a:t>
            </a:r>
            <a:br>
              <a:rPr lang="en-CA" sz="2800" dirty="0" smtClean="0"/>
            </a:br>
            <a:r>
              <a:rPr lang="en-CA" sz="2800" dirty="0" smtClean="0"/>
              <a:t>ingredients or to chemical </a:t>
            </a:r>
            <a:br>
              <a:rPr lang="en-CA" sz="2800" dirty="0" smtClean="0"/>
            </a:br>
            <a:r>
              <a:rPr lang="en-CA" sz="2800" dirty="0" smtClean="0"/>
              <a:t>substances added to the food </a:t>
            </a:r>
          </a:p>
          <a:p>
            <a:r>
              <a:rPr lang="en-CA" sz="2800" dirty="0" smtClean="0"/>
              <a:t>Make sure you…</a:t>
            </a:r>
          </a:p>
          <a:p>
            <a:pPr lvl="1"/>
            <a:r>
              <a:rPr lang="en-CA" sz="2000" dirty="0" smtClean="0"/>
              <a:t>Know the ingredients in each food item</a:t>
            </a:r>
          </a:p>
          <a:p>
            <a:pPr lvl="1"/>
            <a:r>
              <a:rPr lang="en-CA" sz="2000" dirty="0" smtClean="0"/>
              <a:t>Some people will allergies can be so sensitive that even trace amounts could cause a fatal reaction </a:t>
            </a:r>
          </a:p>
          <a:p>
            <a:pPr lvl="1"/>
            <a:r>
              <a:rPr lang="en-CA" sz="2000" dirty="0" smtClean="0"/>
              <a:t>Avoid latex gloves because latex is a common allergy, and a customer could react to a food that has been touched by latex </a:t>
            </a:r>
          </a:p>
          <a:p>
            <a:pPr lvl="1"/>
            <a:r>
              <a:rPr lang="en-CA" sz="2000" dirty="0" smtClean="0"/>
              <a:t>Do not use the same utensils for known allergens on other foods due to cross contamination </a:t>
            </a:r>
          </a:p>
        </p:txBody>
      </p:sp>
      <p:pic>
        <p:nvPicPr>
          <p:cNvPr id="24578" name="Picture 2" descr="https://encrypted-tbn1.google.com/images?q=tbn:ANd9GcRFSZ4lCyubp9q3v0ha9KJ8DhziGkP8qfmoFe9C4mjPmGMw23UHW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518636"/>
            <a:ext cx="2359642" cy="2287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3909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Foodborne Illness Complaint</a:t>
            </a:r>
            <a:endParaRPr lang="en-CA" dirty="0"/>
          </a:p>
        </p:txBody>
      </p:sp>
      <p:sp>
        <p:nvSpPr>
          <p:cNvPr id="3" name="Content Placeholder 2"/>
          <p:cNvSpPr>
            <a:spLocks noGrp="1"/>
          </p:cNvSpPr>
          <p:nvPr>
            <p:ph idx="1"/>
          </p:nvPr>
        </p:nvSpPr>
        <p:spPr>
          <a:xfrm>
            <a:off x="457200" y="1600200"/>
            <a:ext cx="8229600" cy="4925144"/>
          </a:xfrm>
        </p:spPr>
        <p:txBody>
          <a:bodyPr>
            <a:normAutofit/>
          </a:bodyPr>
          <a:lstStyle/>
          <a:p>
            <a:r>
              <a:rPr lang="en-CA" sz="2800" dirty="0" smtClean="0"/>
              <a:t>If someone complains of a foodborne illness… you should refer them to the manager! </a:t>
            </a:r>
          </a:p>
          <a:p>
            <a:r>
              <a:rPr lang="en-CA" sz="2800" dirty="0" smtClean="0"/>
              <a:t>If the manager is not available…</a:t>
            </a:r>
          </a:p>
          <a:p>
            <a:pPr lvl="1"/>
            <a:r>
              <a:rPr lang="en-CA" sz="2400" dirty="0" smtClean="0"/>
              <a:t>Take down particulars – name, address, phone 			number, number of people in party 			and time of day </a:t>
            </a:r>
          </a:p>
          <a:p>
            <a:pPr lvl="6"/>
            <a:r>
              <a:rPr lang="en-CA" sz="2400" dirty="0" smtClean="0"/>
              <a:t>Contact the manager who will report the complaint to the Public Health Inspector </a:t>
            </a:r>
          </a:p>
          <a:p>
            <a:pPr lvl="6"/>
            <a:r>
              <a:rPr lang="en-CA" sz="2400" dirty="0" smtClean="0"/>
              <a:t>Do NOT give medical advice </a:t>
            </a:r>
            <a:endParaRPr lang="en-CA" sz="2400" dirty="0"/>
          </a:p>
        </p:txBody>
      </p:sp>
      <p:pic>
        <p:nvPicPr>
          <p:cNvPr id="25602" name="Picture 2" descr="https://encrypted-tbn3.google.com/images?q=tbn:ANd9GcQFmlvgrqZ1gAdXcNpUXhVXVyTzTZ-CXGrtSYI2MHWtiVctJqG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40" y="4005064"/>
            <a:ext cx="3046492" cy="2897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33526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Transmitting Illness &amp; Disease</a:t>
            </a:r>
            <a:endParaRPr lang="en-CA" dirty="0"/>
          </a:p>
        </p:txBody>
      </p:sp>
      <p:sp>
        <p:nvSpPr>
          <p:cNvPr id="3" name="Content Placeholder 2"/>
          <p:cNvSpPr>
            <a:spLocks noGrp="1"/>
          </p:cNvSpPr>
          <p:nvPr>
            <p:ph idx="1"/>
          </p:nvPr>
        </p:nvSpPr>
        <p:spPr>
          <a:xfrm>
            <a:off x="467544" y="1772816"/>
            <a:ext cx="8229600" cy="4525963"/>
          </a:xfrm>
        </p:spPr>
        <p:txBody>
          <a:bodyPr>
            <a:normAutofit/>
          </a:bodyPr>
          <a:lstStyle/>
          <a:p>
            <a:r>
              <a:rPr lang="en-CA" sz="2800" dirty="0" smtClean="0"/>
              <a:t>In many cases illness means that the number of pathogens have grown in a large number that they overwhelm the bodies natural defences </a:t>
            </a:r>
          </a:p>
          <a:p>
            <a:r>
              <a:rPr lang="en-CA" sz="2800" dirty="0" smtClean="0"/>
              <a:t>The food handler must not work when ill </a:t>
            </a:r>
            <a:endParaRPr lang="en-CA" sz="2800" dirty="0"/>
          </a:p>
        </p:txBody>
      </p:sp>
      <p:pic>
        <p:nvPicPr>
          <p:cNvPr id="26626" name="Picture 2" descr="https://encrypted-tbn1.google.com/images?q=tbn:ANd9GcSSQe5n5RZBjdI_d5Jt3SupAmKB9Oa6Rr4Zh20mTDkz8yWYY76yY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077072"/>
            <a:ext cx="2952328" cy="3018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22346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7822" y="139297"/>
            <a:ext cx="3312368" cy="707886"/>
          </a:xfrm>
          <a:prstGeom prst="rect">
            <a:avLst/>
          </a:prstGeom>
          <a:noFill/>
          <a:ln>
            <a:solidFill>
              <a:schemeClr val="tx1"/>
            </a:solidFill>
          </a:ln>
        </p:spPr>
        <p:txBody>
          <a:bodyPr wrap="square" rtlCol="0">
            <a:spAutoFit/>
          </a:bodyPr>
          <a:lstStyle/>
          <a:p>
            <a:pPr algn="ctr"/>
            <a:r>
              <a:rPr lang="en-CA" sz="2000" dirty="0" smtClean="0"/>
              <a:t>Food handlers &amp; customers carrying disease organisms </a:t>
            </a:r>
            <a:endParaRPr lang="en-CA" sz="2000" dirty="0"/>
          </a:p>
        </p:txBody>
      </p:sp>
      <p:sp>
        <p:nvSpPr>
          <p:cNvPr id="5" name="TextBox 4"/>
          <p:cNvSpPr txBox="1"/>
          <p:nvPr/>
        </p:nvSpPr>
        <p:spPr>
          <a:xfrm>
            <a:off x="0" y="1844824"/>
            <a:ext cx="2880319" cy="1015663"/>
          </a:xfrm>
          <a:prstGeom prst="rect">
            <a:avLst/>
          </a:prstGeom>
          <a:noFill/>
          <a:ln>
            <a:solidFill>
              <a:schemeClr val="tx1"/>
            </a:solidFill>
          </a:ln>
        </p:spPr>
        <p:txBody>
          <a:bodyPr wrap="square" rtlCol="0">
            <a:spAutoFit/>
          </a:bodyPr>
          <a:lstStyle/>
          <a:p>
            <a:pPr algn="ctr"/>
            <a:r>
              <a:rPr lang="en-CA" sz="2000" dirty="0" smtClean="0"/>
              <a:t>From respiratory tract through coughing &amp; sneezing </a:t>
            </a:r>
            <a:endParaRPr lang="en-CA" sz="2000" dirty="0"/>
          </a:p>
        </p:txBody>
      </p:sp>
      <p:sp>
        <p:nvSpPr>
          <p:cNvPr id="6" name="TextBox 5"/>
          <p:cNvSpPr txBox="1"/>
          <p:nvPr/>
        </p:nvSpPr>
        <p:spPr>
          <a:xfrm>
            <a:off x="3203847" y="1844824"/>
            <a:ext cx="2880319" cy="707886"/>
          </a:xfrm>
          <a:prstGeom prst="rect">
            <a:avLst/>
          </a:prstGeom>
          <a:noFill/>
          <a:ln>
            <a:solidFill>
              <a:schemeClr val="tx1"/>
            </a:solidFill>
          </a:ln>
        </p:spPr>
        <p:txBody>
          <a:bodyPr wrap="square" rtlCol="0">
            <a:spAutoFit/>
          </a:bodyPr>
          <a:lstStyle/>
          <a:p>
            <a:pPr algn="ctr"/>
            <a:r>
              <a:rPr lang="en-CA" sz="2000" dirty="0" smtClean="0"/>
              <a:t>From open sores, cuts and boils </a:t>
            </a:r>
            <a:endParaRPr lang="en-CA" sz="2000" dirty="0"/>
          </a:p>
        </p:txBody>
      </p:sp>
      <p:sp>
        <p:nvSpPr>
          <p:cNvPr id="7" name="TextBox 6"/>
          <p:cNvSpPr txBox="1"/>
          <p:nvPr/>
        </p:nvSpPr>
        <p:spPr>
          <a:xfrm>
            <a:off x="6263681" y="1844824"/>
            <a:ext cx="2880319" cy="1015663"/>
          </a:xfrm>
          <a:prstGeom prst="rect">
            <a:avLst/>
          </a:prstGeom>
          <a:noFill/>
          <a:ln>
            <a:solidFill>
              <a:schemeClr val="tx1"/>
            </a:solidFill>
          </a:ln>
        </p:spPr>
        <p:txBody>
          <a:bodyPr wrap="square" rtlCol="0">
            <a:spAutoFit/>
          </a:bodyPr>
          <a:lstStyle/>
          <a:p>
            <a:pPr algn="ctr"/>
            <a:r>
              <a:rPr lang="en-CA" sz="2000" dirty="0" smtClean="0"/>
              <a:t>From intestinal tract through hands soiled with feces </a:t>
            </a:r>
            <a:endParaRPr lang="en-CA" sz="2000" dirty="0"/>
          </a:p>
        </p:txBody>
      </p:sp>
      <p:sp>
        <p:nvSpPr>
          <p:cNvPr id="8" name="TextBox 7"/>
          <p:cNvSpPr txBox="1"/>
          <p:nvPr/>
        </p:nvSpPr>
        <p:spPr>
          <a:xfrm>
            <a:off x="3230040" y="3671054"/>
            <a:ext cx="2880320" cy="707886"/>
          </a:xfrm>
          <a:prstGeom prst="rect">
            <a:avLst/>
          </a:prstGeom>
          <a:noFill/>
          <a:ln>
            <a:solidFill>
              <a:schemeClr val="tx1"/>
            </a:solidFill>
          </a:ln>
        </p:spPr>
        <p:txBody>
          <a:bodyPr wrap="square" rtlCol="0">
            <a:spAutoFit/>
          </a:bodyPr>
          <a:lstStyle/>
          <a:p>
            <a:pPr algn="ctr"/>
            <a:r>
              <a:rPr lang="en-CA" sz="2000" dirty="0" smtClean="0"/>
              <a:t>Food prepared &amp; served </a:t>
            </a:r>
            <a:endParaRPr lang="en-CA" sz="2000" dirty="0"/>
          </a:p>
        </p:txBody>
      </p:sp>
      <p:sp>
        <p:nvSpPr>
          <p:cNvPr id="9" name="TextBox 8"/>
          <p:cNvSpPr txBox="1"/>
          <p:nvPr/>
        </p:nvSpPr>
        <p:spPr>
          <a:xfrm>
            <a:off x="3215874" y="5183687"/>
            <a:ext cx="2880320" cy="400110"/>
          </a:xfrm>
          <a:prstGeom prst="rect">
            <a:avLst/>
          </a:prstGeom>
          <a:noFill/>
          <a:ln>
            <a:solidFill>
              <a:schemeClr val="tx1"/>
            </a:solidFill>
          </a:ln>
        </p:spPr>
        <p:txBody>
          <a:bodyPr wrap="square" rtlCol="0">
            <a:spAutoFit/>
          </a:bodyPr>
          <a:lstStyle/>
          <a:p>
            <a:pPr algn="ctr"/>
            <a:r>
              <a:rPr lang="en-CA" sz="2000" dirty="0" smtClean="0"/>
              <a:t>Food eaten </a:t>
            </a:r>
            <a:endParaRPr lang="en-CA" sz="2000" dirty="0"/>
          </a:p>
        </p:txBody>
      </p:sp>
      <p:sp>
        <p:nvSpPr>
          <p:cNvPr id="10" name="TextBox 9"/>
          <p:cNvSpPr txBox="1"/>
          <p:nvPr/>
        </p:nvSpPr>
        <p:spPr>
          <a:xfrm>
            <a:off x="3203848" y="6312807"/>
            <a:ext cx="2880320" cy="400110"/>
          </a:xfrm>
          <a:prstGeom prst="rect">
            <a:avLst/>
          </a:prstGeom>
          <a:noFill/>
          <a:ln>
            <a:solidFill>
              <a:schemeClr val="tx1"/>
            </a:solidFill>
          </a:ln>
        </p:spPr>
        <p:txBody>
          <a:bodyPr wrap="square" rtlCol="0">
            <a:spAutoFit/>
          </a:bodyPr>
          <a:lstStyle/>
          <a:p>
            <a:pPr algn="ctr"/>
            <a:r>
              <a:rPr lang="en-CA" sz="2000" dirty="0" smtClean="0"/>
              <a:t>Illness occurs </a:t>
            </a:r>
            <a:endParaRPr lang="en-CA" sz="2000" dirty="0"/>
          </a:p>
        </p:txBody>
      </p:sp>
      <p:sp>
        <p:nvSpPr>
          <p:cNvPr id="11" name="Right Arrow 10"/>
          <p:cNvSpPr/>
          <p:nvPr/>
        </p:nvSpPr>
        <p:spPr>
          <a:xfrm rot="5400000">
            <a:off x="4154318" y="2939315"/>
            <a:ext cx="97937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ight Arrow 11"/>
          <p:cNvSpPr/>
          <p:nvPr/>
        </p:nvSpPr>
        <p:spPr>
          <a:xfrm rot="5400000">
            <a:off x="4364851" y="5728294"/>
            <a:ext cx="55831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ight Arrow 12"/>
          <p:cNvSpPr/>
          <p:nvPr/>
        </p:nvSpPr>
        <p:spPr>
          <a:xfrm rot="5400000">
            <a:off x="4376877" y="4632067"/>
            <a:ext cx="55831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ight Arrow 13"/>
          <p:cNvSpPr/>
          <p:nvPr/>
        </p:nvSpPr>
        <p:spPr>
          <a:xfrm rot="5400000">
            <a:off x="4292843" y="1115869"/>
            <a:ext cx="70233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ight Arrow 14"/>
          <p:cNvSpPr/>
          <p:nvPr/>
        </p:nvSpPr>
        <p:spPr>
          <a:xfrm rot="7945518">
            <a:off x="1990526" y="1015123"/>
            <a:ext cx="94274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ight Arrow 15"/>
          <p:cNvSpPr/>
          <p:nvPr/>
        </p:nvSpPr>
        <p:spPr>
          <a:xfrm rot="3193986">
            <a:off x="6358367" y="1020119"/>
            <a:ext cx="91859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ight Arrow 16"/>
          <p:cNvSpPr/>
          <p:nvPr/>
        </p:nvSpPr>
        <p:spPr>
          <a:xfrm rot="7945518">
            <a:off x="6103617" y="3154368"/>
            <a:ext cx="93454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ight Arrow 17"/>
          <p:cNvSpPr/>
          <p:nvPr/>
        </p:nvSpPr>
        <p:spPr>
          <a:xfrm rot="3193986">
            <a:off x="2255484" y="3127195"/>
            <a:ext cx="970011"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2562734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Topic 6: Cleaning</a:t>
            </a:r>
            <a:endParaRPr lang="en-CA" dirty="0"/>
          </a:p>
        </p:txBody>
      </p:sp>
      <p:sp>
        <p:nvSpPr>
          <p:cNvPr id="3" name="Subtitle 2"/>
          <p:cNvSpPr>
            <a:spLocks noGrp="1"/>
          </p:cNvSpPr>
          <p:nvPr>
            <p:ph type="subTitle" idx="1"/>
          </p:nvPr>
        </p:nvSpPr>
        <p:spPr/>
        <p:txBody>
          <a:bodyPr/>
          <a:lstStyle/>
          <a:p>
            <a:endParaRPr lang="en-CA" dirty="0"/>
          </a:p>
        </p:txBody>
      </p:sp>
    </p:spTree>
    <p:extLst>
      <p:ext uri="{BB962C8B-B14F-4D97-AF65-F5344CB8AC3E}">
        <p14:creationId xmlns:p14="http://schemas.microsoft.com/office/powerpoint/2010/main" val="148682896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Major Topics</a:t>
            </a:r>
            <a:endParaRPr lang="en-CA" dirty="0"/>
          </a:p>
        </p:txBody>
      </p:sp>
      <p:sp>
        <p:nvSpPr>
          <p:cNvPr id="3" name="Content Placeholder 2"/>
          <p:cNvSpPr>
            <a:spLocks noGrp="1"/>
          </p:cNvSpPr>
          <p:nvPr>
            <p:ph idx="1"/>
          </p:nvPr>
        </p:nvSpPr>
        <p:spPr>
          <a:xfrm>
            <a:off x="457200" y="1772816"/>
            <a:ext cx="8291264" cy="4464496"/>
          </a:xfrm>
        </p:spPr>
        <p:txBody>
          <a:bodyPr>
            <a:normAutofit/>
          </a:bodyPr>
          <a:lstStyle/>
          <a:p>
            <a:pPr lvl="1"/>
            <a:r>
              <a:rPr lang="en-CA" sz="3600" dirty="0" smtClean="0"/>
              <a:t>Clearing and Cleaning</a:t>
            </a:r>
          </a:p>
          <a:p>
            <a:pPr lvl="1"/>
            <a:r>
              <a:rPr lang="en-CA" sz="3600" dirty="0" smtClean="0"/>
              <a:t>Procedures for Proper Ware Washing</a:t>
            </a:r>
          </a:p>
          <a:p>
            <a:pPr lvl="1"/>
            <a:r>
              <a:rPr lang="en-CA" sz="3600" dirty="0" smtClean="0"/>
              <a:t>Types of Dishwashing</a:t>
            </a:r>
          </a:p>
          <a:p>
            <a:pPr lvl="1"/>
            <a:r>
              <a:rPr lang="en-CA" sz="3600" dirty="0" smtClean="0"/>
              <a:t>Other Cleaning </a:t>
            </a:r>
            <a:endParaRPr lang="en-CA" sz="3600" dirty="0"/>
          </a:p>
          <a:p>
            <a:pPr marL="0" indent="0">
              <a:buNone/>
            </a:pPr>
            <a:endParaRPr lang="en-CA" dirty="0" smtClean="0"/>
          </a:p>
        </p:txBody>
      </p:sp>
    </p:spTree>
    <p:extLst>
      <p:ext uri="{BB962C8B-B14F-4D97-AF65-F5344CB8AC3E}">
        <p14:creationId xmlns:p14="http://schemas.microsoft.com/office/powerpoint/2010/main" val="286600938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Learning Outcomes</a:t>
            </a:r>
            <a:endParaRPr lang="en-CA" dirty="0"/>
          </a:p>
        </p:txBody>
      </p:sp>
      <p:sp>
        <p:nvSpPr>
          <p:cNvPr id="3" name="Content Placeholder 2"/>
          <p:cNvSpPr>
            <a:spLocks noGrp="1"/>
          </p:cNvSpPr>
          <p:nvPr>
            <p:ph idx="1"/>
          </p:nvPr>
        </p:nvSpPr>
        <p:spPr>
          <a:xfrm>
            <a:off x="0" y="1600200"/>
            <a:ext cx="9144000" cy="5257800"/>
          </a:xfrm>
        </p:spPr>
        <p:txBody>
          <a:bodyPr>
            <a:noAutofit/>
          </a:bodyPr>
          <a:lstStyle/>
          <a:p>
            <a:r>
              <a:rPr lang="en-CA" sz="2800" dirty="0" smtClean="0"/>
              <a:t>By the end of Topic 6, you will be able to… </a:t>
            </a:r>
          </a:p>
          <a:p>
            <a:pPr lvl="1"/>
            <a:r>
              <a:rPr lang="en-CA" sz="2000" dirty="0" smtClean="0"/>
              <a:t>Apply effective sanitary procedures when clearing and cleaning tables</a:t>
            </a:r>
          </a:p>
          <a:p>
            <a:pPr lvl="1"/>
            <a:r>
              <a:rPr lang="en-CA" sz="2000" dirty="0" smtClean="0"/>
              <a:t>List correct temperatures and describe safe procedures for manual and mechanical ware washing</a:t>
            </a:r>
          </a:p>
          <a:p>
            <a:pPr lvl="1"/>
            <a:r>
              <a:rPr lang="en-CA" sz="2000" dirty="0" smtClean="0"/>
              <a:t>Describe correct test methods and concentrations for chemical sanitizers and disinfectants </a:t>
            </a:r>
          </a:p>
          <a:p>
            <a:pPr lvl="1"/>
            <a:r>
              <a:rPr lang="en-CA" sz="2000" dirty="0" smtClean="0"/>
              <a:t>Describe correct storage procedures for sanitized ware</a:t>
            </a:r>
          </a:p>
          <a:p>
            <a:pPr lvl="1"/>
            <a:r>
              <a:rPr lang="en-CA" sz="2000" dirty="0" smtClean="0"/>
              <a:t>Recognize chemical hazards and follow proper safe handling procedures</a:t>
            </a:r>
          </a:p>
          <a:p>
            <a:pPr lvl="1"/>
            <a:r>
              <a:rPr lang="en-CA" sz="2000" dirty="0" smtClean="0"/>
              <a:t>Safely sanitize “clean-in-place” equipment </a:t>
            </a:r>
          </a:p>
          <a:p>
            <a:pPr lvl="1"/>
            <a:r>
              <a:rPr lang="en-CA" sz="2000" dirty="0" smtClean="0"/>
              <a:t>Identify safety practices to reduce risk of injury from biohzardous materials</a:t>
            </a:r>
          </a:p>
          <a:p>
            <a:pPr lvl="1"/>
            <a:r>
              <a:rPr lang="en-CA" sz="2000" dirty="0" smtClean="0"/>
              <a:t>Describe the precautions to be taken when discarding waste materials </a:t>
            </a:r>
            <a:endParaRPr lang="en-CA" sz="2000" dirty="0"/>
          </a:p>
        </p:txBody>
      </p:sp>
    </p:spTree>
    <p:extLst>
      <p:ext uri="{BB962C8B-B14F-4D97-AF65-F5344CB8AC3E}">
        <p14:creationId xmlns:p14="http://schemas.microsoft.com/office/powerpoint/2010/main" val="15843428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6196</TotalTime>
  <Words>4068</Words>
  <Application>Microsoft Office PowerPoint</Application>
  <PresentationFormat>On-screen Show (4:3)</PresentationFormat>
  <Paragraphs>697</Paragraphs>
  <Slides>114</Slides>
  <Notes>3</Notes>
  <HiddenSlides>0</HiddenSlides>
  <MMClips>0</MMClips>
  <ScaleCrop>false</ScaleCrop>
  <HeadingPairs>
    <vt:vector size="4" baseType="variant">
      <vt:variant>
        <vt:lpstr>Theme</vt:lpstr>
      </vt:variant>
      <vt:variant>
        <vt:i4>1</vt:i4>
      </vt:variant>
      <vt:variant>
        <vt:lpstr>Slide Titles</vt:lpstr>
      </vt:variant>
      <vt:variant>
        <vt:i4>114</vt:i4>
      </vt:variant>
    </vt:vector>
  </HeadingPairs>
  <TitlesOfParts>
    <vt:vector size="115" baseType="lpstr">
      <vt:lpstr>Executive</vt:lpstr>
      <vt:lpstr>FoodSafe  Level 1</vt:lpstr>
      <vt:lpstr>Overview</vt:lpstr>
      <vt:lpstr>Purpose</vt:lpstr>
      <vt:lpstr>Objectives</vt:lpstr>
      <vt:lpstr>Topics Covered</vt:lpstr>
      <vt:lpstr>Topic 1: Introduction to FoodSafe</vt:lpstr>
      <vt:lpstr>Major Topics</vt:lpstr>
      <vt:lpstr>Learning Outcomes</vt:lpstr>
      <vt:lpstr>PowerPoint Presentation</vt:lpstr>
      <vt:lpstr>Top Workplace Safety Hazards </vt:lpstr>
      <vt:lpstr>PowerPoint Presentation</vt:lpstr>
      <vt:lpstr>What are most common?</vt:lpstr>
      <vt:lpstr>Risks and Consequences</vt:lpstr>
      <vt:lpstr>See. Think. Do.</vt:lpstr>
      <vt:lpstr>Responsibilities</vt:lpstr>
      <vt:lpstr>Responsibilities</vt:lpstr>
      <vt:lpstr>   Responsibilities</vt:lpstr>
      <vt:lpstr>Food Safety Plan</vt:lpstr>
      <vt:lpstr>Topic 2: Foodservice Illness &amp; Injury</vt:lpstr>
      <vt:lpstr>Major Topics</vt:lpstr>
      <vt:lpstr>Learning Outcomes </vt:lpstr>
      <vt:lpstr>Microbiology </vt:lpstr>
      <vt:lpstr>Microbiology</vt:lpstr>
      <vt:lpstr>Microbiology</vt:lpstr>
      <vt:lpstr>Microbiology</vt:lpstr>
      <vt:lpstr>Microbiology</vt:lpstr>
      <vt:lpstr>Microbiology</vt:lpstr>
      <vt:lpstr>Cycle of Transmission</vt:lpstr>
      <vt:lpstr>Cycle of Transmission</vt:lpstr>
      <vt:lpstr>Methods of Transmission</vt:lpstr>
      <vt:lpstr>Causes of Foodborne Illness</vt:lpstr>
      <vt:lpstr>Biological Causes</vt:lpstr>
      <vt:lpstr>Foodborne Intoxication</vt:lpstr>
      <vt:lpstr>Toxins</vt:lpstr>
      <vt:lpstr>Foodborne Infection</vt:lpstr>
      <vt:lpstr>Chemical Causes</vt:lpstr>
      <vt:lpstr>Physical Causes</vt:lpstr>
      <vt:lpstr>Causes of Foodborne Illness </vt:lpstr>
      <vt:lpstr>PowerPoint Presentation</vt:lpstr>
      <vt:lpstr>Danger Zone</vt:lpstr>
      <vt:lpstr>PowerPoint Presentation</vt:lpstr>
      <vt:lpstr>So what affects bacterial growth… </vt:lpstr>
      <vt:lpstr>FATTOM continued</vt:lpstr>
      <vt:lpstr>FATTOM continued</vt:lpstr>
      <vt:lpstr>FATTOM continued</vt:lpstr>
      <vt:lpstr>FATTOM continued</vt:lpstr>
      <vt:lpstr>FATTOM continued</vt:lpstr>
      <vt:lpstr>FATTOM  continued</vt:lpstr>
      <vt:lpstr>Control Sources of Food Contamination </vt:lpstr>
      <vt:lpstr>Water</vt:lpstr>
      <vt:lpstr>Microbes</vt:lpstr>
      <vt:lpstr>Utensils &amp; Equipment</vt:lpstr>
      <vt:lpstr>Breaking the Links</vt:lpstr>
      <vt:lpstr>Breaking the Links…</vt:lpstr>
      <vt:lpstr>Topic 3: Receiving &amp; Storing Food</vt:lpstr>
      <vt:lpstr>Major Topics</vt:lpstr>
      <vt:lpstr>Learning Outcomes</vt:lpstr>
      <vt:lpstr>Receiving and Storing</vt:lpstr>
      <vt:lpstr>Food Storage</vt:lpstr>
      <vt:lpstr>When in Doubt Throw it Out! </vt:lpstr>
      <vt:lpstr>Effects of Moisture on Stored Food </vt:lpstr>
      <vt:lpstr>Chemical Storage</vt:lpstr>
      <vt:lpstr>Safe Lifting and Carrying Techniques</vt:lpstr>
      <vt:lpstr> Lifting Techniques  Bad!                        Good!</vt:lpstr>
      <vt:lpstr>Topic 4: Preparing Food</vt:lpstr>
      <vt:lpstr>Major Topics</vt:lpstr>
      <vt:lpstr>Learning Outcomes</vt:lpstr>
      <vt:lpstr>Classification of Foods</vt:lpstr>
      <vt:lpstr>Effects of Temperature </vt:lpstr>
      <vt:lpstr>Cooking</vt:lpstr>
      <vt:lpstr>Hot Holding</vt:lpstr>
      <vt:lpstr>Freezing</vt:lpstr>
      <vt:lpstr>Thawing/Defrosting</vt:lpstr>
      <vt:lpstr>Reheating</vt:lpstr>
      <vt:lpstr>Cooling</vt:lpstr>
      <vt:lpstr>Cooling Continued…</vt:lpstr>
      <vt:lpstr>Tools &amp; Equipment</vt:lpstr>
      <vt:lpstr>Avoiding Risk &amp; Injury </vt:lpstr>
      <vt:lpstr>Avoiding Risk &amp; Injury </vt:lpstr>
      <vt:lpstr>Hot Materials &amp; Surfaces </vt:lpstr>
      <vt:lpstr>Topic 5:  Serving Food</vt:lpstr>
      <vt:lpstr>Major Topics</vt:lpstr>
      <vt:lpstr>Learning Outcomes</vt:lpstr>
      <vt:lpstr>Chefs… TASTE FOOD OFTEN! </vt:lpstr>
      <vt:lpstr>When Should You Wash Your Hands? </vt:lpstr>
      <vt:lpstr>Washing Hands</vt:lpstr>
      <vt:lpstr>Gross  Statistic… </vt:lpstr>
      <vt:lpstr>Setting Tables</vt:lpstr>
      <vt:lpstr>Serving Food</vt:lpstr>
      <vt:lpstr>Single Service Items</vt:lpstr>
      <vt:lpstr>Self-Service Process </vt:lpstr>
      <vt:lpstr>Food Protection &amp; Transportation</vt:lpstr>
      <vt:lpstr>Food Allergies</vt:lpstr>
      <vt:lpstr>Foodborne Illness Complaint</vt:lpstr>
      <vt:lpstr>Transmitting Illness &amp; Disease</vt:lpstr>
      <vt:lpstr>PowerPoint Presentation</vt:lpstr>
      <vt:lpstr>Topic 6: Cleaning</vt:lpstr>
      <vt:lpstr>Major Topics</vt:lpstr>
      <vt:lpstr>Learning Outcomes</vt:lpstr>
      <vt:lpstr>Procedures for Proper Ware Washing</vt:lpstr>
      <vt:lpstr>Continued… </vt:lpstr>
      <vt:lpstr>Continued… </vt:lpstr>
      <vt:lpstr>Continued… </vt:lpstr>
      <vt:lpstr>Sanitizing</vt:lpstr>
      <vt:lpstr>Storing Sanitized Ware</vt:lpstr>
      <vt:lpstr>Types of Dishwashing </vt:lpstr>
      <vt:lpstr>Manual</vt:lpstr>
      <vt:lpstr>PowerPoint Presentation</vt:lpstr>
      <vt:lpstr>Mechanical</vt:lpstr>
      <vt:lpstr>Cleaning Electrical Equipment</vt:lpstr>
      <vt:lpstr>Cleaning Large Areas </vt:lpstr>
      <vt:lpstr>Biohazardous Materials </vt:lpstr>
      <vt:lpstr>Precautions During  Clean Up</vt:lpstr>
      <vt:lpstr>Discarding or Collecting Garbage</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FoodSafe  Level 1</dc:title>
  <dc:creator>Brianne Miller</dc:creator>
  <cp:lastModifiedBy>Brianne Miller</cp:lastModifiedBy>
  <cp:revision>46</cp:revision>
  <dcterms:created xsi:type="dcterms:W3CDTF">2012-08-21T19:31:09Z</dcterms:created>
  <dcterms:modified xsi:type="dcterms:W3CDTF">2013-08-30T20:23:28Z</dcterms:modified>
</cp:coreProperties>
</file>